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0182-8C61-4BF7-AACE-A55350604E84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1E95-4D66-438D-8496-2F820C681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0182-8C61-4BF7-AACE-A55350604E84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1E95-4D66-438D-8496-2F820C681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0182-8C61-4BF7-AACE-A55350604E84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1E95-4D66-438D-8496-2F820C681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0182-8C61-4BF7-AACE-A55350604E84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1E95-4D66-438D-8496-2F820C681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0182-8C61-4BF7-AACE-A55350604E84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1E95-4D66-438D-8496-2F820C681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0182-8C61-4BF7-AACE-A55350604E84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1E95-4D66-438D-8496-2F820C681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0182-8C61-4BF7-AACE-A55350604E84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1E95-4D66-438D-8496-2F820C681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0182-8C61-4BF7-AACE-A55350604E84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1E95-4D66-438D-8496-2F820C681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0182-8C61-4BF7-AACE-A55350604E84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1E95-4D66-438D-8496-2F820C681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0182-8C61-4BF7-AACE-A55350604E84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1E95-4D66-438D-8496-2F820C681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0182-8C61-4BF7-AACE-A55350604E84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1E95-4D66-438D-8496-2F820C681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20182-8C61-4BF7-AACE-A55350604E84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F1E95-4D66-438D-8496-2F820C681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42852"/>
            <a:ext cx="7772400" cy="1470025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</a:rPr>
              <a:t>Куклы-обереги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1571612"/>
            <a:ext cx="7286676" cy="5000660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       урок технологии в 5 классе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pPr algn="r"/>
            <a:r>
              <a:rPr lang="ru-RU" sz="2400" b="1" dirty="0" smtClean="0">
                <a:solidFill>
                  <a:schemeClr val="tx1"/>
                </a:solidFill>
              </a:rPr>
              <a:t>Учитель технологии: 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</a:rPr>
              <a:t>Свиридова Александра Александровна</a:t>
            </a:r>
            <a:endParaRPr lang="ru-RU" sz="2400" b="1" dirty="0">
              <a:solidFill>
                <a:schemeClr val="tx1"/>
              </a:solidFill>
            </a:endParaRPr>
          </a:p>
          <a:p>
            <a:endParaRPr lang="ru-RU" sz="2400" b="1" dirty="0" smtClean="0">
              <a:solidFill>
                <a:schemeClr val="tx1"/>
              </a:solidFill>
            </a:endParaRPr>
          </a:p>
          <a:p>
            <a:endParaRPr lang="ru-RU" sz="2400" b="1" dirty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                       МБОУ «Благодарновская СОШ»</a:t>
            </a:r>
          </a:p>
        </p:txBody>
      </p:sp>
      <p:pic>
        <p:nvPicPr>
          <p:cNvPr id="4" name="Содержимое 11" descr="кукл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96" y="2391049"/>
            <a:ext cx="3299595" cy="4351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«Выполнение ручных работ». 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(</a:t>
            </a:r>
            <a:r>
              <a:rPr lang="ru-RU" sz="3600" b="1" i="1" dirty="0"/>
              <a:t>Соотнесите вид работы и его содержание)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3"/>
            <a:ext cx="8715436" cy="1785950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b="1" i="1" u="sng" dirty="0"/>
              <a:t>Виды ручных работ:</a:t>
            </a:r>
            <a:endParaRPr lang="ru-RU" u="sng" dirty="0"/>
          </a:p>
          <a:p>
            <a:pPr fontAlgn="base">
              <a:buNone/>
            </a:pPr>
            <a:r>
              <a:rPr lang="ru-RU" b="1" i="1" dirty="0"/>
              <a:t>1.Сметать. 2. Наметать.3. Заметать. </a:t>
            </a:r>
            <a:endParaRPr lang="ru-RU" b="1" i="1" dirty="0" smtClean="0"/>
          </a:p>
          <a:p>
            <a:pPr fontAlgn="base">
              <a:buNone/>
            </a:pPr>
            <a:r>
              <a:rPr lang="ru-RU" b="1" i="1" dirty="0" smtClean="0"/>
              <a:t>4</a:t>
            </a:r>
            <a:r>
              <a:rPr lang="ru-RU" b="1" i="1" dirty="0"/>
              <a:t>. </a:t>
            </a:r>
            <a:r>
              <a:rPr lang="ru-RU" b="1" i="1" dirty="0" smtClean="0"/>
              <a:t>Пришить</a:t>
            </a:r>
            <a:r>
              <a:rPr lang="ru-RU" b="1" i="1" dirty="0"/>
              <a:t>.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3000372"/>
          <a:ext cx="8572560" cy="385977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85950"/>
                <a:gridCol w="6786610"/>
              </a:tblGrid>
              <a:tr h="538656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Вид работы.</a:t>
                      </a:r>
                      <a:endParaRPr lang="ru-RU" sz="1800" b="1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4830" marR="84830" marT="42415" marB="424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                                 Содержание работы. </a:t>
                      </a:r>
                      <a:endParaRPr lang="ru-RU" sz="1800" b="1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4830" marR="84830" marT="42415" marB="42415"/>
                </a:tc>
              </a:tr>
              <a:tr h="49799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4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4830" marR="84830" marT="42415" marB="424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Временно закрепить подогнутые края детали, складки. </a:t>
                      </a:r>
                      <a:endParaRPr lang="ru-RU" sz="1800" b="1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4830" marR="84830" marT="42415" marB="42415"/>
                </a:tc>
              </a:tr>
              <a:tr h="84508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4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4830" marR="84830" marT="42415" marB="424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Прикрепить фурнитуру, отделку на изделие стежками постоянного назначения. </a:t>
                      </a:r>
                      <a:endParaRPr lang="ru-RU" sz="1800" b="1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4830" marR="84830" marT="42415" marB="42415"/>
                </a:tc>
              </a:tr>
              <a:tr h="84508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4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4830" marR="84830" marT="42415" marB="424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Временно соединить две или несколько деталей по намеченным линиям или копировальными строчками прямыми стежками. </a:t>
                      </a:r>
                      <a:endParaRPr lang="ru-RU" sz="1800" b="1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4830" marR="84830" marT="42415" marB="42415"/>
                </a:tc>
              </a:tr>
              <a:tr h="84508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4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4830" marR="84830" marT="42415" marB="424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Временно соединить две детали, наложенные одна на другую, прямыми стежками. </a:t>
                      </a:r>
                      <a:endParaRPr lang="ru-RU" sz="1800" b="1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4830" marR="84830" marT="42415" marB="42415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001024" cy="1143000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«Крупяничка»</a:t>
            </a:r>
            <a:endParaRPr lang="ru-RU" sz="7200" b="1" dirty="0"/>
          </a:p>
        </p:txBody>
      </p:sp>
      <p:pic>
        <p:nvPicPr>
          <p:cNvPr id="4" name="Содержимое 3" descr="куукл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214422"/>
            <a:ext cx="4491052" cy="530439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Практическая работа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928670"/>
            <a:ext cx="8786874" cy="571504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u="sng" dirty="0"/>
              <a:t>Материал для работы:</a:t>
            </a:r>
            <a:endParaRPr lang="ru-RU" dirty="0"/>
          </a:p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pPr>
              <a:buNone/>
            </a:pPr>
            <a:r>
              <a:rPr lang="ru-RU" b="1" dirty="0" smtClean="0"/>
              <a:t>1</a:t>
            </a:r>
            <a:r>
              <a:rPr lang="ru-RU" b="1" dirty="0"/>
              <a:t>. Лоскут льняного холста или двунитки для тела 25 х 20см. – 1 </a:t>
            </a:r>
            <a:r>
              <a:rPr lang="ru-RU" b="1" dirty="0" smtClean="0"/>
              <a:t>шт. </a:t>
            </a:r>
          </a:p>
          <a:p>
            <a:pPr>
              <a:buNone/>
            </a:pPr>
            <a:r>
              <a:rPr lang="ru-RU" b="1" dirty="0" smtClean="0"/>
              <a:t>2</a:t>
            </a:r>
            <a:r>
              <a:rPr lang="ru-RU" b="1" dirty="0"/>
              <a:t>. Лоскут яркой ткани для юбки (понёвы) 10 х 20см. – 1 шт. 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3</a:t>
            </a:r>
            <a:r>
              <a:rPr lang="ru-RU" b="1" dirty="0"/>
              <a:t>. Лоскут светлой ткани в мелкий рисунок для рубахи 10 х 25см. - 1 шт. 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4</a:t>
            </a:r>
            <a:r>
              <a:rPr lang="ru-RU" b="1" dirty="0"/>
              <a:t>. Лоскут темной ткани для душегреи 10 х 40см. - 1 шт. 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5</a:t>
            </a:r>
            <a:r>
              <a:rPr lang="ru-RU" b="1" dirty="0"/>
              <a:t>. Треугольный лоскут яркой однотонной ткани для косынки ½ 30 х 30см. – 1 шт. 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6</a:t>
            </a:r>
            <a:r>
              <a:rPr lang="ru-RU" b="1" dirty="0"/>
              <a:t>. Тесьма под косынку – 10 см. 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7.Тонкое </a:t>
            </a:r>
            <a:r>
              <a:rPr lang="ru-RU" b="1" dirty="0"/>
              <a:t>шитье под косынку – 10 см. 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8</a:t>
            </a:r>
            <a:r>
              <a:rPr lang="ru-RU" b="1" dirty="0"/>
              <a:t>. Шитье или кружево, или яркая полоска ткани 7 х 10см. для фартучка – 1 шт. 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9.Тесьма </a:t>
            </a:r>
            <a:r>
              <a:rPr lang="ru-RU" b="1" dirty="0"/>
              <a:t>для пояса – 40см. 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10.Гречка </a:t>
            </a:r>
            <a:r>
              <a:rPr lang="ru-RU" b="1" dirty="0"/>
              <a:t>или пшеница – 200 гр.</a:t>
            </a:r>
          </a:p>
          <a:p>
            <a:pPr>
              <a:buNone/>
            </a:pPr>
            <a:r>
              <a:rPr lang="ru-RU" b="1" dirty="0" smtClean="0"/>
              <a:t>12.Иголка</a:t>
            </a:r>
            <a:r>
              <a:rPr lang="ru-RU" b="1" dirty="0"/>
              <a:t>. 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13.Ножницы</a:t>
            </a:r>
            <a:r>
              <a:rPr lang="ru-RU" b="1" dirty="0"/>
              <a:t>.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рупничка 02"/>
          <p:cNvPicPr>
            <a:picLocks noChangeAspect="1" noChangeArrowheads="1"/>
          </p:cNvPicPr>
          <p:nvPr/>
        </p:nvPicPr>
        <p:blipFill>
          <a:blip r:embed="rId2"/>
          <a:srcRect t="3856" b="13238"/>
          <a:stretch>
            <a:fillRect/>
          </a:stretch>
        </p:blipFill>
        <p:spPr bwMode="auto">
          <a:xfrm>
            <a:off x="142844" y="214290"/>
            <a:ext cx="5400675" cy="3071834"/>
          </a:xfrm>
          <a:prstGeom prst="rect">
            <a:avLst/>
          </a:prstGeom>
          <a:noFill/>
        </p:spPr>
      </p:pic>
      <p:pic>
        <p:nvPicPr>
          <p:cNvPr id="25604" name="Picture 4" descr="Крупеничка 03"/>
          <p:cNvPicPr>
            <a:picLocks noChangeAspect="1" noChangeArrowheads="1"/>
          </p:cNvPicPr>
          <p:nvPr/>
        </p:nvPicPr>
        <p:blipFill>
          <a:blip r:embed="rId3"/>
          <a:srcRect t="3750" r="1315" b="6096"/>
          <a:stretch>
            <a:fillRect/>
          </a:stretch>
        </p:blipFill>
        <p:spPr bwMode="auto">
          <a:xfrm>
            <a:off x="142844" y="3357562"/>
            <a:ext cx="5357850" cy="3357586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572132" y="214290"/>
            <a:ext cx="232885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№ 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572132" y="3357562"/>
            <a:ext cx="23288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Шаг № 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214290"/>
            <a:ext cx="232885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№ 3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643570" y="3286124"/>
            <a:ext cx="23288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Шаг № 4</a:t>
            </a:r>
          </a:p>
        </p:txBody>
      </p:sp>
      <p:pic>
        <p:nvPicPr>
          <p:cNvPr id="29698" name="Picture 2" descr="крупеничка 04"/>
          <p:cNvPicPr>
            <a:picLocks noChangeAspect="1" noChangeArrowheads="1"/>
          </p:cNvPicPr>
          <p:nvPr/>
        </p:nvPicPr>
        <p:blipFill>
          <a:blip r:embed="rId2"/>
          <a:srcRect t="5711" b="20050"/>
          <a:stretch>
            <a:fillRect/>
          </a:stretch>
        </p:blipFill>
        <p:spPr bwMode="auto">
          <a:xfrm>
            <a:off x="142844" y="214290"/>
            <a:ext cx="5476875" cy="2786082"/>
          </a:xfrm>
          <a:prstGeom prst="rect">
            <a:avLst/>
          </a:prstGeom>
          <a:noFill/>
        </p:spPr>
      </p:pic>
      <p:pic>
        <p:nvPicPr>
          <p:cNvPr id="29700" name="Picture 4" descr="Крупеничка 05"/>
          <p:cNvPicPr>
            <a:picLocks noChangeAspect="1" noChangeArrowheads="1"/>
          </p:cNvPicPr>
          <p:nvPr/>
        </p:nvPicPr>
        <p:blipFill>
          <a:blip r:embed="rId3"/>
          <a:srcRect t="6732" b="10973"/>
          <a:stretch>
            <a:fillRect/>
          </a:stretch>
        </p:blipFill>
        <p:spPr bwMode="auto">
          <a:xfrm>
            <a:off x="142844" y="3357562"/>
            <a:ext cx="5524500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рупеничка 06"/>
          <p:cNvPicPr>
            <a:picLocks noChangeAspect="1" noChangeArrowheads="1"/>
          </p:cNvPicPr>
          <p:nvPr/>
        </p:nvPicPr>
        <p:blipFill>
          <a:blip r:embed="rId2"/>
          <a:srcRect t="5569" b="5693"/>
          <a:stretch>
            <a:fillRect/>
          </a:stretch>
        </p:blipFill>
        <p:spPr bwMode="auto">
          <a:xfrm>
            <a:off x="142844" y="142852"/>
            <a:ext cx="5286412" cy="3256309"/>
          </a:xfrm>
          <a:prstGeom prst="rect">
            <a:avLst/>
          </a:prstGeom>
          <a:noFill/>
        </p:spPr>
      </p:pic>
      <p:pic>
        <p:nvPicPr>
          <p:cNvPr id="30724" name="Picture 4" descr="Крупеничка 07"/>
          <p:cNvPicPr>
            <a:picLocks noChangeAspect="1" noChangeArrowheads="1"/>
          </p:cNvPicPr>
          <p:nvPr/>
        </p:nvPicPr>
        <p:blipFill>
          <a:blip r:embed="rId3"/>
          <a:srcRect t="4491" b="8607"/>
          <a:stretch>
            <a:fillRect/>
          </a:stretch>
        </p:blipFill>
        <p:spPr bwMode="auto">
          <a:xfrm>
            <a:off x="142844" y="3602818"/>
            <a:ext cx="5286412" cy="3112329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429256" y="142852"/>
            <a:ext cx="23288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Шаг № 5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429256" y="3571876"/>
            <a:ext cx="23288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Шаг № 6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рупеничка 08"/>
          <p:cNvPicPr>
            <a:picLocks noChangeAspect="1" noChangeArrowheads="1"/>
          </p:cNvPicPr>
          <p:nvPr/>
        </p:nvPicPr>
        <p:blipFill>
          <a:blip r:embed="rId2"/>
          <a:srcRect t="7576" b="14772"/>
          <a:stretch>
            <a:fillRect/>
          </a:stretch>
        </p:blipFill>
        <p:spPr bwMode="auto">
          <a:xfrm>
            <a:off x="142844" y="142852"/>
            <a:ext cx="5619750" cy="2928958"/>
          </a:xfrm>
          <a:prstGeom prst="rect">
            <a:avLst/>
          </a:prstGeom>
          <a:noFill/>
        </p:spPr>
      </p:pic>
      <p:pic>
        <p:nvPicPr>
          <p:cNvPr id="31748" name="Picture 4" descr="Крупеничка 09"/>
          <p:cNvPicPr>
            <a:picLocks noChangeAspect="1" noChangeArrowheads="1"/>
          </p:cNvPicPr>
          <p:nvPr/>
        </p:nvPicPr>
        <p:blipFill>
          <a:blip r:embed="rId3"/>
          <a:srcRect b="18969"/>
          <a:stretch>
            <a:fillRect/>
          </a:stretch>
        </p:blipFill>
        <p:spPr bwMode="auto">
          <a:xfrm>
            <a:off x="142844" y="3500438"/>
            <a:ext cx="5648325" cy="3071834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715008" y="142852"/>
            <a:ext cx="23288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Шаг № 7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786446" y="3500438"/>
            <a:ext cx="23288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Шаг № 8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рупеничка 10"/>
          <p:cNvPicPr>
            <a:picLocks noChangeAspect="1" noChangeArrowheads="1"/>
          </p:cNvPicPr>
          <p:nvPr/>
        </p:nvPicPr>
        <p:blipFill>
          <a:blip r:embed="rId2"/>
          <a:srcRect t="11278" b="16375"/>
          <a:stretch>
            <a:fillRect/>
          </a:stretch>
        </p:blipFill>
        <p:spPr bwMode="auto">
          <a:xfrm>
            <a:off x="214282" y="285728"/>
            <a:ext cx="5676900" cy="2749533"/>
          </a:xfrm>
          <a:prstGeom prst="rect">
            <a:avLst/>
          </a:prstGeom>
          <a:noFill/>
        </p:spPr>
      </p:pic>
      <p:pic>
        <p:nvPicPr>
          <p:cNvPr id="32772" name="Picture 4" descr="Крупеничка 11"/>
          <p:cNvPicPr>
            <a:picLocks noChangeAspect="1" noChangeArrowheads="1"/>
          </p:cNvPicPr>
          <p:nvPr/>
        </p:nvPicPr>
        <p:blipFill>
          <a:blip r:embed="rId3"/>
          <a:srcRect b="8856"/>
          <a:stretch>
            <a:fillRect/>
          </a:stretch>
        </p:blipFill>
        <p:spPr bwMode="auto">
          <a:xfrm>
            <a:off x="214282" y="3214686"/>
            <a:ext cx="5715000" cy="3463913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786446" y="142852"/>
            <a:ext cx="23288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Шаг № 9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929322" y="3214686"/>
            <a:ext cx="27146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Шаг № 10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Крупеничка 12"/>
          <p:cNvPicPr>
            <a:picLocks noChangeAspect="1" noChangeArrowheads="1"/>
          </p:cNvPicPr>
          <p:nvPr/>
        </p:nvPicPr>
        <p:blipFill>
          <a:blip r:embed="rId2"/>
          <a:srcRect b="20125"/>
          <a:stretch>
            <a:fillRect/>
          </a:stretch>
        </p:blipFill>
        <p:spPr bwMode="auto">
          <a:xfrm>
            <a:off x="142844" y="142852"/>
            <a:ext cx="5715000" cy="3043222"/>
          </a:xfrm>
          <a:prstGeom prst="rect">
            <a:avLst/>
          </a:prstGeom>
          <a:noFill/>
        </p:spPr>
      </p:pic>
      <p:pic>
        <p:nvPicPr>
          <p:cNvPr id="33796" name="Picture 4" descr="Крупеничка 13"/>
          <p:cNvPicPr>
            <a:picLocks noChangeAspect="1" noChangeArrowheads="1"/>
          </p:cNvPicPr>
          <p:nvPr/>
        </p:nvPicPr>
        <p:blipFill>
          <a:blip r:embed="rId3"/>
          <a:srcRect t="9399" b="11654"/>
          <a:stretch>
            <a:fillRect/>
          </a:stretch>
        </p:blipFill>
        <p:spPr bwMode="auto">
          <a:xfrm>
            <a:off x="142844" y="3429000"/>
            <a:ext cx="5715000" cy="3000396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929322" y="3214686"/>
            <a:ext cx="27146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Шаг № 12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857884" y="142852"/>
            <a:ext cx="27146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Шаг № 11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рупеничка 15"/>
          <p:cNvPicPr>
            <a:picLocks noChangeAspect="1" noChangeArrowheads="1"/>
          </p:cNvPicPr>
          <p:nvPr/>
        </p:nvPicPr>
        <p:blipFill>
          <a:blip r:embed="rId2"/>
          <a:srcRect t="7519" b="15413"/>
          <a:stretch>
            <a:fillRect/>
          </a:stretch>
        </p:blipFill>
        <p:spPr bwMode="auto">
          <a:xfrm>
            <a:off x="214282" y="357166"/>
            <a:ext cx="5715000" cy="2928958"/>
          </a:xfrm>
          <a:prstGeom prst="rect">
            <a:avLst/>
          </a:prstGeom>
          <a:noFill/>
        </p:spPr>
      </p:pic>
      <p:pic>
        <p:nvPicPr>
          <p:cNvPr id="34820" name="Picture 4" descr="Крупеничка 16"/>
          <p:cNvPicPr>
            <a:picLocks noChangeAspect="1" noChangeArrowheads="1"/>
          </p:cNvPicPr>
          <p:nvPr/>
        </p:nvPicPr>
        <p:blipFill>
          <a:blip r:embed="rId3"/>
          <a:srcRect b="27625"/>
          <a:stretch>
            <a:fillRect/>
          </a:stretch>
        </p:blipFill>
        <p:spPr bwMode="auto">
          <a:xfrm>
            <a:off x="214282" y="3429000"/>
            <a:ext cx="5715000" cy="275747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929322" y="357166"/>
            <a:ext cx="27146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Шаг № 13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929322" y="3214686"/>
            <a:ext cx="27146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Шаг № 14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214282" y="214290"/>
            <a:ext cx="4714908" cy="635798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Оберег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b="1" dirty="0"/>
              <a:t>символ или предмет, наделенный способностью оберегать от различных </a:t>
            </a:r>
            <a:r>
              <a:rPr lang="ru-RU" b="1" dirty="0" smtClean="0"/>
              <a:t>бедствий и хворей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Считается</a:t>
            </a:r>
            <a:r>
              <a:rPr lang="ru-RU" b="1" dirty="0"/>
              <a:t>, что самый сильный оберег – это вещь, которую сделали для вас кровные родственники.</a:t>
            </a:r>
          </a:p>
        </p:txBody>
      </p:sp>
      <p:pic>
        <p:nvPicPr>
          <p:cNvPr id="14" name="Содержимое 3" descr="оберег.jpg"/>
          <p:cNvPicPr>
            <a:picLocks noChangeAspect="1"/>
          </p:cNvPicPr>
          <p:nvPr/>
        </p:nvPicPr>
        <p:blipFill>
          <a:blip r:embed="rId2"/>
          <a:srcRect l="21589" t="6314" r="21589"/>
          <a:stretch>
            <a:fillRect/>
          </a:stretch>
        </p:blipFill>
        <p:spPr>
          <a:xfrm>
            <a:off x="5429256" y="3786190"/>
            <a:ext cx="3429024" cy="2811452"/>
          </a:xfrm>
          <a:prstGeom prst="rect">
            <a:avLst/>
          </a:prstGeom>
        </p:spPr>
      </p:pic>
      <p:pic>
        <p:nvPicPr>
          <p:cNvPr id="4" name="Picture 2" descr="http://ns.sitecity.ru/users/w/wistavky/storage/album_1902220818_59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28604"/>
            <a:ext cx="155733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Крупеничка 17"/>
          <p:cNvPicPr>
            <a:picLocks noChangeAspect="1" noChangeArrowheads="1"/>
          </p:cNvPicPr>
          <p:nvPr/>
        </p:nvPicPr>
        <p:blipFill>
          <a:blip r:embed="rId2"/>
          <a:srcRect b="7000"/>
          <a:stretch>
            <a:fillRect/>
          </a:stretch>
        </p:blipFill>
        <p:spPr bwMode="auto">
          <a:xfrm>
            <a:off x="142844" y="142852"/>
            <a:ext cx="5715000" cy="3543288"/>
          </a:xfrm>
          <a:prstGeom prst="rect">
            <a:avLst/>
          </a:prstGeom>
          <a:noFill/>
        </p:spPr>
      </p:pic>
      <p:pic>
        <p:nvPicPr>
          <p:cNvPr id="35844" name="Picture 4" descr="Крупеничка 18"/>
          <p:cNvPicPr>
            <a:picLocks noChangeAspect="1" noChangeArrowheads="1"/>
          </p:cNvPicPr>
          <p:nvPr/>
        </p:nvPicPr>
        <p:blipFill>
          <a:blip r:embed="rId3"/>
          <a:srcRect t="22500" b="9999"/>
          <a:stretch>
            <a:fillRect/>
          </a:stretch>
        </p:blipFill>
        <p:spPr bwMode="auto">
          <a:xfrm>
            <a:off x="142844" y="3929066"/>
            <a:ext cx="5715000" cy="257176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857884" y="142852"/>
            <a:ext cx="27146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Шаг № 15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857884" y="3929066"/>
            <a:ext cx="27146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Шаг № 16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Крупеничка 20"/>
          <p:cNvPicPr>
            <a:picLocks noChangeAspect="1" noChangeArrowheads="1"/>
          </p:cNvPicPr>
          <p:nvPr/>
        </p:nvPicPr>
        <p:blipFill>
          <a:blip r:embed="rId2"/>
          <a:srcRect t="5625" b="8124"/>
          <a:stretch>
            <a:fillRect/>
          </a:stretch>
        </p:blipFill>
        <p:spPr bwMode="auto">
          <a:xfrm>
            <a:off x="142844" y="214290"/>
            <a:ext cx="5705475" cy="3286148"/>
          </a:xfrm>
          <a:prstGeom prst="rect">
            <a:avLst/>
          </a:prstGeom>
          <a:noFill/>
        </p:spPr>
      </p:pic>
      <p:pic>
        <p:nvPicPr>
          <p:cNvPr id="36868" name="Picture 4" descr="Крупеничка 21"/>
          <p:cNvPicPr>
            <a:picLocks noChangeAspect="1" noChangeArrowheads="1"/>
          </p:cNvPicPr>
          <p:nvPr/>
        </p:nvPicPr>
        <p:blipFill>
          <a:blip r:embed="rId3"/>
          <a:srcRect t="4874" b="12625"/>
          <a:stretch>
            <a:fillRect/>
          </a:stretch>
        </p:blipFill>
        <p:spPr bwMode="auto">
          <a:xfrm>
            <a:off x="142844" y="3571876"/>
            <a:ext cx="5715000" cy="3143272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857884" y="214290"/>
            <a:ext cx="27146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Шаг № 17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929322" y="3214686"/>
            <a:ext cx="27146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Шаг № 18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Крупеничка 22"/>
          <p:cNvPicPr>
            <a:picLocks noChangeAspect="1" noChangeArrowheads="1"/>
          </p:cNvPicPr>
          <p:nvPr/>
        </p:nvPicPr>
        <p:blipFill>
          <a:blip r:embed="rId2"/>
          <a:srcRect t="16917" b="9774"/>
          <a:stretch>
            <a:fillRect/>
          </a:stretch>
        </p:blipFill>
        <p:spPr bwMode="auto">
          <a:xfrm>
            <a:off x="214282" y="428604"/>
            <a:ext cx="5715000" cy="2786082"/>
          </a:xfrm>
          <a:prstGeom prst="rect">
            <a:avLst/>
          </a:prstGeom>
          <a:noFill/>
        </p:spPr>
      </p:pic>
      <p:pic>
        <p:nvPicPr>
          <p:cNvPr id="37892" name="Picture 4" descr="Крупеничка 23"/>
          <p:cNvPicPr>
            <a:picLocks noChangeAspect="1" noChangeArrowheads="1"/>
          </p:cNvPicPr>
          <p:nvPr/>
        </p:nvPicPr>
        <p:blipFill>
          <a:blip r:embed="rId3"/>
          <a:srcRect t="9375" b="9999"/>
          <a:stretch>
            <a:fillRect/>
          </a:stretch>
        </p:blipFill>
        <p:spPr bwMode="auto">
          <a:xfrm>
            <a:off x="214282" y="3429000"/>
            <a:ext cx="5715000" cy="3071834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929322" y="428604"/>
            <a:ext cx="27146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Шаг № 19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929322" y="3214686"/>
            <a:ext cx="27146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Шаг № 20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Крупеничка 24"/>
          <p:cNvPicPr>
            <a:picLocks noChangeAspect="1" noChangeArrowheads="1"/>
          </p:cNvPicPr>
          <p:nvPr/>
        </p:nvPicPr>
        <p:blipFill>
          <a:blip r:embed="rId2"/>
          <a:srcRect l="9733" r="11593" b="5263"/>
          <a:stretch>
            <a:fillRect/>
          </a:stretch>
        </p:blipFill>
        <p:spPr bwMode="auto">
          <a:xfrm>
            <a:off x="571472" y="214290"/>
            <a:ext cx="8001056" cy="6433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Полотно 27"/>
          <p:cNvGrpSpPr/>
          <p:nvPr/>
        </p:nvGrpSpPr>
        <p:grpSpPr>
          <a:xfrm>
            <a:off x="357158" y="1643050"/>
            <a:ext cx="4106545" cy="3795818"/>
            <a:chOff x="0" y="5292"/>
            <a:chExt cx="4106545" cy="379581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101725" y="1167130"/>
              <a:ext cx="3004820" cy="263398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0" y="5292"/>
              <a:ext cx="3004820" cy="2628688"/>
            </a:xfrm>
            <a:prstGeom prst="hexagon">
              <a:avLst>
                <a:gd name="adj" fmla="val 28309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223024" y="234161"/>
              <a:ext cx="2532062" cy="2169627"/>
              <a:chOff x="5274" y="4025"/>
              <a:chExt cx="1896" cy="1640"/>
            </a:xfrm>
          </p:grpSpPr>
          <p:sp>
            <p:nvSpPr>
              <p:cNvPr id="14" name="AutoShape 8"/>
              <p:cNvSpPr>
                <a:spLocks noChangeArrowheads="1"/>
              </p:cNvSpPr>
              <p:nvPr/>
            </p:nvSpPr>
            <p:spPr bwMode="auto">
              <a:xfrm>
                <a:off x="5274" y="4025"/>
                <a:ext cx="1896" cy="1640"/>
              </a:xfrm>
              <a:prstGeom prst="hexagon">
                <a:avLst>
                  <a:gd name="adj" fmla="val 28902"/>
                  <a:gd name="vf" fmla="val 11547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5" name="AutoShape 9"/>
              <p:cNvSpPr>
                <a:spLocks noChangeArrowheads="1"/>
              </p:cNvSpPr>
              <p:nvPr/>
            </p:nvSpPr>
            <p:spPr bwMode="auto">
              <a:xfrm>
                <a:off x="5463" y="4198"/>
                <a:ext cx="1545" cy="1297"/>
              </a:xfrm>
              <a:prstGeom prst="hexagon">
                <a:avLst>
                  <a:gd name="adj" fmla="val 29780"/>
                  <a:gd name="vf" fmla="val 11547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6" name="AutoShape 10"/>
              <p:cNvSpPr>
                <a:spLocks noChangeArrowheads="1"/>
              </p:cNvSpPr>
              <p:nvPr/>
            </p:nvSpPr>
            <p:spPr bwMode="auto">
              <a:xfrm>
                <a:off x="5653" y="4370"/>
                <a:ext cx="1167" cy="951"/>
              </a:xfrm>
              <a:prstGeom prst="hexagon">
                <a:avLst>
                  <a:gd name="adj" fmla="val 30678"/>
                  <a:gd name="vf" fmla="val 11547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7" name="AutoShape 11"/>
              <p:cNvSpPr>
                <a:spLocks noChangeArrowheads="1"/>
              </p:cNvSpPr>
              <p:nvPr/>
            </p:nvSpPr>
            <p:spPr bwMode="auto">
              <a:xfrm>
                <a:off x="5843" y="4543"/>
                <a:ext cx="787" cy="666"/>
              </a:xfrm>
              <a:prstGeom prst="hexagon">
                <a:avLst>
                  <a:gd name="adj" fmla="val 32521"/>
                  <a:gd name="vf" fmla="val 11547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Times New Roman"/>
                    <a:ea typeface="MS Mincho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Times New Roman"/>
                    <a:ea typeface="MS Mincho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Times New Roman"/>
                    <a:ea typeface="MS Mincho"/>
                  </a:rPr>
                  <a:t> </a:t>
                </a:r>
              </a:p>
              <a:p>
                <a:pPr algn="ctr">
                  <a:spcAft>
                    <a:spcPts val="0"/>
                  </a:spcAft>
                </a:pPr>
                <a:endParaRPr lang="ru-RU" sz="1200" dirty="0">
                  <a:effectLst/>
                  <a:latin typeface="Times New Roman"/>
                  <a:ea typeface="MS Mincho"/>
                </a:endParaRPr>
              </a:p>
            </p:txBody>
          </p:sp>
        </p:grpSp>
        <p:cxnSp>
          <p:nvCxnSpPr>
            <p:cNvPr id="9" name="Line 12"/>
            <p:cNvCxnSpPr/>
            <p:nvPr/>
          </p:nvCxnSpPr>
          <p:spPr bwMode="auto">
            <a:xfrm>
              <a:off x="765227" y="5292"/>
              <a:ext cx="1485049" cy="2628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lc="http://schemas.openxmlformats.org/drawingml/2006/lockedCanvas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Line 13"/>
            <p:cNvCxnSpPr/>
            <p:nvPr/>
          </p:nvCxnSpPr>
          <p:spPr bwMode="auto">
            <a:xfrm flipV="1">
              <a:off x="0" y="1352551"/>
              <a:ext cx="3000375" cy="285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lc="http://schemas.openxmlformats.org/drawingml/2006/lockedCanvas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14"/>
            <p:cNvCxnSpPr>
              <a:cxnSpLocks noChangeShapeType="1"/>
              <a:stCxn id="9" idx="0"/>
              <a:endCxn id="9" idx="1"/>
            </p:cNvCxnSpPr>
            <p:nvPr/>
          </p:nvCxnSpPr>
          <p:spPr bwMode="auto">
            <a:xfrm>
              <a:off x="765227" y="5292"/>
              <a:ext cx="1485049" cy="26286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lc="http://schemas.openxmlformats.org/drawingml/2006/lockedCanvas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15"/>
            <p:cNvCxnSpPr>
              <a:cxnSpLocks noChangeShapeType="1"/>
              <a:stCxn id="9" idx="0"/>
              <a:endCxn id="9" idx="1"/>
            </p:cNvCxnSpPr>
            <p:nvPr/>
          </p:nvCxnSpPr>
          <p:spPr bwMode="auto">
            <a:xfrm>
              <a:off x="765227" y="5292"/>
              <a:ext cx="1485049" cy="26286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lc="http://schemas.openxmlformats.org/drawingml/2006/lockedCanvas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16"/>
            <p:cNvCxnSpPr>
              <a:cxnSpLocks noChangeShapeType="1"/>
              <a:stCxn id="9" idx="0"/>
              <a:endCxn id="9" idx="1"/>
            </p:cNvCxnSpPr>
            <p:nvPr/>
          </p:nvCxnSpPr>
          <p:spPr bwMode="auto">
            <a:xfrm>
              <a:off x="765227" y="5292"/>
              <a:ext cx="1485049" cy="26286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lc="http://schemas.openxmlformats.org/drawingml/2006/lockedCanvas"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8" name="AutoShape 16"/>
          <p:cNvCxnSpPr>
            <a:cxnSpLocks noChangeShapeType="1"/>
          </p:cNvCxnSpPr>
          <p:nvPr/>
        </p:nvCxnSpPr>
        <p:spPr bwMode="auto">
          <a:xfrm flipH="1">
            <a:off x="1112036" y="1658490"/>
            <a:ext cx="1488440" cy="26289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lc="http://schemas.openxmlformats.org/drawingml/2006/lockedCanvas" xmlns:a14="http://schemas.microsoft.com/office/drawing/2010/main">
                <a:noFill/>
              </a14:hiddenFill>
            </a:ext>
          </a:extLst>
        </p:spPr>
      </p:cxn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571868" y="2786058"/>
            <a:ext cx="542932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46088" algn="l"/>
              </a:tabLst>
            </a:pPr>
            <a:r>
              <a:rPr kumimoji="0" lang="ru-RU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/>
                <a:cs typeface="Times New Roman" pitchFamily="18" charset="0"/>
              </a:rPr>
              <a:t>1. Я знаю что такое оберег</a:t>
            </a:r>
            <a:endParaRPr kumimoji="0" lang="ru-RU" altLang="ja-JP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46088" algn="l"/>
              </a:tabLst>
            </a:pPr>
            <a:r>
              <a:rPr kumimoji="0" lang="ru-RU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/>
                <a:cs typeface="Times New Roman" pitchFamily="18" charset="0"/>
              </a:rPr>
              <a:t>2. Я научилась изготавливать куклу-оберег</a:t>
            </a:r>
            <a:endParaRPr kumimoji="0" lang="ru-RU" altLang="ja-JP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46088" algn="l"/>
              </a:tabLst>
            </a:pPr>
            <a:r>
              <a:rPr kumimoji="0" lang="ru-RU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/>
                <a:cs typeface="Times New Roman" pitchFamily="18" charset="0"/>
              </a:rPr>
              <a:t>3. Я смогу объяснить другому</a:t>
            </a:r>
            <a:endParaRPr kumimoji="0" lang="ru-RU" altLang="ja-JP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46088" algn="l"/>
              </a:tabLst>
            </a:pPr>
            <a:r>
              <a:rPr kumimoji="0" lang="ru-RU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/>
                <a:cs typeface="Times New Roman" pitchFamily="18" charset="0"/>
              </a:rPr>
              <a:t>4. Я смогу объяснить и применить в жизни полученные знания</a:t>
            </a:r>
            <a:endParaRPr kumimoji="0" lang="ru-RU" altLang="ja-JP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46088" algn="l"/>
              </a:tabLst>
            </a:pPr>
            <a:r>
              <a:rPr kumimoji="0" lang="ru-RU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/>
                <a:cs typeface="Times New Roman" pitchFamily="18" charset="0"/>
              </a:rPr>
              <a:t>5. Мне было интересно на уроке</a:t>
            </a:r>
            <a:endParaRPr kumimoji="0" lang="ru-RU" altLang="ja-JP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46088" algn="l"/>
              </a:tabLst>
            </a:pPr>
            <a:r>
              <a:rPr kumimoji="0" lang="ru-RU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/>
                <a:cs typeface="Times New Roman" pitchFamily="18" charset="0"/>
              </a:rPr>
              <a:t>6. Моё настроение на уроке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6088" algn="l"/>
              </a:tabLst>
            </a:pPr>
            <a:r>
              <a:rPr kumimoji="0" lang="ru-RU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/>
                <a:cs typeface="Times New Roman" pitchFamily="18" charset="0"/>
              </a:rPr>
              <a:t>Больше всего мне понравилось на уроке_______________</a:t>
            </a:r>
            <a:r>
              <a:rPr kumimoji="0" lang="ru-RU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2214554"/>
            <a:ext cx="685776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714348" y="1142984"/>
            <a:ext cx="685776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2357422" y="1142984"/>
            <a:ext cx="685776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3143240" y="2500306"/>
            <a:ext cx="685776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2428860" y="4071942"/>
            <a:ext cx="685776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714348" y="4143380"/>
            <a:ext cx="685776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500166" y="2643182"/>
            <a:ext cx="685776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214414" y="2714620"/>
            <a:ext cx="400024" cy="439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928662" y="2714620"/>
            <a:ext cx="400024" cy="439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680108" y="2719196"/>
            <a:ext cx="400024" cy="439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409192" y="2753484"/>
            <a:ext cx="400024" cy="439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142844" y="2714620"/>
            <a:ext cx="400024" cy="439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урок!</a:t>
            </a:r>
            <a:endParaRPr lang="ru-RU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4329114" cy="1225536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Кукла "Купавка" </a:t>
            </a:r>
            <a:endParaRPr lang="ru-RU" dirty="0"/>
          </a:p>
        </p:txBody>
      </p:sp>
      <p:pic>
        <p:nvPicPr>
          <p:cNvPr id="4" name="Picture 3" descr="http://img-fotki.yandex.ru/get/4200/pinigina.14/0_575d4_c9827768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42852"/>
            <a:ext cx="4612675" cy="5810249"/>
          </a:xfrm>
          <a:prstGeom prst="rect">
            <a:avLst/>
          </a:prstGeom>
          <a:noFill/>
        </p:spPr>
      </p:pic>
      <p:pic>
        <p:nvPicPr>
          <p:cNvPr id="17410" name="Picture 2" descr="http://arttower.ru/forum/uploads/monthly_01_2011/post-16351-12958680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71612"/>
            <a:ext cx="4103826" cy="5162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4866" cy="1143000"/>
          </a:xfrm>
        </p:spPr>
        <p:txBody>
          <a:bodyPr/>
          <a:lstStyle/>
          <a:p>
            <a:r>
              <a:rPr lang="ru-RU" b="1" dirty="0" smtClean="0"/>
              <a:t>Кукла-Стригушка</a:t>
            </a:r>
            <a:endParaRPr lang="ru-RU" dirty="0"/>
          </a:p>
        </p:txBody>
      </p:sp>
      <p:pic>
        <p:nvPicPr>
          <p:cNvPr id="18434" name="Picture 2" descr="http://stat9.privet.ru/lr/7831c55ceafe0ed0adf2749baeeb6b5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3869144" cy="5124466"/>
          </a:xfrm>
          <a:prstGeom prst="rect">
            <a:avLst/>
          </a:prstGeom>
          <a:noFill/>
        </p:spPr>
      </p:pic>
      <p:pic>
        <p:nvPicPr>
          <p:cNvPr id="18436" name="Picture 4" descr="http://www.free-lancers.net/posted_files/N852E929BB6B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85727"/>
            <a:ext cx="3981353" cy="62227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1148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"День и Ночь"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482" name="Picture 2" descr="http://2.bp.blogspot.com/_e3WmyeKGuy0/S78rUP-gOOI/AAAAAAAAAD4/SG9NzsdCXAM/s1600/DSCN14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1000108"/>
            <a:ext cx="4281499" cy="5708665"/>
          </a:xfrm>
          <a:prstGeom prst="rect">
            <a:avLst/>
          </a:prstGeom>
          <a:noFill/>
        </p:spPr>
      </p:pic>
      <p:pic>
        <p:nvPicPr>
          <p:cNvPr id="20483" name="Рисунок 5" descr="http://herbalogya.ru/oberegi/img/b39c0519c0a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07122"/>
            <a:ext cx="4276735" cy="643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3543296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Зернушка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www.pribaikal.ru/fileadmin/Images/Unions/FolkMasters/Kukla/folk-doll-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1055031"/>
            <a:ext cx="4500595" cy="5541029"/>
          </a:xfrm>
          <a:prstGeom prst="rect">
            <a:avLst/>
          </a:prstGeom>
          <a:noFill/>
        </p:spPr>
      </p:pic>
      <p:pic>
        <p:nvPicPr>
          <p:cNvPr id="21508" name="Picture 4" descr="http://stranamasterov.ru/files/imagecache/orig_with_logo/i1001/IMG_54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42851"/>
            <a:ext cx="4071942" cy="5429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543692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Домашняя Масленица</a:t>
            </a:r>
            <a:endParaRPr lang="ru-RU" dirty="0"/>
          </a:p>
        </p:txBody>
      </p:sp>
      <p:pic>
        <p:nvPicPr>
          <p:cNvPr id="22530" name="Picture 2" descr="http://www.maaam.ru/upload/blogs/48e71ba8d549309ad38d510ec64a7d0b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19135"/>
            <a:ext cx="4286280" cy="5667415"/>
          </a:xfrm>
          <a:prstGeom prst="rect">
            <a:avLst/>
          </a:prstGeom>
          <a:noFill/>
        </p:spPr>
      </p:pic>
      <p:pic>
        <p:nvPicPr>
          <p:cNvPr id="22532" name="Picture 4" descr="http://www.livemaster.ru/item/mfoto25872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976295"/>
            <a:ext cx="4286252" cy="5715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186238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Травница</a:t>
            </a:r>
            <a:endParaRPr lang="ru-RU" dirty="0"/>
          </a:p>
        </p:txBody>
      </p:sp>
      <p:pic>
        <p:nvPicPr>
          <p:cNvPr id="23556" name="Picture 4" descr="http://www.atamani.ru/sites/default/files/images/150924b2afbbdf17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3833818" cy="3594205"/>
          </a:xfrm>
          <a:prstGeom prst="rect">
            <a:avLst/>
          </a:prstGeom>
          <a:noFill/>
        </p:spPr>
      </p:pic>
      <p:pic>
        <p:nvPicPr>
          <p:cNvPr id="23558" name="Picture 6" descr="http://www.mk.ru/upload/iblock_mk/475/32/fc/c6/DETAIL_PICTURE_6239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7785" y="3857628"/>
            <a:ext cx="3857152" cy="289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«Выполнение ручных работ». 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(</a:t>
            </a:r>
            <a:r>
              <a:rPr lang="ru-RU" sz="3600" b="1" i="1" dirty="0"/>
              <a:t>Соотнесите вид работы и его содержание)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3"/>
            <a:ext cx="8715436" cy="1785950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b="1" i="1" u="sng" dirty="0"/>
              <a:t>Виды ручных работ:</a:t>
            </a:r>
            <a:endParaRPr lang="ru-RU" u="sng" dirty="0"/>
          </a:p>
          <a:p>
            <a:pPr fontAlgn="base">
              <a:buNone/>
            </a:pPr>
            <a:r>
              <a:rPr lang="ru-RU" b="1" i="1" dirty="0"/>
              <a:t>1.Сметать. 2. Наметать.3. Заметать. </a:t>
            </a:r>
            <a:endParaRPr lang="ru-RU" b="1" i="1" dirty="0" smtClean="0"/>
          </a:p>
          <a:p>
            <a:pPr fontAlgn="base">
              <a:buNone/>
            </a:pPr>
            <a:r>
              <a:rPr lang="ru-RU" b="1" i="1" dirty="0" smtClean="0"/>
              <a:t>4</a:t>
            </a:r>
            <a:r>
              <a:rPr lang="ru-RU" b="1" i="1" dirty="0"/>
              <a:t>. </a:t>
            </a:r>
            <a:r>
              <a:rPr lang="ru-RU" b="1" i="1" dirty="0" smtClean="0"/>
              <a:t>Пришить</a:t>
            </a:r>
            <a:r>
              <a:rPr lang="ru-RU" b="1" i="1" dirty="0"/>
              <a:t>.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3000372"/>
          <a:ext cx="8572560" cy="35719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85950"/>
                <a:gridCol w="6786610"/>
              </a:tblGrid>
              <a:tr h="538656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Вид работы.</a:t>
                      </a:r>
                      <a:endParaRPr lang="ru-RU" sz="1800" b="1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4830" marR="84830" marT="42415" marB="424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                                 Содержание работы. </a:t>
                      </a:r>
                      <a:endParaRPr lang="ru-RU" sz="1800" b="1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4830" marR="84830" marT="42415" marB="42415"/>
                </a:tc>
              </a:tr>
              <a:tr h="49799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4830" marR="84830" marT="42415" marB="424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Временно закрепить подогнутые края детали, складки. </a:t>
                      </a:r>
                      <a:endParaRPr lang="ru-RU" sz="1800" b="1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4830" marR="84830" marT="42415" marB="42415"/>
                </a:tc>
              </a:tr>
              <a:tr h="84508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4830" marR="84830" marT="42415" marB="424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Прикрепить фурнитуру, отделку на изделие стежками постоянного назначения. </a:t>
                      </a:r>
                      <a:endParaRPr lang="ru-RU" sz="1800" b="1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4830" marR="84830" marT="42415" marB="42415"/>
                </a:tc>
              </a:tr>
              <a:tr h="84508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4830" marR="84830" marT="42415" marB="424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Временно соединить две или несколько деталей по намеченным линиям или копировальными строчками прямыми стежками. </a:t>
                      </a:r>
                      <a:endParaRPr lang="ru-RU" sz="1800" b="1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4830" marR="84830" marT="42415" marB="42415"/>
                </a:tc>
              </a:tr>
              <a:tr h="84508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4830" marR="84830" marT="42415" marB="4241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Временно соединить две детали, наложенные одна на другую, прямыми стежками. </a:t>
                      </a:r>
                      <a:endParaRPr lang="ru-RU" sz="1800" b="1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4830" marR="84830" marT="42415" marB="4241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355</Words>
  <Application>Microsoft Office PowerPoint</Application>
  <PresentationFormat>Экран (4:3)</PresentationFormat>
  <Paragraphs>103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Куклы-обереги</vt:lpstr>
      <vt:lpstr>Слайд 2</vt:lpstr>
      <vt:lpstr>Кукла "Купавка" </vt:lpstr>
      <vt:lpstr>Кукла-Стригушка</vt:lpstr>
      <vt:lpstr>"День и Ночь" </vt:lpstr>
      <vt:lpstr>Зернушка</vt:lpstr>
      <vt:lpstr>Домашняя Масленица</vt:lpstr>
      <vt:lpstr>Травница</vt:lpstr>
      <vt:lpstr>«Выполнение ручных работ».  (Соотнесите вид работы и его содержание) </vt:lpstr>
      <vt:lpstr>«Выполнение ручных работ».  (Соотнесите вид работы и его содержание) </vt:lpstr>
      <vt:lpstr>«Крупяничка»</vt:lpstr>
      <vt:lpstr>Практическая работа</vt:lpstr>
      <vt:lpstr>Шаг № 1</vt:lpstr>
      <vt:lpstr>Шаг № 3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Рефлексия</vt:lpstr>
      <vt:lpstr>Слайд 25</vt:lpstr>
    </vt:vector>
  </TitlesOfParts>
  <Company>МОУ СОШ 56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19</cp:revision>
  <dcterms:created xsi:type="dcterms:W3CDTF">2012-10-08T11:23:15Z</dcterms:created>
  <dcterms:modified xsi:type="dcterms:W3CDTF">2014-04-26T06:25:41Z</dcterms:modified>
</cp:coreProperties>
</file>