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59" r:id="rId3"/>
    <p:sldId id="257" r:id="rId4"/>
    <p:sldId id="260" r:id="rId5"/>
    <p:sldId id="261" r:id="rId6"/>
    <p:sldId id="267" r:id="rId7"/>
    <p:sldId id="268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7" autoAdjust="0"/>
    <p:restoredTop sz="94660"/>
  </p:normalViewPr>
  <p:slideViewPr>
    <p:cSldViewPr>
      <p:cViewPr>
        <p:scale>
          <a:sx n="75" d="100"/>
          <a:sy n="75" d="100"/>
        </p:scale>
        <p:origin x="-99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57EF4-D301-4F87-B9CF-2DC8FAF7E359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74061-4644-44AC-9B94-87D946A875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954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4061-4644-44AC-9B94-87D946A875E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словосочетании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проблемный диалог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первое слово "проблемный" означает, что на уроке изучения нового материала обязательно должны быть проработаны два звена: "постановка проблемы" и "поиск решения".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Постановка проблемы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это этап формулирования темы урока или вопросов для исследования.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Поиск решения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это этап формулирования нового знания.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Слово "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диалог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означает, что и постановку проблемы, и поиск решения должны выполнить ученики в специально организованном учителем диалоге.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Различают два вида диалога: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побуждающий и подводящий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Они по-разному устроены, обеспечивают разную учебную деятельность и имеют разный развивающий эффект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4061-4644-44AC-9B94-87D946A875E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4061-4644-44AC-9B94-87D946A875E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Поскольку учебная проблема существует в двух формах, то текст побуждающего диалога представляет собой одну из двух реплик: «Какова будет тема урока?» или «Какой возникает вопрос?».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4061-4644-44AC-9B94-87D946A875E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Данный метод поиска решения является наиболее сложным для учителя, поскольку требует осуществления четырех педагогических действий:1) побуждения к выдвижению гипотез; 2) принятия выдвигаемых учениками гипотез; 3) побуждения к проверке гипотез; 4) принятия предлагаемых учениками проверок.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Их сходство в том, что любой обеспечивает понимание нового знания учениками, ибо нель­зя не понимать то, что ты открыл сам. Различие методов - в характере учебной деятельности школьников и, следовательно, в развивающем эффекте. Побуждающий к гипотезам диалог обеспечивает подлинно творческую деятельность учеников и развивает их речь и творческие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способности. Подводящий к знанию диалог лишь имитирует творческий процесс и формирует логическое мышление и речь учащихся.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побуждения к выдвижению гипотез; 2) принятия выдвигаемых учениками гипотез; 3) побуждения к проверке гипотез; 4) принятия предлагаемых учениками проверок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4061-4644-44AC-9B94-87D946A875E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74061-4644-44AC-9B94-87D946A875E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47FB-1A57-40BC-A353-ADCFEEEA618D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A54815-6BE7-4246-8DF3-F18DFE9DC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47FB-1A57-40BC-A353-ADCFEEEA618D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4815-6BE7-4246-8DF3-F18DFE9DC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47FB-1A57-40BC-A353-ADCFEEEA618D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4815-6BE7-4246-8DF3-F18DFE9DC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47FB-1A57-40BC-A353-ADCFEEEA618D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A54815-6BE7-4246-8DF3-F18DFE9DC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47FB-1A57-40BC-A353-ADCFEEEA618D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4815-6BE7-4246-8DF3-F18DFE9DC0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47FB-1A57-40BC-A353-ADCFEEEA618D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4815-6BE7-4246-8DF3-F18DFE9DC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47FB-1A57-40BC-A353-ADCFEEEA618D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7A54815-6BE7-4246-8DF3-F18DFE9DC0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47FB-1A57-40BC-A353-ADCFEEEA618D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4815-6BE7-4246-8DF3-F18DFE9DC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47FB-1A57-40BC-A353-ADCFEEEA618D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4815-6BE7-4246-8DF3-F18DFE9DC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47FB-1A57-40BC-A353-ADCFEEEA618D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4815-6BE7-4246-8DF3-F18DFE9DC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847FB-1A57-40BC-A353-ADCFEEEA618D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54815-6BE7-4246-8DF3-F18DFE9DC0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3847FB-1A57-40BC-A353-ADCFEEEA618D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7A54815-6BE7-4246-8DF3-F18DFE9DC0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00100" y="357166"/>
            <a:ext cx="7500990" cy="22145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cap="small" dirty="0" smtClean="0">
                <a:latin typeface="Arial" pitchFamily="34" charset="0"/>
                <a:cs typeface="Arial" pitchFamily="34" charset="0"/>
              </a:rPr>
              <a:t>Технология </a:t>
            </a:r>
          </a:p>
          <a:p>
            <a:pPr algn="ctr"/>
            <a:r>
              <a:rPr lang="ru-RU" sz="2800" b="1" cap="small" dirty="0" smtClean="0">
                <a:latin typeface="Arial" pitchFamily="34" charset="0"/>
                <a:cs typeface="Arial" pitchFamily="34" charset="0"/>
              </a:rPr>
              <a:t>проблемно-диалогического обучения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Автор: Мельникова Елена Леонидовна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j0428113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286124"/>
            <a:ext cx="2438400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428992" y="3214686"/>
            <a:ext cx="5286412" cy="219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зритель, не видевший первого акта,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догадках теряются дети.</a:t>
            </a:r>
          </a:p>
          <a:p>
            <a:pPr marL="0" marR="0" lvl="0" indent="0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все же они ухитряются как-то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Понять, что творится на свете.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                                                                                                            С.Я. Маршак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928662" y="714356"/>
            <a:ext cx="7429552" cy="25717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71538" y="642918"/>
            <a:ext cx="7143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Проблемно-диалогическое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обучение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тип обучения, 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обеспечивающий </a:t>
            </a:r>
            <a:r>
              <a:rPr lang="ru-RU" sz="2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творческое усвоение знаний учениками посредством 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специально организованного </a:t>
            </a:r>
            <a:r>
              <a:rPr lang="ru-RU" sz="2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учителем диалога.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5786" y="3857628"/>
            <a:ext cx="3786214" cy="1928826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«проблемный»</a:t>
            </a:r>
          </a:p>
          <a:p>
            <a:pPr algn="ctr"/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остановка проблемы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оиск решения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72066" y="3857628"/>
            <a:ext cx="3286148" cy="18573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«диалог»</a:t>
            </a:r>
          </a:p>
          <a:p>
            <a:pPr algn="ctr"/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обуждающий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подводящий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00100" y="642918"/>
            <a:ext cx="7643866" cy="107157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tint val="30000"/>
                  <a:satMod val="250000"/>
                </a:schemeClr>
              </a:gs>
              <a:gs pos="72000">
                <a:schemeClr val="accent4">
                  <a:tint val="75000"/>
                  <a:satMod val="210000"/>
                </a:schemeClr>
              </a:gs>
              <a:gs pos="100000">
                <a:schemeClr val="accent4">
                  <a:tint val="85000"/>
                  <a:satMod val="21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Методы постановки учебной проблемы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1571604" y="2214554"/>
            <a:ext cx="1428760" cy="114300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>
            <a:off x="3715538" y="3071016"/>
            <a:ext cx="171451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6286512" y="2285992"/>
            <a:ext cx="1357322" cy="9286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571472" y="3786190"/>
            <a:ext cx="2500330" cy="18573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Побуждающий от проблемной ситуации диалог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00430" y="4572008"/>
            <a:ext cx="2286016" cy="11430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Подводящий к теме диалог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86512" y="3786190"/>
            <a:ext cx="2643206" cy="19288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Сообщение темы с мотивирующим приёмом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071538" y="428604"/>
            <a:ext cx="7500990" cy="9286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Методы постановки учебной проблемы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500034" y="1554163"/>
            <a:ext cx="8429684" cy="452596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Побуждающий от проблемной ситуации диалог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1) создание проблемной ситуации;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2) побуждения к осознанию противоречия проблемной ситуации;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3) побуждение к формулированию учебной проблемы;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4) принятия предлагаемых учениками формулировок учебной проблемы.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42910" y="214290"/>
            <a:ext cx="8072494" cy="857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Приёмы создания проблемной ситуации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7158" y="1357298"/>
            <a:ext cx="4500594" cy="521497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365125" algn="l"/>
              </a:tabLst>
            </a:pPr>
            <a:r>
              <a:rPr lang="ru-RU" sz="17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«с удивлением»</a:t>
            </a:r>
          </a:p>
          <a:p>
            <a:pPr>
              <a:tabLst>
                <a:tab pos="365125" algn="l"/>
              </a:tabLst>
            </a:pP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Приём 1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У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читель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одновременно предъявляет классу противоречивые факты, взаимоисключающие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научные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теории или чьи-то точки зрения. 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365125" algn="l"/>
              </a:tabLst>
            </a:pP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Приём 2.</a:t>
            </a:r>
            <a:r>
              <a:rPr lang="ru-RU" sz="17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Педагог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сталкивает разные мнения учеников, предложив классу вопрос или практическое задание на новый материал.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365125" algn="l"/>
              </a:tabLst>
            </a:pP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Приём 3.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Между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житейским представлением учащихся и научным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фактом:  </a:t>
            </a:r>
          </a:p>
          <a:p>
            <a:pPr>
              <a:tabLst>
                <a:tab pos="365125" algn="l"/>
              </a:tabLst>
            </a:pP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шаг 1</a:t>
            </a:r>
            <a:r>
              <a:rPr lang="ru-RU" sz="1700" b="1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Учитель обнажает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житейское представление ученика вопросом или заданием « на ошибку»; 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365125" algn="l"/>
              </a:tabLst>
            </a:pP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шаг </a:t>
            </a:r>
            <a:r>
              <a:rPr lang="ru-RU" sz="1700" b="1" dirty="0">
                <a:latin typeface="Arial" pitchFamily="34" charset="0"/>
                <a:cs typeface="Arial" pitchFamily="34" charset="0"/>
              </a:rPr>
              <a:t>2.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Предъявляет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научный факт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сообщением, экспериментом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или наг</a:t>
            </a:r>
            <a:r>
              <a:rPr lang="ru-RU" sz="1700" dirty="0"/>
              <a:t>лядностью.</a:t>
            </a:r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43504" y="1428736"/>
            <a:ext cx="3500462" cy="478634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00" b="1" u="sng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7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«с затруднением»</a:t>
            </a:r>
          </a:p>
          <a:p>
            <a:pPr algn="ctr"/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Приём 4.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Учитель даёт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практическое задание,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невыполнимое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вообще (возникает только вопрос) 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Приём 5.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Учитель даёт практическое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задание, не сходное с предыдущими 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Приём 6.</a:t>
            </a:r>
            <a:r>
              <a:rPr lang="ru-RU" sz="1700" b="1" dirty="0">
                <a:latin typeface="Arial" pitchFamily="34" charset="0"/>
                <a:cs typeface="Arial" pitchFamily="34" charset="0"/>
              </a:rPr>
              <a:t> </a:t>
            </a:r>
            <a:endParaRPr lang="ru-RU" sz="17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700" b="1" dirty="0" smtClean="0">
                <a:latin typeface="Arial" pitchFamily="34" charset="0"/>
                <a:cs typeface="Arial" pitchFamily="34" charset="0"/>
              </a:rPr>
              <a:t>шаг </a:t>
            </a:r>
            <a:r>
              <a:rPr lang="ru-RU" sz="1700" b="1" dirty="0">
                <a:latin typeface="Arial" pitchFamily="34" charset="0"/>
                <a:cs typeface="Arial" pitchFamily="34" charset="0"/>
              </a:rPr>
              <a:t>1.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Учитель даёт 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невыполнимое практическое задание, сходное с предыдущим  </a:t>
            </a:r>
            <a:endParaRPr lang="ru-RU" sz="17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700" b="1" dirty="0" smtClean="0">
                <a:latin typeface="Arial" pitchFamily="34" charset="0"/>
                <a:cs typeface="Arial" pitchFamily="34" charset="0"/>
              </a:rPr>
              <a:t>шаг </a:t>
            </a:r>
            <a:r>
              <a:rPr lang="ru-RU" sz="1700" b="1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17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 Доказывает,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что задание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всё-таки не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выполнено.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42910" y="357166"/>
            <a:ext cx="7858180" cy="10001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Система вопросов для побуждающего диалога: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785926"/>
            <a:ext cx="750099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Побуждение к осознанию противоречия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Вы смогли выполнить задание? В чём затруднение?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Вопрос был один? А мнений сколько?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Что вас удивило? Что интересного заметили?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Почему это задание не получилось? Что мы не знаем?</a:t>
            </a:r>
          </a:p>
          <a:p>
            <a:pPr algn="ctr"/>
            <a:r>
              <a:rPr lang="ru-RU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Побуждение к формулированию проблемы в виде темы урока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i="1" dirty="0" smtClean="0">
                <a:latin typeface="Georgia" pitchFamily="18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Какой возникает вопрос?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Какова будет тема нашего урока?  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71472" y="500042"/>
            <a:ext cx="8286808" cy="9286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Методы постановки учебной проблемы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2143116"/>
            <a:ext cx="2928958" cy="12858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Подводящий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 теме диалог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43504" y="2143116"/>
            <a:ext cx="328614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Сообщение темы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мотивирующим приёмом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16200000" flipH="1">
            <a:off x="6429388" y="4143380"/>
            <a:ext cx="1714512" cy="4286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5643570" y="3500438"/>
            <a:ext cx="571504" cy="5715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3571868" y="4071942"/>
            <a:ext cx="3071834" cy="1000132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«яркое пятно»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786446" y="5214950"/>
            <a:ext cx="3071834" cy="1000132"/>
          </a:xfrm>
          <a:prstGeom prst="ellipse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«актуальность»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71472" y="285728"/>
            <a:ext cx="8143932" cy="1071570"/>
          </a:xfrm>
          <a:prstGeom prst="roundRect">
            <a:avLst/>
          </a:prstGeom>
          <a:gradFill flip="none" rotWithShape="1"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Методы поиска решения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учебной проблемы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786182" y="2643182"/>
            <a:ext cx="2286016" cy="114300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Подводящий от проблемы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диалог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2214554"/>
            <a:ext cx="2500330" cy="15001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Побуждающий к гипотезам диалог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357950" y="2285992"/>
            <a:ext cx="2643206" cy="15716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Подводящий без проблемы диалог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1964513" y="1535893"/>
            <a:ext cx="714380" cy="500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143769" y="1928405"/>
            <a:ext cx="100092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6643702" y="1500174"/>
            <a:ext cx="785818" cy="64294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786314" y="4500570"/>
            <a:ext cx="4000528" cy="1857388"/>
          </a:xfrm>
          <a:prstGeom prst="ellipse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имитирует творческий процесс и формирует логическое мышление и речь учащихся</a:t>
            </a:r>
          </a:p>
        </p:txBody>
      </p:sp>
      <p:sp>
        <p:nvSpPr>
          <p:cNvPr id="18" name="Овал 17"/>
          <p:cNvSpPr/>
          <p:nvPr/>
        </p:nvSpPr>
        <p:spPr>
          <a:xfrm>
            <a:off x="500034" y="4286256"/>
            <a:ext cx="3643338" cy="221457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обеспечивает подлинно творческую деятельность учеников и развивает их речь и творческие</a:t>
            </a:r>
          </a:p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способности</a:t>
            </a:r>
            <a:r>
              <a:rPr lang="ru-RU" dirty="0"/>
              <a:t>.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rot="16200000" flipH="1">
            <a:off x="5322099" y="3893347"/>
            <a:ext cx="714380" cy="64294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7358082" y="3857628"/>
            <a:ext cx="714380" cy="7143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1571604" y="3857628"/>
            <a:ext cx="500066" cy="35719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9" descr="schoolboy2.jpg"/>
          <p:cNvPicPr>
            <a:picLocks noChangeAspect="1"/>
          </p:cNvPicPr>
          <p:nvPr/>
        </p:nvPicPr>
        <p:blipFill>
          <a:blip r:embed="rId3"/>
          <a:srcRect t="1677" r="9479" b="6859"/>
          <a:stretch>
            <a:fillRect/>
          </a:stretch>
        </p:blipFill>
        <p:spPr bwMode="auto">
          <a:xfrm>
            <a:off x="7097682" y="3786190"/>
            <a:ext cx="204631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286000" y="2505671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sz="2000" b="1" dirty="0">
              <a:ln w="18415" cmpd="sng">
                <a:noFill/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endParaRPr lang="ru-RU" sz="2000" b="1" dirty="0">
              <a:ln w="18415" cmpd="sng">
                <a:noFill/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defRPr/>
            </a:pPr>
            <a:endParaRPr lang="ru-RU" sz="2000" b="1" dirty="0">
              <a:ln w="18415" cmpd="sng">
                <a:noFill/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5786" y="214290"/>
            <a:ext cx="7929618" cy="857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n w="18415" cmpd="sng">
                  <a:noFill/>
                  <a:prstDash val="solid"/>
                </a:ln>
                <a:solidFill>
                  <a:schemeClr val="tx1"/>
                </a:solidFill>
                <a:latin typeface="Georgia" pitchFamily="18" charset="0"/>
              </a:rPr>
              <a:t>Технология проблемно-диалогического обучения является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/>
                </a:solidFill>
                <a:latin typeface="Euphemia" pitchFamily="34" charset="0"/>
              </a:rPr>
              <a:t>:</a:t>
            </a:r>
            <a:endParaRPr lang="ru-RU" sz="2800" b="1" dirty="0">
              <a:ln w="18415" cmpd="sng">
                <a:noFill/>
                <a:prstDash val="solid"/>
              </a:ln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357299"/>
            <a:ext cx="8072494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ru-RU" sz="20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результативной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обеспечивает высокое качество усвоения знаний, эффективное развитие интеллекта и творческих способностей младших школьников, воспитание активной личности обучающихся, развитие универсальных учебных действий;</a:t>
            </a:r>
            <a:endParaRPr lang="ru-RU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ru-RU" sz="2000" b="1" u="sng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здоровьесберегающей</a:t>
            </a:r>
            <a:endParaRPr lang="ru-RU" sz="2000" b="1" u="sng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позволяет снижать нервно-психические нагрузки 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  учащихся за счет стимуляции познавательной 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  мотивации и «открытия» знаний;</a:t>
            </a:r>
            <a:endParaRPr lang="ru-RU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ru-RU" sz="20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0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бщепедагогической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ru-RU" sz="2000" dirty="0" smtClean="0">
                <a:latin typeface="Tahoma" pitchFamily="34" charset="0"/>
              </a:rPr>
              <a:t>    реализуется на любом предметном содержании и 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ru-RU" sz="2000" dirty="0">
                <a:latin typeface="Tahoma" pitchFamily="34" charset="0"/>
              </a:rPr>
              <a:t> </a:t>
            </a:r>
            <a:r>
              <a:rPr lang="ru-RU" sz="2000" dirty="0" smtClean="0">
                <a:latin typeface="Tahoma" pitchFamily="34" charset="0"/>
              </a:rPr>
              <a:t>    в любой образовательной ступени.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1113</TotalTime>
  <Words>736</Words>
  <Application>Microsoft Office PowerPoint</Application>
  <PresentationFormat>Экран (4:3)</PresentationFormat>
  <Paragraphs>94</Paragraphs>
  <Slides>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Я</cp:lastModifiedBy>
  <cp:revision>107</cp:revision>
  <dcterms:created xsi:type="dcterms:W3CDTF">2011-11-03T11:34:00Z</dcterms:created>
  <dcterms:modified xsi:type="dcterms:W3CDTF">2014-01-19T15:07:27Z</dcterms:modified>
</cp:coreProperties>
</file>