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62" r:id="rId2"/>
    <p:sldId id="256" r:id="rId3"/>
    <p:sldId id="273" r:id="rId4"/>
    <p:sldId id="283" r:id="rId5"/>
    <p:sldId id="284" r:id="rId6"/>
    <p:sldId id="287" r:id="rId7"/>
    <p:sldId id="293" r:id="rId8"/>
    <p:sldId id="259" r:id="rId9"/>
    <p:sldId id="260" r:id="rId10"/>
    <p:sldId id="261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88" r:id="rId21"/>
    <p:sldId id="289" r:id="rId22"/>
    <p:sldId id="279" r:id="rId23"/>
    <p:sldId id="281" r:id="rId24"/>
    <p:sldId id="280" r:id="rId25"/>
    <p:sldId id="282" r:id="rId26"/>
    <p:sldId id="274" r:id="rId27"/>
    <p:sldId id="276" r:id="rId28"/>
    <p:sldId id="275" r:id="rId29"/>
    <p:sldId id="290" r:id="rId30"/>
    <p:sldId id="291" r:id="rId31"/>
    <p:sldId id="292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F8FB"/>
    <a:srgbClr val="0000CC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67" autoAdjust="0"/>
  </p:normalViewPr>
  <p:slideViewPr>
    <p:cSldViewPr>
      <p:cViewPr varScale="1">
        <p:scale>
          <a:sx n="95" d="100"/>
          <a:sy n="95" d="100"/>
        </p:scale>
        <p:origin x="-93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3E3854-2EA7-4187-8F4D-8036CC1BC679}" type="doc">
      <dgm:prSet loTypeId="urn:microsoft.com/office/officeart/2005/8/layout/vProcess5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CF3F2056-1075-46B7-9B70-EB985974E774}">
      <dgm:prSet phldrT="[Текст]" custT="1"/>
      <dgm:spPr/>
      <dgm:t>
        <a:bodyPr anchor="t"/>
        <a:lstStyle/>
        <a:p>
          <a:pPr algn="ctr">
            <a:lnSpc>
              <a:spcPct val="100000"/>
            </a:lnSpc>
          </a:pPr>
          <a:r>
            <a:rPr lang="ru-RU" sz="2400" b="1" dirty="0" smtClean="0"/>
            <a:t>На рабочем столе ПК </a:t>
          </a:r>
        </a:p>
        <a:p>
          <a:pPr algn="ctr">
            <a:lnSpc>
              <a:spcPct val="100000"/>
            </a:lnSpc>
          </a:pPr>
          <a:r>
            <a:rPr lang="ru-RU" sz="2400" b="1" dirty="0" smtClean="0"/>
            <a:t>ЭОР «Техническое обслуживание и ремонт автомобилей. Часть 2»</a:t>
          </a:r>
          <a:endParaRPr lang="ru-RU" sz="2400" b="1" dirty="0"/>
        </a:p>
      </dgm:t>
    </dgm:pt>
    <dgm:pt modelId="{A97A2B56-6DB0-4B1B-8B07-8EA00AFA13BD}" type="parTrans" cxnId="{3FEF58CE-F319-421F-B12C-2F329B822090}">
      <dgm:prSet/>
      <dgm:spPr/>
      <dgm:t>
        <a:bodyPr/>
        <a:lstStyle/>
        <a:p>
          <a:endParaRPr lang="ru-RU"/>
        </a:p>
      </dgm:t>
    </dgm:pt>
    <dgm:pt modelId="{FE396FDA-79BD-4136-94BC-26337325BEBA}" type="sibTrans" cxnId="{3FEF58CE-F319-421F-B12C-2F329B822090}">
      <dgm:prSet/>
      <dgm:spPr>
        <a:solidFill>
          <a:schemeClr val="tx1">
            <a:lumMod val="95000"/>
            <a:lumOff val="5000"/>
            <a:alpha val="90000"/>
          </a:schemeClr>
        </a:solidFill>
        <a:ln>
          <a:solidFill>
            <a:srgbClr val="FF0000">
              <a:alpha val="90000"/>
            </a:srgbClr>
          </a:solidFill>
        </a:ln>
      </dgm:spPr>
      <dgm:t>
        <a:bodyPr/>
        <a:lstStyle/>
        <a:p>
          <a:endParaRPr lang="ru-RU"/>
        </a:p>
      </dgm:t>
    </dgm:pt>
    <dgm:pt modelId="{931BB537-5489-4A5E-9219-647B4D6C4BAF}">
      <dgm:prSet phldrT="[Текст]" custT="1"/>
      <dgm:spPr/>
      <dgm:t>
        <a:bodyPr anchor="t"/>
        <a:lstStyle/>
        <a:p>
          <a:pPr algn="ctr"/>
          <a:r>
            <a:rPr lang="ru-RU" sz="3200" b="1" dirty="0" smtClean="0"/>
            <a:t>РЕСУРСЫ</a:t>
          </a:r>
          <a:endParaRPr lang="ru-RU" sz="3200" b="1" dirty="0"/>
        </a:p>
      </dgm:t>
    </dgm:pt>
    <dgm:pt modelId="{ED93D67A-0A05-49B3-AEFD-55132A639B0E}" type="parTrans" cxnId="{6ABD4AA2-22C9-45C4-A7A9-33C072E835EF}">
      <dgm:prSet/>
      <dgm:spPr/>
      <dgm:t>
        <a:bodyPr/>
        <a:lstStyle/>
        <a:p>
          <a:endParaRPr lang="ru-RU"/>
        </a:p>
      </dgm:t>
    </dgm:pt>
    <dgm:pt modelId="{8B63FBC5-47DE-4EB9-BE46-9D2B4C36F6F9}" type="sibTrans" cxnId="{6ABD4AA2-22C9-45C4-A7A9-33C072E835EF}">
      <dgm:prSet/>
      <dgm:spPr>
        <a:solidFill>
          <a:schemeClr val="tx1">
            <a:alpha val="90000"/>
          </a:schemeClr>
        </a:solidFill>
        <a:ln>
          <a:solidFill>
            <a:srgbClr val="FF0000">
              <a:alpha val="90000"/>
            </a:srgbClr>
          </a:solidFill>
        </a:ln>
      </dgm:spPr>
      <dgm:t>
        <a:bodyPr/>
        <a:lstStyle/>
        <a:p>
          <a:endParaRPr lang="ru-RU"/>
        </a:p>
      </dgm:t>
    </dgm:pt>
    <dgm:pt modelId="{30FE50BB-0EDE-4A83-BC74-AE9E82471A92}">
      <dgm:prSet phldrT="[Текст]" custT="1"/>
      <dgm:spPr/>
      <dgm:t>
        <a:bodyPr anchor="t"/>
        <a:lstStyle/>
        <a:p>
          <a:pPr algn="l">
            <a:lnSpc>
              <a:spcPct val="100000"/>
            </a:lnSpc>
          </a:pPr>
          <a:r>
            <a:rPr lang="ru-RU" sz="2800" b="1" dirty="0" smtClean="0"/>
            <a:t>ПРАКТИЧЕСКИЕ РАБОТЫ</a:t>
          </a:r>
        </a:p>
        <a:p>
          <a:pPr algn="ctr">
            <a:lnSpc>
              <a:spcPct val="100000"/>
            </a:lnSpc>
          </a:pPr>
          <a:endParaRPr lang="ru-RU" sz="900" b="1" dirty="0" smtClean="0"/>
        </a:p>
        <a:p>
          <a:pPr algn="l">
            <a:lnSpc>
              <a:spcPct val="100000"/>
            </a:lnSpc>
          </a:pPr>
          <a:r>
            <a:rPr lang="ru-RU" sz="2400" b="1" dirty="0" smtClean="0"/>
            <a:t>Возможные неисправности коробки передач, их причины и методы устранения</a:t>
          </a:r>
          <a:endParaRPr lang="ru-RU" sz="2400" b="1" dirty="0"/>
        </a:p>
      </dgm:t>
    </dgm:pt>
    <dgm:pt modelId="{38CFF6F4-4598-4C47-A7FF-FA9834132E9B}" type="parTrans" cxnId="{0D4682CE-487F-4FF5-9A41-FEEBA9E49B02}">
      <dgm:prSet/>
      <dgm:spPr/>
      <dgm:t>
        <a:bodyPr/>
        <a:lstStyle/>
        <a:p>
          <a:endParaRPr lang="ru-RU"/>
        </a:p>
      </dgm:t>
    </dgm:pt>
    <dgm:pt modelId="{7D512967-8963-4FF1-85AF-5148BBE78BF4}" type="sibTrans" cxnId="{0D4682CE-487F-4FF5-9A41-FEEBA9E49B02}">
      <dgm:prSet/>
      <dgm:spPr/>
      <dgm:t>
        <a:bodyPr/>
        <a:lstStyle/>
        <a:p>
          <a:endParaRPr lang="ru-RU"/>
        </a:p>
      </dgm:t>
    </dgm:pt>
    <dgm:pt modelId="{F7067DAA-6E9B-40E2-8060-443B3197D47A}" type="pres">
      <dgm:prSet presAssocID="{B73E3854-2EA7-4187-8F4D-8036CC1BC67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FAA7AC-DB1A-4257-81CC-C0255FFE939D}" type="pres">
      <dgm:prSet presAssocID="{B73E3854-2EA7-4187-8F4D-8036CC1BC679}" presName="dummyMaxCanvas" presStyleCnt="0">
        <dgm:presLayoutVars/>
      </dgm:prSet>
      <dgm:spPr/>
    </dgm:pt>
    <dgm:pt modelId="{7D7889E6-81C5-4947-8CE9-57850278FB4C}" type="pres">
      <dgm:prSet presAssocID="{B73E3854-2EA7-4187-8F4D-8036CC1BC679}" presName="ThreeNodes_1" presStyleLbl="node1" presStyleIdx="0" presStyleCnt="3" custScaleX="97644" custScaleY="1220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809F67-8649-48C7-A74A-45D66FFD81A5}" type="pres">
      <dgm:prSet presAssocID="{B73E3854-2EA7-4187-8F4D-8036CC1BC679}" presName="ThreeNodes_2" presStyleLbl="node1" presStyleIdx="1" presStyleCnt="3" custScaleX="92941" custScaleY="66124" custLinFactNeighborX="-1985" custLinFactNeighborY="-87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4A8BBB-4938-4B56-8123-0141ABE5CF3C}" type="pres">
      <dgm:prSet presAssocID="{B73E3854-2EA7-4187-8F4D-8036CC1BC679}" presName="ThreeNodes_3" presStyleLbl="node1" presStyleIdx="2" presStyleCnt="3" custScaleX="104412" custScaleY="1518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88A731-78FD-4288-BE5F-09A2D4693086}" type="pres">
      <dgm:prSet presAssocID="{B73E3854-2EA7-4187-8F4D-8036CC1BC679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46CCEF-C4CB-4261-83EE-394D6DFC2D34}" type="pres">
      <dgm:prSet presAssocID="{B73E3854-2EA7-4187-8F4D-8036CC1BC679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269776-28C7-4E0A-BDEA-ABEA3DEBC55B}" type="pres">
      <dgm:prSet presAssocID="{B73E3854-2EA7-4187-8F4D-8036CC1BC679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3435F6-6B38-4AC4-BFE2-60B53B878106}" type="pres">
      <dgm:prSet presAssocID="{B73E3854-2EA7-4187-8F4D-8036CC1BC679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00B337-906A-4DF6-BCF7-1287A73D39EB}" type="pres">
      <dgm:prSet presAssocID="{B73E3854-2EA7-4187-8F4D-8036CC1BC679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82ECD7-7062-40CE-9726-FD8F1B79E837}" type="presOf" srcId="{B73E3854-2EA7-4187-8F4D-8036CC1BC679}" destId="{F7067DAA-6E9B-40E2-8060-443B3197D47A}" srcOrd="0" destOrd="0" presId="urn:microsoft.com/office/officeart/2005/8/layout/vProcess5"/>
    <dgm:cxn modelId="{1AA7FE8A-BC60-4495-83C7-910C8704773F}" type="presOf" srcId="{30FE50BB-0EDE-4A83-BC74-AE9E82471A92}" destId="{C700B337-906A-4DF6-BCF7-1287A73D39EB}" srcOrd="1" destOrd="0" presId="urn:microsoft.com/office/officeart/2005/8/layout/vProcess5"/>
    <dgm:cxn modelId="{97AC0743-9B5F-4812-A427-6FA1EEDA9CCF}" type="presOf" srcId="{CF3F2056-1075-46B7-9B70-EB985974E774}" destId="{7D7889E6-81C5-4947-8CE9-57850278FB4C}" srcOrd="0" destOrd="0" presId="urn:microsoft.com/office/officeart/2005/8/layout/vProcess5"/>
    <dgm:cxn modelId="{6ABD4AA2-22C9-45C4-A7A9-33C072E835EF}" srcId="{B73E3854-2EA7-4187-8F4D-8036CC1BC679}" destId="{931BB537-5489-4A5E-9219-647B4D6C4BAF}" srcOrd="1" destOrd="0" parTransId="{ED93D67A-0A05-49B3-AEFD-55132A639B0E}" sibTransId="{8B63FBC5-47DE-4EB9-BE46-9D2B4C36F6F9}"/>
    <dgm:cxn modelId="{3FEF58CE-F319-421F-B12C-2F329B822090}" srcId="{B73E3854-2EA7-4187-8F4D-8036CC1BC679}" destId="{CF3F2056-1075-46B7-9B70-EB985974E774}" srcOrd="0" destOrd="0" parTransId="{A97A2B56-6DB0-4B1B-8B07-8EA00AFA13BD}" sibTransId="{FE396FDA-79BD-4136-94BC-26337325BEBA}"/>
    <dgm:cxn modelId="{64C02E63-4DF9-496E-978D-C4CB3D226289}" type="presOf" srcId="{30FE50BB-0EDE-4A83-BC74-AE9E82471A92}" destId="{074A8BBB-4938-4B56-8123-0141ABE5CF3C}" srcOrd="0" destOrd="0" presId="urn:microsoft.com/office/officeart/2005/8/layout/vProcess5"/>
    <dgm:cxn modelId="{2FD5B57D-41A0-41DA-9A21-E3B2D5ACC827}" type="presOf" srcId="{FE396FDA-79BD-4136-94BC-26337325BEBA}" destId="{0088A731-78FD-4288-BE5F-09A2D4693086}" srcOrd="0" destOrd="0" presId="urn:microsoft.com/office/officeart/2005/8/layout/vProcess5"/>
    <dgm:cxn modelId="{90F6AE9B-58A7-464A-8F13-B1BD11BE7DE8}" type="presOf" srcId="{CF3F2056-1075-46B7-9B70-EB985974E774}" destId="{1A269776-28C7-4E0A-BDEA-ABEA3DEBC55B}" srcOrd="1" destOrd="0" presId="urn:microsoft.com/office/officeart/2005/8/layout/vProcess5"/>
    <dgm:cxn modelId="{45C834BF-DE36-4D30-BE1C-CA277C8874DC}" type="presOf" srcId="{931BB537-5489-4A5E-9219-647B4D6C4BAF}" destId="{183435F6-6B38-4AC4-BFE2-60B53B878106}" srcOrd="1" destOrd="0" presId="urn:microsoft.com/office/officeart/2005/8/layout/vProcess5"/>
    <dgm:cxn modelId="{BA3DFCC0-C63E-4FB9-8623-C8DDF78D3E15}" type="presOf" srcId="{931BB537-5489-4A5E-9219-647B4D6C4BAF}" destId="{7B809F67-8649-48C7-A74A-45D66FFD81A5}" srcOrd="0" destOrd="0" presId="urn:microsoft.com/office/officeart/2005/8/layout/vProcess5"/>
    <dgm:cxn modelId="{0D4682CE-487F-4FF5-9A41-FEEBA9E49B02}" srcId="{B73E3854-2EA7-4187-8F4D-8036CC1BC679}" destId="{30FE50BB-0EDE-4A83-BC74-AE9E82471A92}" srcOrd="2" destOrd="0" parTransId="{38CFF6F4-4598-4C47-A7FF-FA9834132E9B}" sibTransId="{7D512967-8963-4FF1-85AF-5148BBE78BF4}"/>
    <dgm:cxn modelId="{5868BE41-FBBE-48AF-A797-2489D5AE0A04}" type="presOf" srcId="{8B63FBC5-47DE-4EB9-BE46-9D2B4C36F6F9}" destId="{2546CCEF-C4CB-4261-83EE-394D6DFC2D34}" srcOrd="0" destOrd="0" presId="urn:microsoft.com/office/officeart/2005/8/layout/vProcess5"/>
    <dgm:cxn modelId="{A9A78842-7EC4-4925-980B-9ECB8F75DB6A}" type="presParOf" srcId="{F7067DAA-6E9B-40E2-8060-443B3197D47A}" destId="{20FAA7AC-DB1A-4257-81CC-C0255FFE939D}" srcOrd="0" destOrd="0" presId="urn:microsoft.com/office/officeart/2005/8/layout/vProcess5"/>
    <dgm:cxn modelId="{742F0A48-5081-47AC-B1D6-C0ED09A6A9C0}" type="presParOf" srcId="{F7067DAA-6E9B-40E2-8060-443B3197D47A}" destId="{7D7889E6-81C5-4947-8CE9-57850278FB4C}" srcOrd="1" destOrd="0" presId="urn:microsoft.com/office/officeart/2005/8/layout/vProcess5"/>
    <dgm:cxn modelId="{345A7C28-D46E-4029-893F-A88EDC5571BB}" type="presParOf" srcId="{F7067DAA-6E9B-40E2-8060-443B3197D47A}" destId="{7B809F67-8649-48C7-A74A-45D66FFD81A5}" srcOrd="2" destOrd="0" presId="urn:microsoft.com/office/officeart/2005/8/layout/vProcess5"/>
    <dgm:cxn modelId="{04ABCEFE-767A-4E9C-BB2E-91E43B605C3E}" type="presParOf" srcId="{F7067DAA-6E9B-40E2-8060-443B3197D47A}" destId="{074A8BBB-4938-4B56-8123-0141ABE5CF3C}" srcOrd="3" destOrd="0" presId="urn:microsoft.com/office/officeart/2005/8/layout/vProcess5"/>
    <dgm:cxn modelId="{410CC467-52A2-4598-8628-31A0EF859B0A}" type="presParOf" srcId="{F7067DAA-6E9B-40E2-8060-443B3197D47A}" destId="{0088A731-78FD-4288-BE5F-09A2D4693086}" srcOrd="4" destOrd="0" presId="urn:microsoft.com/office/officeart/2005/8/layout/vProcess5"/>
    <dgm:cxn modelId="{09C17B34-FB13-4DAB-8A2B-F200EE02D538}" type="presParOf" srcId="{F7067DAA-6E9B-40E2-8060-443B3197D47A}" destId="{2546CCEF-C4CB-4261-83EE-394D6DFC2D34}" srcOrd="5" destOrd="0" presId="urn:microsoft.com/office/officeart/2005/8/layout/vProcess5"/>
    <dgm:cxn modelId="{3367F83A-7147-41F8-A16A-95F3DE2AEB10}" type="presParOf" srcId="{F7067DAA-6E9B-40E2-8060-443B3197D47A}" destId="{1A269776-28C7-4E0A-BDEA-ABEA3DEBC55B}" srcOrd="6" destOrd="0" presId="urn:microsoft.com/office/officeart/2005/8/layout/vProcess5"/>
    <dgm:cxn modelId="{8D4C0062-DD16-4C01-9A8C-C5F3B757B287}" type="presParOf" srcId="{F7067DAA-6E9B-40E2-8060-443B3197D47A}" destId="{183435F6-6B38-4AC4-BFE2-60B53B878106}" srcOrd="7" destOrd="0" presId="urn:microsoft.com/office/officeart/2005/8/layout/vProcess5"/>
    <dgm:cxn modelId="{FA338D1B-0C12-486F-BBEA-1DE2E0F790D5}" type="presParOf" srcId="{F7067DAA-6E9B-40E2-8060-443B3197D47A}" destId="{C700B337-906A-4DF6-BCF7-1287A73D39EB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7889E6-81C5-4947-8CE9-57850278FB4C}">
      <dsp:nvSpPr>
        <dsp:cNvPr id="0" name=""/>
        <dsp:cNvSpPr/>
      </dsp:nvSpPr>
      <dsp:spPr>
        <a:xfrm>
          <a:off x="5246" y="-305759"/>
          <a:ext cx="6830354" cy="202038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На рабочем столе ПК 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ЭОР «Техническое обслуживание и ремонт автомобилей. Часть 2»</a:t>
          </a:r>
          <a:endParaRPr lang="ru-RU" sz="2400" b="1" kern="1200" dirty="0"/>
        </a:p>
      </dsp:txBody>
      <dsp:txXfrm>
        <a:off x="64421" y="-246584"/>
        <a:ext cx="5062698" cy="1902032"/>
      </dsp:txXfrm>
    </dsp:sp>
    <dsp:sp modelId="{7B809F67-8649-48C7-A74A-45D66FFD81A5}">
      <dsp:nvSpPr>
        <dsp:cNvPr id="0" name=""/>
        <dsp:cNvSpPr/>
      </dsp:nvSpPr>
      <dsp:spPr>
        <a:xfrm>
          <a:off x="648103" y="1944214"/>
          <a:ext cx="6501371" cy="10944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РЕСУРСЫ</a:t>
          </a:r>
          <a:endParaRPr lang="ru-RU" sz="3200" b="1" kern="1200" dirty="0"/>
        </a:p>
      </dsp:txBody>
      <dsp:txXfrm>
        <a:off x="680159" y="1976270"/>
        <a:ext cx="4863693" cy="1030352"/>
      </dsp:txXfrm>
    </dsp:sp>
    <dsp:sp modelId="{074A8BBB-4938-4B56-8123-0141ABE5CF3C}">
      <dsp:nvSpPr>
        <dsp:cNvPr id="0" name=""/>
        <dsp:cNvSpPr/>
      </dsp:nvSpPr>
      <dsp:spPr>
        <a:xfrm>
          <a:off x="1002970" y="3309997"/>
          <a:ext cx="7303786" cy="251299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ПРАКТИЧЕСКИЕ РАБОТЫ</a:t>
          </a: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900" b="1" kern="1200" dirty="0" smtClean="0"/>
        </a:p>
        <a:p>
          <a:pPr lvl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Возможные неисправности коробки передач, их причины и методы устранения</a:t>
          </a:r>
          <a:endParaRPr lang="ru-RU" sz="2400" b="1" kern="1200" dirty="0"/>
        </a:p>
      </dsp:txBody>
      <dsp:txXfrm>
        <a:off x="1076573" y="3383600"/>
        <a:ext cx="5388801" cy="2365788"/>
      </dsp:txXfrm>
    </dsp:sp>
    <dsp:sp modelId="{0088A731-78FD-4288-BE5F-09A2D4693086}">
      <dsp:nvSpPr>
        <dsp:cNvPr id="0" name=""/>
        <dsp:cNvSpPr/>
      </dsp:nvSpPr>
      <dsp:spPr>
        <a:xfrm>
          <a:off x="5842143" y="1132017"/>
          <a:ext cx="1075860" cy="1075860"/>
        </a:xfrm>
        <a:prstGeom prst="downArrow">
          <a:avLst>
            <a:gd name="adj1" fmla="val 55000"/>
            <a:gd name="adj2" fmla="val 45000"/>
          </a:avLst>
        </a:prstGeom>
        <a:solidFill>
          <a:schemeClr val="tx1">
            <a:lumMod val="95000"/>
            <a:lumOff val="5000"/>
            <a:alpha val="90000"/>
          </a:schemeClr>
        </a:solidFill>
        <a:ln w="25400" cap="flat" cmpd="sng" algn="ctr">
          <a:solidFill>
            <a:srgbClr val="FF00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084212" y="1132017"/>
        <a:ext cx="591723" cy="809585"/>
      </dsp:txXfrm>
    </dsp:sp>
    <dsp:sp modelId="{2546CCEF-C4CB-4261-83EE-394D6DFC2D34}">
      <dsp:nvSpPr>
        <dsp:cNvPr id="0" name=""/>
        <dsp:cNvSpPr/>
      </dsp:nvSpPr>
      <dsp:spPr>
        <a:xfrm>
          <a:off x="6459363" y="3052014"/>
          <a:ext cx="1075860" cy="1075860"/>
        </a:xfrm>
        <a:prstGeom prst="downArrow">
          <a:avLst>
            <a:gd name="adj1" fmla="val 55000"/>
            <a:gd name="adj2" fmla="val 45000"/>
          </a:avLst>
        </a:prstGeom>
        <a:solidFill>
          <a:schemeClr val="tx1">
            <a:alpha val="90000"/>
          </a:schemeClr>
        </a:solidFill>
        <a:ln w="25400" cap="flat" cmpd="sng" algn="ctr">
          <a:solidFill>
            <a:srgbClr val="FF00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701432" y="3052014"/>
        <a:ext cx="591723" cy="8095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0F7CE-29BE-48B5-A628-3AB3ED5D9B45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65A06D-C9B0-4FA9-BBE3-61B9F95875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591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8163-8BB6-4620-B0F8-366BE121EBC9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5A2A-8714-4077-B029-D61DA7809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8163-8BB6-4620-B0F8-366BE121EBC9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5A2A-8714-4077-B029-D61DA7809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8163-8BB6-4620-B0F8-366BE121EBC9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5A2A-8714-4077-B029-D61DA7809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8163-8BB6-4620-B0F8-366BE121EBC9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5A2A-8714-4077-B029-D61DA7809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8163-8BB6-4620-B0F8-366BE121EBC9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5A2A-8714-4077-B029-D61DA7809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8163-8BB6-4620-B0F8-366BE121EBC9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5A2A-8714-4077-B029-D61DA7809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8163-8BB6-4620-B0F8-366BE121EBC9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5A2A-8714-4077-B029-D61DA7809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8163-8BB6-4620-B0F8-366BE121EBC9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5A2A-8714-4077-B029-D61DA7809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8163-8BB6-4620-B0F8-366BE121EBC9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5A2A-8714-4077-B029-D61DA7809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8163-8BB6-4620-B0F8-366BE121EBC9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5A2A-8714-4077-B029-D61DA7809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8163-8BB6-4620-B0F8-366BE121EBC9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AC65A2A-8714-4077-B029-D61DA78099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1078163-8BB6-4620-B0F8-366BE121EBC9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AC65A2A-8714-4077-B029-D61DA78099F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212744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/>
              <a:t>УРОК УЧЕБНОЙ ПРАКТИКИ</a:t>
            </a:r>
            <a:endParaRPr lang="ru-RU" sz="6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975720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r"/>
            <a:r>
              <a:rPr lang="ru-RU" dirty="0" smtClean="0"/>
              <a:t>Мастер </a:t>
            </a:r>
            <a:r>
              <a:rPr lang="ru-RU" dirty="0" err="1" smtClean="0"/>
              <a:t>п</a:t>
            </a:r>
            <a:r>
              <a:rPr lang="ru-RU" dirty="0" smtClean="0"/>
              <a:t>/о Петренко И.О.</a:t>
            </a:r>
            <a:endParaRPr lang="ru-RU" dirty="0"/>
          </a:p>
        </p:txBody>
      </p:sp>
      <p:pic>
        <p:nvPicPr>
          <p:cNvPr id="8" name="Рисунок 7" descr="DSC001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27784" y="0"/>
            <a:ext cx="525658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УРОК УЧЕБНОЙ ПРАКТИКИ</a:t>
            </a:r>
            <a:endParaRPr lang="ru-RU" sz="4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64088" y="5373216"/>
            <a:ext cx="3779912" cy="150810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МАСТЕР П/О </a:t>
            </a:r>
            <a:r>
              <a:rPr lang="ru-RU" sz="32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ПЕТРЕНКО И.О.</a:t>
            </a:r>
          </a:p>
          <a:p>
            <a:pPr algn="ctr"/>
            <a:r>
              <a:rPr lang="ru-RU" sz="24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©</a:t>
            </a:r>
            <a:r>
              <a:rPr lang="ru-RU" sz="32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2014-2016ГГ.</a:t>
            </a:r>
            <a:endParaRPr lang="ru-RU" sz="3200" b="1" cap="all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908720"/>
            <a:ext cx="89644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3. Чем отличается трансмиссия </a:t>
            </a:r>
            <a:r>
              <a:rPr lang="ru-RU" sz="4800" dirty="0" err="1" smtClean="0"/>
              <a:t>заднеприводных</a:t>
            </a:r>
            <a:r>
              <a:rPr lang="ru-RU" sz="4800" dirty="0" smtClean="0"/>
              <a:t> автомобилей от </a:t>
            </a:r>
            <a:r>
              <a:rPr lang="ru-RU" sz="4800" dirty="0" err="1" smtClean="0"/>
              <a:t>переднеприводных</a:t>
            </a:r>
            <a:r>
              <a:rPr lang="ru-RU" sz="4800" dirty="0" smtClean="0"/>
              <a:t>?</a:t>
            </a:r>
            <a:endParaRPr lang="ru-RU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4077072"/>
            <a:ext cx="87129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4. Основные неисправности КПП, определение и методы устранения.</a:t>
            </a:r>
            <a:endParaRPr lang="ru-RU" sz="4800" dirty="0"/>
          </a:p>
        </p:txBody>
      </p:sp>
    </p:spTree>
  </p:cSld>
  <p:clrMapOvr>
    <a:masterClrMapping/>
  </p:clrMapOvr>
  <p:transition spd="med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в действии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683552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188640"/>
            <a:ext cx="9684568" cy="206210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0000"/>
              </a:srgb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ИЗУЧЕНИЕ НОВОГО МАТЕРИАЛА…</a:t>
            </a:r>
            <a:endParaRPr lang="ru-RU" sz="6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92088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</a:rPr>
              <a:t>ДЕФЕКТАЦИЯ</a:t>
            </a:r>
            <a:endParaRPr lang="ru-RU" b="1" cap="all" dirty="0">
              <a:ln w="0">
                <a:solidFill>
                  <a:srgbClr val="FF0000"/>
                </a:solidFill>
              </a:ln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46958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2800" b="1" dirty="0" smtClean="0"/>
              <a:t>ИЗМЕНЕНИЕ РАЗМЕРОВ И ГЕОМЕТРИЧЕСКОЙ ФОРМЫ РАБОЧИХ ПОВЕРХНОСТЕЙ ДЕТАЛЕЙ;</a:t>
            </a:r>
          </a:p>
          <a:p>
            <a:pPr marL="514350" indent="-514350">
              <a:buAutoNum type="arabicPeriod"/>
            </a:pPr>
            <a:endParaRPr lang="ru-RU" sz="1050" b="1" dirty="0" smtClean="0"/>
          </a:p>
          <a:p>
            <a:pPr marL="514350" indent="-514350">
              <a:buAutoNum type="arabicPeriod"/>
            </a:pPr>
            <a:r>
              <a:rPr lang="ru-RU" sz="2800" b="1" dirty="0" smtClean="0"/>
              <a:t>НАРУШЕНИЕ ВЗАИМНОГО РАСПОЛОЖЕНИЯ РАБОЧИХ ПОВЕРХНОСТЕЙ;</a:t>
            </a:r>
          </a:p>
          <a:p>
            <a:pPr marL="514350" indent="-514350">
              <a:buAutoNum type="arabicPeriod"/>
            </a:pPr>
            <a:endParaRPr lang="ru-RU" sz="1050" b="1" dirty="0" smtClean="0"/>
          </a:p>
          <a:p>
            <a:pPr marL="514350" indent="-514350">
              <a:buAutoNum type="arabicPeriod"/>
            </a:pPr>
            <a:r>
              <a:rPr lang="ru-RU" sz="2800" b="1" dirty="0" smtClean="0"/>
              <a:t>МЕХАНИЧЕСКОЕ ПОВРЕЖДЕНИЕ ДЕТАЛЕЙ;</a:t>
            </a:r>
          </a:p>
          <a:p>
            <a:pPr marL="514350" indent="-514350">
              <a:buAutoNum type="arabicPeriod"/>
            </a:pPr>
            <a:endParaRPr lang="ru-RU" sz="1050" b="1" dirty="0" smtClean="0"/>
          </a:p>
          <a:p>
            <a:pPr marL="514350" indent="-514350">
              <a:buAutoNum type="arabicPeriod"/>
            </a:pPr>
            <a:r>
              <a:rPr lang="ru-RU" sz="2800" b="1" dirty="0" smtClean="0"/>
              <a:t>ХИМИКО-ТЕПЛОВЫЕ ПОВРЕЖДЕНИЯ;</a:t>
            </a:r>
          </a:p>
          <a:p>
            <a:pPr marL="514350" indent="-514350">
              <a:buAutoNum type="arabicPeriod"/>
            </a:pPr>
            <a:endParaRPr lang="ru-RU" sz="1050" b="1" dirty="0" smtClean="0"/>
          </a:p>
          <a:p>
            <a:pPr marL="514350" indent="-514350">
              <a:buAutoNum type="arabicPeriod"/>
            </a:pPr>
            <a:r>
              <a:rPr lang="ru-RU" sz="2800" b="1" dirty="0" smtClean="0"/>
              <a:t>ИЗМЕНЕНИЕ ФИЗИКО-МЕХАНИЧЕСКИХ СВОЙСТВ МАТЕРИАЛА.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20486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ИЗМЕНЕНИЕ РАЗМЕРОВ И ГЕОМЕТРИЧЕСКОЙ ФОРМЫ РАБОЧИХ ПОВЕРХНОСТЕЙ ДЕТАЛЕЙ ПРОИСХОДИТ В РЕЗУЛЬТАТЕ ИЗНАШИВАНИЯ</a:t>
            </a:r>
            <a:endParaRPr lang="ru-RU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32856"/>
            <a:ext cx="9144000" cy="47251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u="sng" dirty="0" smtClean="0">
                <a:solidFill>
                  <a:srgbClr val="002060"/>
                </a:solidFill>
                <a:latin typeface="+mj-lt"/>
              </a:rPr>
              <a:t>Интенсивность изнашивания зависит</a:t>
            </a:r>
            <a:r>
              <a:rPr lang="ru-RU" sz="3200" u="sng" dirty="0" smtClean="0">
                <a:solidFill>
                  <a:srgbClr val="002060"/>
                </a:solidFill>
                <a:latin typeface="+mj-lt"/>
              </a:rPr>
              <a:t>:</a:t>
            </a:r>
          </a:p>
          <a:p>
            <a:pPr>
              <a:lnSpc>
                <a:spcPct val="150000"/>
              </a:lnSpc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- От нагрузок на сопряженные детали;</a:t>
            </a:r>
          </a:p>
          <a:p>
            <a:pPr>
              <a:lnSpc>
                <a:spcPct val="150000"/>
              </a:lnSpc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- Скорости перемещения трущихся поверхностей;</a:t>
            </a:r>
          </a:p>
          <a:p>
            <a:pPr>
              <a:lnSpc>
                <a:spcPct val="150000"/>
              </a:lnSpc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- Температурного режима работы деталей;</a:t>
            </a:r>
          </a:p>
          <a:p>
            <a:pPr>
              <a:lnSpc>
                <a:spcPct val="150000"/>
              </a:lnSpc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- Режима смазки;</a:t>
            </a:r>
          </a:p>
          <a:p>
            <a:pPr>
              <a:lnSpc>
                <a:spcPct val="150000"/>
              </a:lnSpc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- Степени агрессивности окружающей среды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168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 smtClean="0"/>
              <a:t/>
            </a:r>
            <a:br>
              <a:rPr lang="ru-RU" sz="4900" b="1" dirty="0" smtClean="0"/>
            </a:br>
            <a:r>
              <a:rPr lang="ru-RU" sz="4900" b="1" dirty="0" smtClean="0"/>
              <a:t/>
            </a:r>
            <a:br>
              <a:rPr lang="ru-RU" sz="4900" b="1" dirty="0" smtClean="0"/>
            </a:br>
            <a:r>
              <a:rPr lang="ru-RU" sz="4900" b="1" dirty="0" smtClean="0"/>
              <a:t/>
            </a:r>
            <a:br>
              <a:rPr lang="ru-RU" sz="4900" b="1" dirty="0" smtClean="0"/>
            </a:br>
            <a:r>
              <a:rPr lang="ru-RU" sz="4900" b="1" dirty="0" smtClean="0"/>
              <a:t/>
            </a:r>
            <a:br>
              <a:rPr lang="ru-RU" sz="4900" b="1" dirty="0" smtClean="0"/>
            </a:br>
            <a:r>
              <a:rPr lang="ru-RU" sz="4900" b="1" dirty="0" smtClean="0"/>
              <a:t/>
            </a:r>
            <a:br>
              <a:rPr lang="ru-RU" sz="4900" b="1" dirty="0" smtClean="0"/>
            </a:br>
            <a:r>
              <a:rPr lang="ru-RU" sz="4900" b="1" dirty="0" smtClean="0"/>
              <a:t/>
            </a:r>
            <a:br>
              <a:rPr lang="ru-RU" sz="4900" b="1" dirty="0" smtClean="0"/>
            </a:b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НАРУШЕНИЕ </a:t>
            </a: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ВЗАИМНОГО РАСПОЛОЖЕНИЯ РАБОЧИХ ПОВЕРХНОСТЕЙ ПРОЯВЛЯЕТСЯ В ВИДЕ:</a:t>
            </a:r>
            <a:endParaRPr lang="ru-RU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204864"/>
            <a:ext cx="7931224" cy="4149080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ü"/>
            </a:pPr>
            <a:r>
              <a:rPr lang="ru-RU" sz="3200" b="1" dirty="0" smtClean="0"/>
              <a:t>  Изменения расстояния между осями   цилиндрических поверхностей</a:t>
            </a:r>
          </a:p>
          <a:p>
            <a:pPr>
              <a:buFont typeface="Wingdings" pitchFamily="2" charset="2"/>
              <a:buChar char="ü"/>
            </a:pPr>
            <a:endParaRPr lang="ru-RU" sz="900" dirty="0" smtClean="0"/>
          </a:p>
          <a:p>
            <a:pPr>
              <a:buFont typeface="Wingdings" pitchFamily="2" charset="2"/>
              <a:buChar char="ü"/>
            </a:pPr>
            <a:r>
              <a:rPr lang="ru-RU" sz="3200" b="1" dirty="0" smtClean="0"/>
              <a:t> Отклонения от параллельности и перпендикулярности осей и плоскостей</a:t>
            </a:r>
          </a:p>
          <a:p>
            <a:pPr>
              <a:buFont typeface="Wingdings" pitchFamily="2" charset="2"/>
              <a:buChar char="ü"/>
            </a:pPr>
            <a:endParaRPr lang="ru-RU" sz="900" dirty="0" smtClean="0"/>
          </a:p>
          <a:p>
            <a:pPr>
              <a:buFont typeface="Wingdings" pitchFamily="2" charset="2"/>
              <a:buChar char="ü"/>
            </a:pPr>
            <a:r>
              <a:rPr lang="ru-RU" sz="3500" b="1" dirty="0" smtClean="0"/>
              <a:t> Отклонения от </a:t>
            </a:r>
            <a:r>
              <a:rPr lang="ru-RU" sz="3500" b="1" dirty="0" err="1" smtClean="0"/>
              <a:t>соосности</a:t>
            </a:r>
            <a:r>
              <a:rPr lang="ru-RU" sz="3500" b="1" dirty="0" smtClean="0"/>
              <a:t> цилиндрических поверхностей</a:t>
            </a:r>
            <a:endParaRPr lang="ru-RU" sz="3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168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МЕХАНИЧЕСКИЕ ПОВРЕЖДЕНИЯ ДЕТАЛЕЙ ВОЗНИКАЮТ В РЕЗУЛЬТАТЕ ПЕРЕГРУЗОК, УДАРОВ И УСТАЛОСТИ МАТЕРИАЛА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2132856"/>
            <a:ext cx="8784976" cy="3831704"/>
          </a:xfrm>
        </p:spPr>
        <p:txBody>
          <a:bodyPr/>
          <a:lstStyle/>
          <a:p>
            <a:pPr algn="ctr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К механическим повреждениям деталей относятся:</a:t>
            </a:r>
          </a:p>
          <a:p>
            <a:pPr>
              <a:buFont typeface="Wingdings" pitchFamily="2" charset="2"/>
              <a:buChar char="§"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Трещины</a:t>
            </a:r>
          </a:p>
          <a:p>
            <a:pPr>
              <a:buFont typeface="Wingdings" pitchFamily="2" charset="2"/>
              <a:buChar char="§"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Обломы</a:t>
            </a:r>
          </a:p>
          <a:p>
            <a:pPr>
              <a:buFont typeface="Wingdings" pitchFamily="2" charset="2"/>
              <a:buChar char="§"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Риски</a:t>
            </a:r>
          </a:p>
          <a:p>
            <a:pPr>
              <a:buFont typeface="Wingdings" pitchFamily="2" charset="2"/>
              <a:buChar char="§"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Деформация 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2008"/>
          </a:xfrm>
        </p:spPr>
        <p:txBody>
          <a:bodyPr>
            <a:normAutofit fontScale="90000"/>
          </a:bodyPr>
          <a:lstStyle/>
          <a:p>
            <a:pPr algn="ctr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92696"/>
            <a:ext cx="8712968" cy="5631904"/>
          </a:xfrm>
        </p:spPr>
        <p:txBody>
          <a:bodyPr/>
          <a:lstStyle/>
          <a:p>
            <a:pPr algn="just">
              <a:buNone/>
            </a:pPr>
            <a:r>
              <a:rPr lang="ru-RU" sz="3200" b="1" dirty="0" smtClean="0"/>
              <a:t>ТРЕЩИНЫ</a:t>
            </a:r>
            <a:r>
              <a:rPr lang="ru-RU" dirty="0" smtClean="0"/>
              <a:t> – развиваются на поверхности деталей в местах концентрации</a:t>
            </a:r>
          </a:p>
          <a:p>
            <a:pPr algn="just">
              <a:buNone/>
            </a:pPr>
            <a:r>
              <a:rPr lang="ru-RU" sz="3200" b="1" dirty="0" smtClean="0"/>
              <a:t>ОБЛОМЫ</a:t>
            </a:r>
            <a:r>
              <a:rPr lang="ru-RU" dirty="0" smtClean="0"/>
              <a:t> – возникают в результате воздействия динамических ударных нагрузок и вследствие усталости металла</a:t>
            </a:r>
          </a:p>
          <a:p>
            <a:pPr algn="just">
              <a:buNone/>
            </a:pPr>
            <a:r>
              <a:rPr lang="ru-RU" sz="3200" b="1" dirty="0" smtClean="0"/>
              <a:t>РИСКИ</a:t>
            </a:r>
            <a:r>
              <a:rPr lang="ru-RU" dirty="0" smtClean="0"/>
              <a:t> – появляются на рабочих поверхностях деталей под действием абразивных частиц, загрязняющих смазку</a:t>
            </a:r>
          </a:p>
          <a:p>
            <a:pPr algn="just">
              <a:buNone/>
            </a:pPr>
            <a:r>
              <a:rPr lang="ru-RU" sz="3200" b="1" dirty="0" smtClean="0"/>
              <a:t>ДЕФОРМАЦИЯМ</a:t>
            </a:r>
            <a:r>
              <a:rPr lang="ru-RU" dirty="0" smtClean="0"/>
              <a:t> подвержены детали из профильного проката и листового металла, валы и стержни, работающие в условиях динамических нагрузок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1683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ХИМИКО-ТЕПЛОВЫЕ ПОВРЕЖДЕНИЯ ВОЗНИКАЮТ ПРИ ЭКСЛУАТАЦИИ АВТОМОБИЛЯ В ТЯЖЕЛЫХ УСЛОВИЯХ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276872"/>
            <a:ext cx="8229600" cy="374441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К химико-тепловым повреждениям относятся:</a:t>
            </a:r>
          </a:p>
          <a:p>
            <a:pPr>
              <a:buFont typeface="Wingdings" pitchFamily="2" charset="2"/>
              <a:buChar char="§"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Коробление плоскостей деталей</a:t>
            </a:r>
          </a:p>
          <a:p>
            <a:pPr>
              <a:buFont typeface="Wingdings" pitchFamily="2" charset="2"/>
              <a:buChar char="§"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Коррозия</a:t>
            </a:r>
          </a:p>
          <a:p>
            <a:pPr>
              <a:buFont typeface="Wingdings" pitchFamily="2" charset="2"/>
              <a:buChar char="§"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Нагар </a:t>
            </a:r>
          </a:p>
          <a:p>
            <a:pPr>
              <a:buFont typeface="Wingdings" pitchFamily="2" charset="2"/>
              <a:buChar char="§"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Накипь 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040444"/>
            <a:ext cx="4325466" cy="256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1492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638132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/>
              <a:t>КОРОБЛЕНИЕ ПЛОСКОСТЕЙ ДЕТАЛЕЙ </a:t>
            </a:r>
            <a:r>
              <a:rPr lang="ru-RU" dirty="0" smtClean="0"/>
              <a:t>происходит от воздействия высоких температур.</a:t>
            </a:r>
          </a:p>
          <a:p>
            <a:pPr algn="just">
              <a:buNone/>
            </a:pPr>
            <a:endParaRPr lang="ru-RU" sz="800" dirty="0" smtClean="0"/>
          </a:p>
          <a:p>
            <a:pPr>
              <a:buNone/>
            </a:pPr>
            <a:r>
              <a:rPr lang="ru-RU" b="1" dirty="0" smtClean="0"/>
              <a:t>КОРРОЗИЯ</a:t>
            </a:r>
            <a:r>
              <a:rPr lang="ru-RU" dirty="0" smtClean="0"/>
              <a:t> – результат химического и электрохимического воздействия окружающей окислительной и химически активной среды. Это пятна, раковины в определенных местах или по всей поверхности детали в виде оксидной пленки.</a:t>
            </a:r>
          </a:p>
          <a:p>
            <a:pPr algn="just">
              <a:buNone/>
            </a:pPr>
            <a:endParaRPr lang="ru-RU" sz="800" dirty="0" smtClean="0"/>
          </a:p>
          <a:p>
            <a:pPr algn="just">
              <a:buNone/>
            </a:pPr>
            <a:r>
              <a:rPr lang="ru-RU" b="1" dirty="0" smtClean="0"/>
              <a:t>НАГАР</a:t>
            </a:r>
            <a:r>
              <a:rPr lang="ru-RU" dirty="0" smtClean="0"/>
              <a:t> образуется на поверхностях деталей при их взаимодействии с сильно нагретыми газами и продуктами сгорания топлива.</a:t>
            </a:r>
          </a:p>
          <a:p>
            <a:pPr algn="just">
              <a:buNone/>
            </a:pPr>
            <a:endParaRPr lang="ru-RU" sz="800" dirty="0" smtClean="0"/>
          </a:p>
          <a:p>
            <a:pPr algn="just">
              <a:buNone/>
            </a:pPr>
            <a:r>
              <a:rPr lang="ru-RU" b="1" dirty="0" smtClean="0"/>
              <a:t>НАКИПЬ</a:t>
            </a:r>
            <a:r>
              <a:rPr lang="ru-RU" dirty="0" smtClean="0"/>
              <a:t> является результатом использования в системе охлаждения двигателя охлаждающей жидкости с высокой концентрацией солей магния и кальция и механических примесей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252028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ИЗМЕНЕНИЕ ФИЗИКО-МЕХАНИЧЕСКИХ СВОЙСТВ МАТЕРИАЛА ВЫРАЖАЕТСЯ В СНИЖЕНИИ ТВЕРДОСТИ И УПРУГОСТИ ДЕТАЛЕЙ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212976"/>
            <a:ext cx="8964488" cy="31116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/>
              <a:t>ТВЕРДОСТЬ ДЕТАЛЕЙ </a:t>
            </a:r>
            <a:r>
              <a:rPr lang="ru-RU" sz="2800" dirty="0" smtClean="0"/>
              <a:t>может снизиться вследствие изменения структуры материала при нагреве в процессе работы до высоких температур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800" b="1" dirty="0" smtClean="0"/>
              <a:t>УПРУГИЕ СВОЙСТВА </a:t>
            </a:r>
            <a:r>
              <a:rPr lang="ru-RU" sz="2800" dirty="0" smtClean="0"/>
              <a:t>пружин и рессор снижаются вследствие усталости материала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404664"/>
            <a:ext cx="8964488" cy="3456384"/>
          </a:xfrm>
        </p:spPr>
        <p:txBody>
          <a:bodyPr anchor="t">
            <a:normAutofit fontScale="90000"/>
          </a:bodyPr>
          <a:lstStyle/>
          <a:p>
            <a:r>
              <a:rPr lang="ru-RU" sz="4900" b="1" u="sng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ТЕМА УРОКА:</a:t>
            </a:r>
            <a:r>
              <a:rPr lang="ru-RU" sz="49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 </a:t>
            </a:r>
            <a:br>
              <a:rPr lang="ru-RU" sz="49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</a:b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 </a:t>
            </a:r>
            <a:b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</a:br>
            <a:r>
              <a:rPr lang="ru-RU" sz="29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    ТЕХНИЧЕСКОЕ ОБСЛУЖИВАНИЕ  И РЕМОНТ</a:t>
            </a:r>
            <a:br>
              <a:rPr lang="ru-RU" sz="29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</a:br>
            <a:r>
              <a:rPr lang="ru-RU" sz="29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                                   ТРАНСМИССИИ. </a:t>
            </a:r>
            <a:br>
              <a:rPr lang="ru-RU" sz="29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</a:br>
            <a:r>
              <a:rPr lang="ru-RU" sz="29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  РАЗБОРКА, ДЕФЕКТАЦИЯ, РЕМОНТ ДЕТАЛЕЙ,</a:t>
            </a:r>
            <a:br>
              <a:rPr lang="ru-RU" sz="29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</a:br>
            <a:r>
              <a:rPr lang="ru-RU" sz="29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     СБОРКА, ИСПЫТАНИЕ КОРОБКИ ПЕРЕКЛЮЧЕНИЯ ПЕРЕДАЧ И  РАЗДАТОЧНЫХ КОРОБОК</a:t>
            </a:r>
            <a:endParaRPr lang="ru-RU" sz="2900" b="1" dirty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endParaRPr>
          </a:p>
        </p:txBody>
      </p:sp>
      <p:pic>
        <p:nvPicPr>
          <p:cNvPr id="8" name="Содержимое 7" descr="2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64088" y="3645024"/>
            <a:ext cx="3779912" cy="32129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"/>
            <a:ext cx="7992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МЕТОДЫ РЕМОНТА АВТОМОБИЛЕЙ И ИХ СОСТАВНЫХ ЧАСТЕЙ</a:t>
            </a:r>
            <a:endParaRPr lang="ru-RU" sz="3200" b="1" dirty="0">
              <a:ln w="18000">
                <a:solidFill>
                  <a:srgbClr val="FF0000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196752"/>
            <a:ext cx="8424936" cy="5256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Методы обеспечения точности сборки;</a:t>
            </a:r>
          </a:p>
          <a:p>
            <a:pPr marL="342900" indent="-342900">
              <a:buAutoNum type="arabicPeriod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Восстановление деталей методом ремонтных размеров;</a:t>
            </a:r>
          </a:p>
          <a:p>
            <a:pPr marL="342900" indent="-342900">
              <a:buAutoNum type="arabicPeriod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Восстановление деталей постановкой дополнительных ремонтных деталей (ДРД);</a:t>
            </a:r>
          </a:p>
          <a:p>
            <a:pPr marL="342900" indent="-342900">
              <a:buAutoNum type="arabicPeriod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Восстановление деталей методом пластического деформирования;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84249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5. Восстановление деталей сваркой, наплавкой и пайкой;</a:t>
            </a:r>
          </a:p>
          <a:p>
            <a:pPr marL="342900" indent="-342900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6. Восстановление деталей высокотемпературным напылением;</a:t>
            </a:r>
          </a:p>
          <a:p>
            <a:pPr marL="342900" indent="-342900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7. Восстановление деталей нанесением гальванических покрытий;</a:t>
            </a:r>
          </a:p>
          <a:p>
            <a:pPr marL="342900" indent="-342900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8. Восстановление деталей </a:t>
            </a:r>
          </a:p>
          <a:p>
            <a:pPr marL="342900" indent="-342900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с применением </a:t>
            </a:r>
          </a:p>
          <a:p>
            <a:pPr marL="342900" indent="-342900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синтетических материалов.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3933056"/>
            <a:ext cx="2771800" cy="2924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</p:spPr>
        <p:txBody>
          <a:bodyPr anchor="t">
            <a:normAutofit/>
          </a:bodyPr>
          <a:lstStyle/>
          <a:p>
            <a:pPr algn="ctr"/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ПОСЛЕ РАЗБОРКИ КОРОБКИ ПЕРЕДАЧ ВНЕШНИМ ОСМОТРОМ ОПРЕДЕЛЯЕМ СОСТОЯНИЕ ДЕТАЛЕЙ ВАЗ - 2107</a:t>
            </a:r>
            <a:endParaRPr lang="ru-RU" sz="3200" b="1" dirty="0">
              <a:ln>
                <a:solidFill>
                  <a:schemeClr val="tx1"/>
                </a:solidFill>
              </a:ln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1628800"/>
            <a:ext cx="8424936" cy="522920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sz="2800" b="1" dirty="0" smtClean="0"/>
              <a:t>1. Трещины на картере и крышках (есть; нет)</a:t>
            </a:r>
          </a:p>
          <a:p>
            <a:pPr marL="514350" indent="-514350">
              <a:buNone/>
            </a:pPr>
            <a:r>
              <a:rPr lang="ru-RU" sz="2800" b="1" dirty="0" smtClean="0"/>
              <a:t>2. Повреждения на поверхности гнезд и сопрягаемых поверхностях (есть; нет)</a:t>
            </a:r>
          </a:p>
          <a:p>
            <a:pPr marL="514350" indent="-514350">
              <a:buNone/>
            </a:pPr>
            <a:r>
              <a:rPr lang="ru-RU" sz="2800" b="1" dirty="0" smtClean="0"/>
              <a:t>3. Допустимый износ сальников (&gt;1 мм; &lt;1 мм)</a:t>
            </a:r>
          </a:p>
          <a:p>
            <a:pPr marL="514350" indent="-514350">
              <a:buNone/>
            </a:pPr>
            <a:r>
              <a:rPr lang="ru-RU" sz="2800" b="1" dirty="0" smtClean="0"/>
              <a:t>4. Повреждения рабочих поверхностей и шлицы вторичного вала (есть; нет)</a:t>
            </a:r>
          </a:p>
          <a:p>
            <a:pPr marL="514350" indent="-514350">
              <a:buNone/>
            </a:pPr>
            <a:r>
              <a:rPr lang="ru-RU" sz="2800" b="1" dirty="0" smtClean="0"/>
              <a:t>5. Фланец эластичной муфты легко перемещается по шлицам (да; нет)</a:t>
            </a:r>
          </a:p>
          <a:p>
            <a:pPr marL="514350" indent="-514350">
              <a:buNone/>
            </a:pPr>
            <a:r>
              <a:rPr lang="ru-RU" sz="2800" b="1" dirty="0" smtClean="0"/>
              <a:t>6. Гладкие поверхности качения игл</a:t>
            </a:r>
          </a:p>
          <a:p>
            <a:pPr>
              <a:buNone/>
            </a:pP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92697"/>
            <a:ext cx="871296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dirty="0" smtClean="0"/>
              <a:t>7. Поломка зубьев, чрезмерный износ зубьев (да; нет)</a:t>
            </a:r>
          </a:p>
          <a:p>
            <a:pPr>
              <a:buNone/>
            </a:pPr>
            <a:r>
              <a:rPr lang="ru-RU" sz="2800" b="1" dirty="0" smtClean="0"/>
              <a:t>8. Изношены торцы зубьев на венцах синхронизаторов (да; нет)</a:t>
            </a:r>
          </a:p>
          <a:p>
            <a:pPr>
              <a:buNone/>
            </a:pPr>
            <a:r>
              <a:rPr lang="ru-RU" sz="2800" b="1" dirty="0" smtClean="0"/>
              <a:t>    Пятно контакта должно распространяться на всю поверхность зуба (да; нет)</a:t>
            </a:r>
          </a:p>
          <a:p>
            <a:pPr>
              <a:buNone/>
            </a:pPr>
            <a:r>
              <a:rPr lang="ru-RU" sz="2800" b="1" dirty="0" smtClean="0"/>
              <a:t>9. Деформация вилки переключения передач (да; нет)</a:t>
            </a:r>
          </a:p>
          <a:p>
            <a:pPr>
              <a:buNone/>
            </a:pPr>
            <a:r>
              <a:rPr lang="ru-RU" sz="2800" b="1" dirty="0" smtClean="0"/>
              <a:t>10. Износ блокировочных сухарей (есть; нет)</a:t>
            </a:r>
          </a:p>
          <a:p>
            <a:pPr>
              <a:buNone/>
            </a:pPr>
            <a:r>
              <a:rPr lang="ru-RU" sz="2800" b="1" dirty="0" smtClean="0"/>
              <a:t>11. Износ (поломка) шариков фиксаторов их гнезда (есть; нет)</a:t>
            </a:r>
          </a:p>
          <a:p>
            <a:pPr>
              <a:buNone/>
            </a:pPr>
            <a:r>
              <a:rPr lang="ru-RU" sz="2800" b="1" dirty="0" smtClean="0"/>
              <a:t>12. Поломки пружины (есть; нет)</a:t>
            </a:r>
          </a:p>
          <a:p>
            <a:pPr>
              <a:buNone/>
            </a:pPr>
            <a:r>
              <a:rPr lang="ru-RU" sz="2800" b="1" dirty="0" smtClean="0"/>
              <a:t>13. Детали скользят и входят в зацепление легко, без заеданий (да; нет)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 anchor="t">
            <a:noAutofit/>
          </a:bodyPr>
          <a:lstStyle/>
          <a:p>
            <a:pPr algn="ctr"/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ПОСЛЕ РАЗБОРКИ КОРОБКИ ПЕРЕДАЧ ВНЕШНИМ ОСМОТРОМ ОПРЕДЕЛЯЕМ СОСТОЯНИЕ ДЕТАЛЕЙ</a:t>
            </a:r>
            <a:b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 ВАЗ-2108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412776"/>
            <a:ext cx="8568952" cy="5445224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457200" indent="-457200">
              <a:buNone/>
            </a:pPr>
            <a:r>
              <a:rPr lang="ru-RU" sz="2800" b="1" dirty="0" smtClean="0"/>
              <a:t>1. Радиальный зазор в шариковых подшипниках (&gt; 0,04мм; &lt;0,04мм)</a:t>
            </a:r>
          </a:p>
          <a:p>
            <a:pPr marL="457200" indent="-457200">
              <a:buAutoNum type="arabicPeriod"/>
            </a:pPr>
            <a:endParaRPr lang="ru-RU" sz="800" b="1" dirty="0" smtClean="0"/>
          </a:p>
          <a:p>
            <a:pPr marL="457200" indent="-457200">
              <a:buNone/>
            </a:pPr>
            <a:r>
              <a:rPr lang="ru-RU" sz="2800" b="1" dirty="0" smtClean="0"/>
              <a:t>2. Радиальный зазор в роликовых подшипниках (&gt; 0,07мм; &lt;0,07мм)</a:t>
            </a:r>
          </a:p>
          <a:p>
            <a:pPr marL="457200" indent="-457200">
              <a:buNone/>
            </a:pPr>
            <a:endParaRPr lang="ru-RU" sz="800" b="1" dirty="0" smtClean="0"/>
          </a:p>
          <a:p>
            <a:pPr marL="457200" indent="-457200">
              <a:buNone/>
            </a:pPr>
            <a:r>
              <a:rPr lang="ru-RU" sz="2800" b="1" dirty="0" smtClean="0"/>
              <a:t>3. Состояние оси сателлитов</a:t>
            </a:r>
          </a:p>
          <a:p>
            <a:pPr marL="457200" indent="-457200">
              <a:buNone/>
            </a:pPr>
            <a:endParaRPr lang="ru-RU" sz="800" b="1" dirty="0" smtClean="0"/>
          </a:p>
          <a:p>
            <a:pPr marL="457200" indent="-457200">
              <a:buNone/>
            </a:pPr>
            <a:r>
              <a:rPr lang="ru-RU" sz="2800" b="1" dirty="0" smtClean="0"/>
              <a:t>4. Состояние шестерни</a:t>
            </a:r>
          </a:p>
          <a:p>
            <a:pPr marL="457200" indent="-457200">
              <a:buNone/>
            </a:pPr>
            <a:endParaRPr lang="ru-RU" sz="800" b="1" dirty="0" smtClean="0"/>
          </a:p>
          <a:p>
            <a:pPr marL="457200" indent="-457200">
              <a:buNone/>
            </a:pPr>
            <a:r>
              <a:rPr lang="ru-RU" sz="2800" b="1" dirty="0" smtClean="0"/>
              <a:t>5. Сателлиты и соприкасающаяся с ними сферическая поверхность коробки дифференциала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20689"/>
            <a:ext cx="8280920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dirty="0" smtClean="0"/>
              <a:t>6. Рычаг переключения передач в шаровой опоре должен свободно поворачиваться, без заеданий;</a:t>
            </a:r>
          </a:p>
          <a:p>
            <a:pPr>
              <a:buNone/>
            </a:pPr>
            <a:endParaRPr lang="ru-RU" sz="800" b="1" dirty="0" smtClean="0"/>
          </a:p>
          <a:p>
            <a:pPr>
              <a:buNone/>
            </a:pPr>
            <a:r>
              <a:rPr lang="ru-RU" sz="2800" b="1" dirty="0" smtClean="0"/>
              <a:t>7. А после </a:t>
            </a:r>
            <a:r>
              <a:rPr lang="ru-RU" sz="2800" b="1" dirty="0" err="1" smtClean="0"/>
              <a:t>утапливания</a:t>
            </a:r>
            <a:r>
              <a:rPr lang="ru-RU" sz="2800" b="1" dirty="0" smtClean="0"/>
              <a:t> вниз до упора должен полностью вернуться в исходное положение;</a:t>
            </a:r>
          </a:p>
          <a:p>
            <a:pPr>
              <a:buNone/>
            </a:pPr>
            <a:endParaRPr lang="ru-RU" sz="800" b="1" dirty="0" smtClean="0"/>
          </a:p>
          <a:p>
            <a:pPr>
              <a:buNone/>
            </a:pPr>
            <a:r>
              <a:rPr lang="ru-RU" sz="2800" b="1" dirty="0" smtClean="0"/>
              <a:t>8. Люфт в шарнире соединяющем рычаг переключения передач с тягой привода (есть; нет)</a:t>
            </a:r>
          </a:p>
          <a:p>
            <a:pPr>
              <a:buNone/>
            </a:pPr>
            <a:endParaRPr lang="ru-RU" sz="900" b="1" dirty="0" smtClean="0"/>
          </a:p>
          <a:p>
            <a:pPr>
              <a:buNone/>
            </a:pPr>
            <a:r>
              <a:rPr lang="ru-RU" sz="2800" b="1" dirty="0" smtClean="0"/>
              <a:t>9. Деформация реактивной тяги привода (есть; нет)</a:t>
            </a:r>
          </a:p>
          <a:p>
            <a:pPr>
              <a:buNone/>
            </a:pPr>
            <a:r>
              <a:rPr lang="ru-RU" sz="2800" b="1" dirty="0" smtClean="0"/>
              <a:t>10. Повреждения защитных чехлов (есть; нет)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3814992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1628800"/>
            <a:ext cx="5220072" cy="52292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 anchor="t">
            <a:normAutofit fontScale="90000"/>
          </a:bodyPr>
          <a:lstStyle/>
          <a:p>
            <a:pPr algn="ctr"/>
            <a:r>
              <a:rPr lang="ru-RU" sz="3100" b="1" dirty="0" smtClean="0">
                <a:ln>
                  <a:solidFill>
                    <a:schemeClr val="tx1"/>
                  </a:solidFill>
                </a:ln>
              </a:rPr>
              <a:t>ИНСТРУКЦИЯ ПО ОХРАНЕ ТРУДА И ТЕХНИКИ БЕЗОПАСНОСТИ УЧАЩИХСЯ ПРИ РАЗБОРКЕ, СБОРКЕ </a:t>
            </a:r>
            <a:br>
              <a:rPr lang="ru-RU" sz="3100" b="1" dirty="0" smtClean="0">
                <a:ln>
                  <a:solidFill>
                    <a:schemeClr val="tx1"/>
                  </a:solidFill>
                </a:ln>
              </a:rPr>
            </a:br>
            <a:r>
              <a:rPr lang="ru-RU" sz="3100" b="1" dirty="0" smtClean="0">
                <a:ln>
                  <a:solidFill>
                    <a:schemeClr val="tx1"/>
                  </a:solidFill>
                </a:ln>
              </a:rPr>
              <a:t>КАРОБКИ ПЕРЕКЛЮЧЕНИЯ ПЕРЕДАЧ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556792"/>
            <a:ext cx="8352928" cy="5112568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1.Учащиеся должны быть одеты</a:t>
            </a:r>
          </a:p>
          <a:p>
            <a:pPr marL="514350" indent="-514350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рабочую спецодежду.</a:t>
            </a:r>
          </a:p>
          <a:p>
            <a:pPr marL="457200" indent="-457200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Одежда должна быть </a:t>
            </a:r>
          </a:p>
          <a:p>
            <a:pPr marL="457200" indent="-457200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застегнута на все пуговицы,</a:t>
            </a:r>
          </a:p>
          <a:p>
            <a:pPr marL="457200" indent="-457200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брюки должны быть поверх обуви,</a:t>
            </a:r>
          </a:p>
          <a:p>
            <a:pPr marL="457200" indent="-457200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застегнуты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обшлаги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рукавов,</a:t>
            </a:r>
          </a:p>
          <a:p>
            <a:pPr marL="457200" indent="-457200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убраны волосы под плотно </a:t>
            </a:r>
          </a:p>
          <a:p>
            <a:pPr marL="457200" indent="-457200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прилегающий головной убор.</a:t>
            </a: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440160"/>
          </a:xfrm>
        </p:spPr>
        <p:txBody>
          <a:bodyPr anchor="t">
            <a:noAutofit/>
          </a:bodyPr>
          <a:lstStyle/>
          <a:p>
            <a:pPr algn="ctr"/>
            <a:r>
              <a:rPr lang="ru-RU" sz="2800" b="1" dirty="0" smtClean="0">
                <a:ln>
                  <a:solidFill>
                    <a:schemeClr val="tx1"/>
                  </a:solidFill>
                </a:ln>
              </a:rPr>
              <a:t>ИНСТРУКЦИЯ ПО ОХРАНЕ ТРУДА И ТЕХНИКИ БЕЗОПАСНОСТИ УЧАЩИХСЯ ПРИ РАЗБОРКЕ, СБОРКЕ </a:t>
            </a:r>
            <a:r>
              <a:rPr lang="ru-RU" sz="2800" dirty="0" smtClean="0">
                <a:ln>
                  <a:solidFill>
                    <a:schemeClr val="tx1"/>
                  </a:solidFill>
                </a:ln>
              </a:rPr>
              <a:t/>
            </a:r>
            <a:br>
              <a:rPr lang="ru-RU" sz="2800" dirty="0" smtClean="0">
                <a:ln>
                  <a:solidFill>
                    <a:schemeClr val="tx1"/>
                  </a:solidFill>
                </a:ln>
              </a:rPr>
            </a:br>
            <a:r>
              <a:rPr lang="ru-RU" sz="2800" b="1" dirty="0" smtClean="0">
                <a:ln>
                  <a:solidFill>
                    <a:schemeClr val="tx1"/>
                  </a:solidFill>
                </a:ln>
              </a:rPr>
              <a:t>КАРОБКИ ПЕРЕКЛЮЧЕНИЯ ПЕРЕДАЧ</a:t>
            </a:r>
            <a:endParaRPr lang="ru-RU" sz="28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435280" cy="504056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2. Перед работой учащийся проверяет, чтобы инструмент и приспособления были исправны, не изношены и отвечали безопасным условиям труда:</a:t>
            </a:r>
          </a:p>
          <a:p>
            <a:pPr lvl="0">
              <a:buFont typeface="Wingdings" pitchFamily="2" charset="2"/>
              <a:buChar char="q"/>
            </a:pP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    деревянные рукоятки инструментов должны быть гладко обработаны, на их поверхности не должно быть выбоин, сколов и других дефектов. Инструмент должен быть правильно насажен и прочно закреплен;</a:t>
            </a:r>
          </a:p>
          <a:p>
            <a:pPr lvl="0">
              <a:buFont typeface="Wingdings" pitchFamily="2" charset="2"/>
              <a:buChar char="q"/>
            </a:pP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    ударные инструменты (зубила, бородки) не должны иметь трещин, заусенец, наклепы, затылочная их часть должна быть гладкой, не иметь трещин, заусенец и сколов;</a:t>
            </a:r>
          </a:p>
          <a:p>
            <a:pPr lvl="0">
              <a:buFont typeface="Wingdings" pitchFamily="2" charset="2"/>
              <a:buChar char="q"/>
            </a:pP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    концы ручных инструментов, служащих для заводки в отверстия при монтаже (ломики для сборки и т.д.) не должны быть сбитыми;</a:t>
            </a:r>
          </a:p>
          <a:p>
            <a:pPr lvl="0">
              <a:buFont typeface="Wingdings" pitchFamily="2" charset="2"/>
              <a:buChar char="q"/>
            </a:pP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   съемники должны иметь исправные лапки, винты, тяги и упоры.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96144"/>
          </a:xfrm>
        </p:spPr>
        <p:txBody>
          <a:bodyPr anchor="t">
            <a:noAutofit/>
          </a:bodyPr>
          <a:lstStyle/>
          <a:p>
            <a:pPr algn="ctr"/>
            <a:r>
              <a:rPr lang="ru-RU" sz="2800" b="1" dirty="0" smtClean="0">
                <a:ln>
                  <a:solidFill>
                    <a:schemeClr val="tx1"/>
                  </a:solidFill>
                </a:ln>
              </a:rPr>
              <a:t>ИНСТРУКЦИЯ ПО ОХРАНЕ ТРУДА И ТЕХНИКИ БЕЗОПАСНОСТИ УЧАЩИХСЯ ПРИ РАЗБОРКЕ, СБОРКЕ </a:t>
            </a:r>
            <a:r>
              <a:rPr lang="ru-RU" sz="2800" dirty="0" smtClean="0">
                <a:ln>
                  <a:solidFill>
                    <a:schemeClr val="tx1"/>
                  </a:solidFill>
                </a:ln>
              </a:rPr>
              <a:t/>
            </a:r>
            <a:br>
              <a:rPr lang="ru-RU" sz="2800" dirty="0" smtClean="0">
                <a:ln>
                  <a:solidFill>
                    <a:schemeClr val="tx1"/>
                  </a:solidFill>
                </a:ln>
              </a:rPr>
            </a:br>
            <a:r>
              <a:rPr lang="ru-RU" sz="2800" b="1" dirty="0" smtClean="0">
                <a:ln>
                  <a:solidFill>
                    <a:schemeClr val="tx1"/>
                  </a:solidFill>
                </a:ln>
              </a:rPr>
              <a:t>КАРОБКИ ПЕРЕКЛЮЧЕНИЯ ПЕРЕДАЧ</a:t>
            </a:r>
            <a:endParaRPr lang="ru-RU" sz="28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340768"/>
            <a:ext cx="8964488" cy="532859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3. Во время работы учащийся постоянно следит за исправностью инструмента и оборудования.</a:t>
            </a:r>
          </a:p>
          <a:p>
            <a:pPr lvl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Работа выполняется при достаточной освещенности;</a:t>
            </a:r>
          </a:p>
          <a:p>
            <a:pPr lvl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Нельзя прикасаться к находящимся в движении механизмам и вращающимся частям;</a:t>
            </a:r>
          </a:p>
          <a:p>
            <a:pPr lvl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Нельзя использовать инструмент не по назначению.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4. По окончании работы учащийся приводит в порядок рабочее место:</a:t>
            </a:r>
          </a:p>
          <a:p>
            <a:pPr lvl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Очищает от пыли и грязи оборудование и инструменты;</a:t>
            </a:r>
          </a:p>
          <a:p>
            <a:pPr lvl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Складывает на место инструмент;</a:t>
            </a:r>
          </a:p>
          <a:p>
            <a:pPr lvl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Выносит в отведенное место мусор и отходы.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5. Учащийся снимает спецодежду и другие средства индивидуальной защиты.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Выполняются правила личной гигиены.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48064" y="764704"/>
            <a:ext cx="3995936" cy="4248472"/>
          </a:xfrm>
        </p:spPr>
      </p:pic>
      <p:pic>
        <p:nvPicPr>
          <p:cNvPr id="5" name="Рисунок 4" descr="untitled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51398"/>
            <a:ext cx="2699792" cy="42066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2880320"/>
          </a:xfrm>
        </p:spPr>
        <p:txBody>
          <a:bodyPr anchor="t"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</a:t>
            </a:r>
            <a:r>
              <a:rPr lang="ru-RU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ОЗНАКОМЛЕНИЕ </a:t>
            </a:r>
            <a:br>
              <a:rPr lang="ru-RU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  С ПЛАНОМ РАБОТЫ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            </a:t>
            </a:r>
            <a:r>
              <a:rPr lang="ru-RU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В </a:t>
            </a:r>
            <a:br>
              <a:rPr lang="ru-RU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                  ЛАБОРАТОРИИ -</a:t>
            </a:r>
            <a:br>
              <a:rPr lang="ru-RU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                                    МАСТЕРСКОЙ</a:t>
            </a:r>
            <a:endParaRPr lang="ru-RU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 anchor="t">
            <a:normAutofit/>
          </a:bodyPr>
          <a:lstStyle/>
          <a:p>
            <a:pPr algn="ctr"/>
            <a:r>
              <a:rPr lang="ru-RU" sz="4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ЦЕЛИ УРОКА:</a:t>
            </a:r>
            <a:endParaRPr lang="ru-RU" sz="44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764704"/>
            <a:ext cx="8964488" cy="583264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</a:rPr>
              <a:t>   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Обучающая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200" dirty="0" smtClean="0"/>
              <a:t>Обеспечить закрепление знаний пройденного материала. Научить разбирать и собирать коробки переключения передач; определять неисправности коробок переключения передач и устранять их; научить проводить </a:t>
            </a:r>
            <a:r>
              <a:rPr lang="ru-RU" sz="2200" dirty="0" err="1" smtClean="0"/>
              <a:t>деффектацию</a:t>
            </a:r>
            <a:r>
              <a:rPr lang="ru-RU" sz="2200" dirty="0" smtClean="0"/>
              <a:t>, а также ремонт деталей трансмиссии.</a:t>
            </a:r>
          </a:p>
          <a:p>
            <a:pPr>
              <a:buNone/>
            </a:pP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Развивающая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200" dirty="0" smtClean="0"/>
              <a:t>Развивать у обучающихся профессиональные умения и навыки работы с инструментами, приспособлениями. Развивать самостоятельность и ответственность в работе, побуждать интерес к профессии.</a:t>
            </a:r>
          </a:p>
          <a:p>
            <a:pPr marL="271463" indent="-271463">
              <a:buNone/>
            </a:pP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Воспитательная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200" dirty="0" smtClean="0"/>
              <a:t>Воспитывать бережное отношение к инструменту, оборудованию во время выполнения работы, а также чувство ответственности, умение работать в команде, эффективно общаться с коллегами и руководством.</a:t>
            </a:r>
          </a:p>
          <a:p>
            <a:pPr marL="271463" indent="-271463">
              <a:buNone/>
            </a:pP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Методическая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200" dirty="0" smtClean="0"/>
              <a:t>Активизировать деятельность обучающихся путем постановки и решения проблемных ситуаций.</a:t>
            </a:r>
          </a:p>
          <a:p>
            <a:pPr>
              <a:buNone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0" y="581793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all" normalizeH="0" baseline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КРИТЕРИИ ОЦЕНКИ ПРАКТИЧЕСКОЙ РАБОТЫ</a:t>
            </a:r>
            <a:endParaRPr kumimoji="0" lang="ru-RU" sz="2800" b="1" i="0" u="none" strike="noStrike" cap="all" normalizeH="0" baseline="0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340768"/>
            <a:ext cx="820891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b="1" dirty="0" smtClean="0"/>
              <a:t> Соблюдение технологической дисциплины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b="1" dirty="0" smtClean="0"/>
              <a:t> Самостоятельность выполнения работы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b="1" dirty="0" smtClean="0"/>
              <a:t> Соблюдение плана работы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b="1" dirty="0" smtClean="0"/>
              <a:t> Соблюдение требований техники безопасности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b="1" dirty="0" smtClean="0"/>
              <a:t> Добросовестное отношение к труду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b="1" dirty="0" smtClean="0"/>
              <a:t> Бережное отношение к инструменту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b="1" dirty="0" smtClean="0"/>
              <a:t> Умение работать в коллективе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d0e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eben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764705"/>
            <a:ext cx="4824536" cy="3384375"/>
          </a:xfrm>
          <a:prstGeom prst="rect">
            <a:avLst/>
          </a:prstGeom>
        </p:spPr>
      </p:pic>
      <p:sp>
        <p:nvSpPr>
          <p:cNvPr id="3" name="Облако 2"/>
          <p:cNvSpPr/>
          <p:nvPr/>
        </p:nvSpPr>
        <p:spPr>
          <a:xfrm>
            <a:off x="0" y="0"/>
            <a:ext cx="3491880" cy="3212976"/>
          </a:xfrm>
          <a:prstGeom prst="cloud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chemeClr val="bg1">
                    <a:lumMod val="95000"/>
                  </a:schemeClr>
                </a:solidFill>
              </a:rPr>
              <a:t>ЭОР</a:t>
            </a:r>
            <a:endParaRPr lang="ru-RU" sz="6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4221088"/>
            <a:ext cx="8712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ТЕСТОВОЕ ЗАДАНИЕ!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3528" y="692696"/>
            <a:ext cx="8496944" cy="1008112"/>
          </a:xfrm>
          <a:prstGeom prst="rect">
            <a:avLst/>
          </a:prstGeom>
        </p:spPr>
        <p:txBody>
          <a:bodyPr anchor="ctr">
            <a:normAutofit fontScale="5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ОЦЕНОЧНЫЙ ЛИСТ УЧАЩЕГОСЯ</a:t>
            </a: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ru-RU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83567" y="1844824"/>
          <a:ext cx="7992888" cy="374441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50849"/>
                <a:gridCol w="738839"/>
                <a:gridCol w="1141841"/>
                <a:gridCol w="1410510"/>
                <a:gridCol w="1141841"/>
                <a:gridCol w="1209008"/>
              </a:tblGrid>
              <a:tr h="3744416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ФИО </a:t>
                      </a:r>
                      <a:endParaRPr lang="ru-RU" sz="180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учащегося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79" marR="35279" marT="0" marB="0">
                    <a:solidFill>
                      <a:srgbClr val="E5F8FB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Выполнение тестового задания на ПК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79" marR="35279" marT="0" marB="0" vert="vert270">
                    <a:solidFill>
                      <a:srgbClr val="E5F8FB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Определение по заданию неисправности КПП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79" marR="35279" marT="0" marB="0" vert="vert270">
                    <a:solidFill>
                      <a:srgbClr val="E5F8FB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Правильное выполнение операций по устранению неисправности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79" marR="35279" marT="0" marB="0" vert="vert270">
                    <a:solidFill>
                      <a:srgbClr val="E5F8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279" marR="35279" marT="0" marB="0">
                    <a:solidFill>
                      <a:srgbClr val="E5F8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замечания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279" marR="35279" marT="0" marB="0">
                    <a:solidFill>
                      <a:srgbClr val="E5F8F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 anchor="t">
            <a:normAutofit/>
          </a:bodyPr>
          <a:lstStyle/>
          <a:p>
            <a:pPr algn="ctr"/>
            <a:r>
              <a:rPr lang="ru-RU" sz="4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АЛГОРИТМ РАБОТЫ С ЭОР</a:t>
            </a:r>
            <a:endParaRPr lang="ru-RU" sz="44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1340768"/>
          <a:ext cx="8229600" cy="551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трелка вниз 4"/>
          <p:cNvSpPr/>
          <p:nvPr/>
        </p:nvSpPr>
        <p:spPr>
          <a:xfrm>
            <a:off x="3851920" y="5301208"/>
            <a:ext cx="4846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untitle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56992"/>
            <a:ext cx="2483768" cy="35010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63688" y="1"/>
            <a:ext cx="576064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ВНИМАНИЕ!!!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124744"/>
            <a:ext cx="9144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ВЫПОЛНИВ РАБОТУ,  МОЖЕТЕ ОЗНАКОМИТЬСЯ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С ДОПОЛНИТЕЛЬНЫМ МАТЕРИАЛОМ, </a:t>
            </a:r>
            <a:r>
              <a:rPr lang="ru-RU" sz="2800" b="1" u="sng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ПРЕДВАРИТЕЛЬНО ВЫКЛЮЧИВ ЗВУК</a:t>
            </a:r>
          </a:p>
          <a:p>
            <a:pPr algn="ctr"/>
            <a:endParaRPr lang="ru-RU" sz="2800" dirty="0" smtClean="0"/>
          </a:p>
          <a:p>
            <a:pPr algn="ctr"/>
            <a:r>
              <a:rPr lang="ru-RU" sz="2400" b="1" dirty="0" smtClean="0"/>
              <a:t>                      НА РАБОЧЕМ СТОЛЕ ПАПКА</a:t>
            </a:r>
          </a:p>
          <a:p>
            <a:pPr algn="ctr"/>
            <a:r>
              <a:rPr lang="ru-RU" sz="2400" b="1" dirty="0" smtClean="0"/>
              <a:t>                        «ДЛЯ ОТКРЫТОГО УРОКА»</a:t>
            </a:r>
          </a:p>
          <a:p>
            <a:pPr algn="ctr"/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5076056" y="4365104"/>
            <a:ext cx="576064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843808" y="5085184"/>
            <a:ext cx="4968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ЭОР «Ремонт элементов трансмиссии»</a:t>
            </a:r>
            <a:endParaRPr lang="ru-RU" sz="24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728192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ПРОВЕРКА ДОМАШНЕГО ЗАДАНИЯ…</a:t>
            </a:r>
            <a:endParaRPr lang="ru-RU" b="1" cap="all" dirty="0">
              <a:ln w="0"/>
              <a:solidFill>
                <a:schemeClr val="bg2">
                  <a:lumMod val="1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Содержимое 4" descr="FIZC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2276872"/>
            <a:ext cx="6408712" cy="4581127"/>
          </a:xfrm>
        </p:spPr>
      </p:pic>
      <p:sp>
        <p:nvSpPr>
          <p:cNvPr id="4" name="TextBox 3"/>
          <p:cNvSpPr txBox="1"/>
          <p:nvPr/>
        </p:nvSpPr>
        <p:spPr>
          <a:xfrm>
            <a:off x="2987824" y="2708920"/>
            <a:ext cx="1296144" cy="95410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ТО - это…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764704"/>
            <a:ext cx="8640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1. Для чего служит техническое обслуживание автомобилей?</a:t>
            </a:r>
            <a:endParaRPr lang="ru-RU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3501008"/>
            <a:ext cx="89644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2. Перечень работ при техническом обслуживании коробки переключения передач.</a:t>
            </a:r>
            <a:endParaRPr lang="ru-RU" sz="4800" dirty="0"/>
          </a:p>
        </p:txBody>
      </p:sp>
    </p:spTree>
  </p:cSld>
  <p:clrMapOvr>
    <a:masterClrMapping/>
  </p:clrMapOvr>
  <p:transition spd="med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929</TotalTime>
  <Words>1279</Words>
  <Application>Microsoft Office PowerPoint</Application>
  <PresentationFormat>Экран (4:3)</PresentationFormat>
  <Paragraphs>179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Поток</vt:lpstr>
      <vt:lpstr>УРОК УЧЕБНОЙ ПРАКТИКИ</vt:lpstr>
      <vt:lpstr>ТЕМА УРОКА:        ТЕХНИЧЕСКОЕ ОБСЛУЖИВАНИЕ  И РЕМОНТ                                    ТРАНСМИССИИ.    РАЗБОРКА, ДЕФЕКТАЦИЯ, РЕМОНТ ДЕТАЛЕЙ,      СБОРКА, ИСПЫТАНИЕ КОРОБКИ ПЕРЕКЛЮЧЕНИЯ ПЕРЕДАЧ И  РАЗДАТОЧНЫХ КОРОБОК</vt:lpstr>
      <vt:lpstr>ЦЕЛИ УРОКА:</vt:lpstr>
      <vt:lpstr>Презентация PowerPoint</vt:lpstr>
      <vt:lpstr>Презентация PowerPoint</vt:lpstr>
      <vt:lpstr>АЛГОРИТМ РАБОТЫ С ЭОР</vt:lpstr>
      <vt:lpstr>Презентация PowerPoint</vt:lpstr>
      <vt:lpstr>ПРОВЕРКА ДОМАШНЕГО ЗАДАНИЯ…</vt:lpstr>
      <vt:lpstr>Презентация PowerPoint</vt:lpstr>
      <vt:lpstr>Презентация PowerPoint</vt:lpstr>
      <vt:lpstr>Презентация PowerPoint</vt:lpstr>
      <vt:lpstr>ДЕФЕКТАЦИЯ</vt:lpstr>
      <vt:lpstr>1. ИЗМЕНЕНИЕ РАЗМЕРОВ И ГЕОМЕТРИЧЕСКОЙ ФОРМЫ РАБОЧИХ ПОВЕРХНОСТЕЙ ДЕТАЛЕЙ ПРОИСХОДИТ В РЕЗУЛЬТАТЕ ИЗНАШИВАНИЯ</vt:lpstr>
      <vt:lpstr>        2. НАРУШЕНИЕ ВЗАИМНОГО РАСПОЛОЖЕНИЯ РАБОЧИХ ПОВЕРХНОСТЕЙ ПРОЯВЛЯЕТСЯ В ВИДЕ:</vt:lpstr>
      <vt:lpstr> 3. МЕХАНИЧЕСКИЕ ПОВРЕЖДЕНИЯ ДЕТАЛЕЙ ВОЗНИКАЮТ В РЕЗУЛЬТАТЕ ПЕРЕГРУЗОК, УДАРОВ И УСТАЛОСТИ МАТЕРИАЛА</vt:lpstr>
      <vt:lpstr>Презентация PowerPoint</vt:lpstr>
      <vt:lpstr>4. ХИМИКО-ТЕПЛОВЫЕ ПОВРЕЖДЕНИЯ ВОЗНИКАЮТ ПРИ ЭКСЛУАТАЦИИ АВТОМОБИЛЯ В ТЯЖЕЛЫХ УСЛОВИЯХ</vt:lpstr>
      <vt:lpstr>Презентация PowerPoint</vt:lpstr>
      <vt:lpstr>5. ИЗМЕНЕНИЕ ФИЗИКО-МЕХАНИЧЕСКИХ СВОЙСТВ МАТЕРИАЛА ВЫРАЖАЕТСЯ В СНИЖЕНИИ ТВЕРДОСТИ И УПРУГОСТИ ДЕТАЛЕЙ</vt:lpstr>
      <vt:lpstr>Презентация PowerPoint</vt:lpstr>
      <vt:lpstr>Презентация PowerPoint</vt:lpstr>
      <vt:lpstr>ПОСЛЕ РАЗБОРКИ КОРОБКИ ПЕРЕДАЧ ВНЕШНИМ ОСМОТРОМ ОПРЕДЕЛЯЕМ СОСТОЯНИЕ ДЕТАЛЕЙ ВАЗ - 2107</vt:lpstr>
      <vt:lpstr>Презентация PowerPoint</vt:lpstr>
      <vt:lpstr>ПОСЛЕ РАЗБОРКИ КОРОБКИ ПЕРЕДАЧ ВНЕШНИМ ОСМОТРОМ ОПРЕДЕЛЯЕМ СОСТОЯНИЕ ДЕТАЛЕЙ  ВАЗ-2108</vt:lpstr>
      <vt:lpstr>Презентация PowerPoint</vt:lpstr>
      <vt:lpstr>ИНСТРУКЦИЯ ПО ОХРАНЕ ТРУДА И ТЕХНИКИ БЕЗОПАСНОСТИ УЧАЩИХСЯ ПРИ РАЗБОРКЕ, СБОРКЕ  КАРОБКИ ПЕРЕКЛЮЧЕНИЯ ПЕРЕДАЧ </vt:lpstr>
      <vt:lpstr>ИНСТРУКЦИЯ ПО ОХРАНЕ ТРУДА И ТЕХНИКИ БЕЗОПАСНОСТИ УЧАЩИХСЯ ПРИ РАЗБОРКЕ, СБОРКЕ  КАРОБКИ ПЕРЕКЛЮЧЕНИЯ ПЕРЕДАЧ</vt:lpstr>
      <vt:lpstr>ИНСТРУКЦИЯ ПО ОХРАНЕ ТРУДА И ТЕХНИКИ БЕЗОПАСНОСТИ УЧАЩИХСЯ ПРИ РАЗБОРКЕ, СБОРКЕ  КАРОБКИ ПЕРЕКЛЮЧЕНИЯ ПЕРЕДАЧ</vt:lpstr>
      <vt:lpstr>      ОЗНАКОМЛЕНИЕ     С ПЛАНОМ РАБОТЫ                      В                     ЛАБОРАТОРИИ -                                      МАСТЕРСКОЙ</vt:lpstr>
      <vt:lpstr>Презентация PowerPoint</vt:lpstr>
      <vt:lpstr>Презентация PowerPoint</vt:lpstr>
    </vt:vector>
  </TitlesOfParts>
  <Company>stg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ТЕХНИЧЕСКОЕ ОБСЛУЖИВАНИЕ И      РЕМОНТ  ТРАНСМИССИИ.                  РАЗБОРКА, ДЕФЕКТАЦИЯ, РЕМОНТ             ДЕТАЛЕЙ, СБОРКА, ИСПЫТАНИЕ             ПЕРЕКЛЮЧЕНИЯ ПЕРЕДАЧИ           РАЗДАТОЧНЫХ КОРОБОК</dc:title>
  <dc:creator>птэл</dc:creator>
  <cp:lastModifiedBy>admin</cp:lastModifiedBy>
  <cp:revision>116</cp:revision>
  <dcterms:created xsi:type="dcterms:W3CDTF">2014-01-27T12:16:07Z</dcterms:created>
  <dcterms:modified xsi:type="dcterms:W3CDTF">2014-04-23T15:17:22Z</dcterms:modified>
</cp:coreProperties>
</file>