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6" r:id="rId4"/>
    <p:sldId id="265" r:id="rId5"/>
    <p:sldId id="261" r:id="rId6"/>
    <p:sldId id="260" r:id="rId7"/>
    <p:sldId id="262" r:id="rId8"/>
    <p:sldId id="258" r:id="rId9"/>
    <p:sldId id="267" r:id="rId10"/>
    <p:sldId id="263" r:id="rId11"/>
    <p:sldId id="264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5" d="100"/>
          <a:sy n="55" d="100"/>
        </p:scale>
        <p:origin x="-946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0374" y="0"/>
            <a:ext cx="2293626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38400" y="3581400"/>
            <a:ext cx="3962400" cy="2133600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2438400" y="1447800"/>
            <a:ext cx="3962400" cy="2133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>
          <a:xfrm>
            <a:off x="35829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>
          <a:xfrm>
            <a:off x="6414976" y="6400800"/>
            <a:ext cx="457200" cy="152400"/>
          </a:xfrm>
        </p:spPr>
        <p:txBody>
          <a:bodyPr/>
          <a:lstStyle>
            <a:lvl1pPr algn="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>
          <a:xfrm>
            <a:off x="3581400" y="6296248"/>
            <a:ext cx="2820987" cy="15240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3657600" cy="5714999"/>
          </a:xfrm>
        </p:spPr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phere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00" y="0"/>
            <a:ext cx="2293626" cy="6858000"/>
          </a:xfrm>
          <a:prstGeom prst="rect">
            <a:avLst/>
          </a:prstGeom>
        </p:spPr>
      </p:pic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839788" y="6426201"/>
            <a:ext cx="2819399" cy="126999"/>
          </a:xfrm>
        </p:spPr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4116388" y="6400800"/>
            <a:ext cx="533400" cy="1524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838200" y="6296248"/>
            <a:ext cx="2820987" cy="15240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457200" y="1828800"/>
            <a:ext cx="3200400" cy="1752600"/>
          </a:xfrm>
        </p:spPr>
        <p:txBody>
          <a:bodyPr anchor="b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3578224"/>
            <a:ext cx="3200645" cy="1459767"/>
          </a:xfrm>
        </p:spPr>
        <p:txBody>
          <a:bodyPr anchor="t">
            <a:normAutofit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lang="en-US" sz="140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34290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457200"/>
            <a:ext cx="3124200" cy="2667000"/>
          </a:xfrm>
        </p:spPr>
        <p:txBody>
          <a:bodyPr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5238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675288"/>
            <a:ext cx="3581400" cy="2525112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 baseline="0"/>
            </a:lvl4pPr>
            <a:lvl5pPr>
              <a:buFont typeface="Wingdings" pitchFamily="2" charset="2"/>
              <a:buChar char="§"/>
              <a:defRPr sz="1400"/>
            </a:lvl5pPr>
            <a:lvl6pPr>
              <a:buFont typeface="Wingdings" pitchFamily="2" charset="2"/>
              <a:buChar char="§"/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199" y="3429000"/>
            <a:ext cx="3581400" cy="411162"/>
          </a:xfrm>
        </p:spPr>
        <p:txBody>
          <a:bodyPr anchor="b">
            <a:noAutofit/>
          </a:bodyPr>
          <a:lstStyle>
            <a:lvl1pPr marL="0" indent="0" algn="ctr">
              <a:buNone/>
              <a:defRPr sz="1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57199" y="3840162"/>
            <a:ext cx="3581400" cy="2515198"/>
          </a:xfrm>
        </p:spPr>
        <p:txBody>
          <a:bodyPr anchor="t">
            <a:normAutofit/>
          </a:bodyPr>
          <a:lstStyle>
            <a:lvl1pPr marL="228600" indent="-182880"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49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33800" y="457200"/>
            <a:ext cx="3962400" cy="571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4837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4700016" cy="3505200"/>
          </a:xfrm>
        </p:spPr>
        <p:txBody>
          <a:bodyPr>
            <a:normAutofit/>
          </a:bodyPr>
          <a:lstStyle>
            <a:lvl1pPr marL="228600" indent="-182880">
              <a:defRPr sz="120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676400"/>
            <a:ext cx="4696967" cy="35052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81600" y="1676400"/>
            <a:ext cx="2514600" cy="1875972"/>
          </a:xfrm>
        </p:spPr>
        <p:txBody>
          <a:bodyPr anchor="b">
            <a:normAutofit/>
          </a:bodyPr>
          <a:lstStyle>
            <a:lvl1pPr algn="r">
              <a:defRPr sz="2000" b="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2"/>
          </p:nvPr>
        </p:nvSpPr>
        <p:spPr>
          <a:xfrm>
            <a:off x="5486400" y="3552372"/>
            <a:ext cx="2209800" cy="1629228"/>
          </a:xfrm>
        </p:spPr>
        <p:txBody>
          <a:bodyPr anchor="t">
            <a:normAutofit/>
          </a:bodyPr>
          <a:lstStyle>
            <a:lvl1pPr marL="0" indent="0" algn="r">
              <a:buNone/>
              <a:defRPr sz="12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sphere2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8823693" y="0"/>
            <a:ext cx="32030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76800" y="457200"/>
            <a:ext cx="28194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57200"/>
            <a:ext cx="3657600" cy="57149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7772400" y="6400800"/>
            <a:ext cx="533400" cy="152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2"/>
          </p:nvPr>
        </p:nvSpPr>
        <p:spPr>
          <a:xfrm>
            <a:off x="4876801" y="6426201"/>
            <a:ext cx="2819399" cy="1269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23.10.2011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4875213" y="6296248"/>
            <a:ext cx="2820987" cy="1524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defTabSz="914400" rtl="0" eaLnBrk="1" latinLnBrk="0" hangingPunct="1">
        <a:spcBef>
          <a:spcPct val="0"/>
        </a:spcBef>
        <a:buNone/>
        <a:defRPr sz="2800" kern="1200">
          <a:gradFill>
            <a:gsLst>
              <a:gs pos="0">
                <a:schemeClr val="tx1">
                  <a:lumMod val="50000"/>
                </a:schemeClr>
              </a:gs>
              <a:gs pos="61000">
                <a:schemeClr val="tx1"/>
              </a:gs>
            </a:gsLst>
            <a:lin ang="5400000" scaled="0"/>
          </a:gradFill>
          <a:effectLst/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8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2pPr>
      <a:lvl3pPr marL="59436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3pPr>
      <a:lvl4pPr marL="77724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4pPr>
      <a:lvl5pPr marL="960120" indent="-182880" algn="l" defTabSz="914400" rtl="0" eaLnBrk="1" latinLnBrk="0" hangingPunct="1">
        <a:spcBef>
          <a:spcPct val="20000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>
          <a:solidFill>
            <a:schemeClr val="tx1">
              <a:lumMod val="85000"/>
            </a:schemeClr>
          </a:solidFill>
          <a:latin typeface="+mn-lt"/>
          <a:ea typeface="+mn-ea"/>
          <a:cs typeface="+mn-cs"/>
        </a:defRPr>
      </a:lvl5pPr>
      <a:lvl6pPr marL="114300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32588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50876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691640" indent="-182880" algn="l" defTabSz="914400" rtl="0" eaLnBrk="1" latinLnBrk="0" hangingPunct="1">
        <a:spcBef>
          <a:spcPts val="288"/>
        </a:spcBef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60648"/>
            <a:ext cx="6264696" cy="1152128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Муниципальное общеобразовательное учреждение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«Средняя общеобразовательная школа № 17 </a:t>
            </a:r>
          </a:p>
          <a:p>
            <a:pPr algn="ctr"/>
            <a:r>
              <a:rPr lang="ru-RU" sz="1800" b="1" dirty="0">
                <a:solidFill>
                  <a:schemeClr val="tx1"/>
                </a:solidFill>
              </a:rPr>
              <a:t>г</a:t>
            </a:r>
            <a:r>
              <a:rPr lang="ru-RU" sz="1800" b="1" dirty="0" smtClean="0">
                <a:solidFill>
                  <a:schemeClr val="tx1"/>
                </a:solidFill>
              </a:rPr>
              <a:t> Вольска Саратовской области»</a:t>
            </a:r>
            <a:endParaRPr lang="ru-RU" sz="1800" b="1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204864"/>
            <a:ext cx="6408712" cy="2637656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</a:rPr>
              <a:t>КУРЕНИЕ</a:t>
            </a:r>
            <a:r>
              <a:rPr lang="ru-RU" sz="3200" b="1" dirty="0" smtClean="0"/>
              <a:t/>
            </a:r>
            <a:br>
              <a:rPr lang="ru-RU" sz="3200" b="1" dirty="0" smtClean="0"/>
            </a:br>
            <a:r>
              <a:rPr lang="ru-RU" sz="3200" b="1" dirty="0" smtClean="0"/>
              <a:t>  - ЭТО НЕ ТОЛЬКО </a:t>
            </a:r>
            <a:r>
              <a:rPr lang="ru-RU" sz="3200" b="1" dirty="0" smtClean="0">
                <a:solidFill>
                  <a:srgbClr val="FF0000"/>
                </a:solidFill>
              </a:rPr>
              <a:t>ВРЕДНАЯ</a:t>
            </a:r>
            <a:r>
              <a:rPr lang="ru-RU" sz="3200" b="1" dirty="0" smtClean="0"/>
              <a:t>, </a:t>
            </a:r>
            <a:br>
              <a:rPr lang="ru-RU" sz="3200" b="1" dirty="0" smtClean="0"/>
            </a:br>
            <a:r>
              <a:rPr lang="ru-RU" sz="3200" b="1" dirty="0" smtClean="0"/>
              <a:t>НО И </a:t>
            </a:r>
            <a:r>
              <a:rPr lang="ru-RU" sz="3200" b="1" dirty="0" smtClean="0">
                <a:solidFill>
                  <a:srgbClr val="FF0000"/>
                </a:solidFill>
              </a:rPr>
              <a:t>«ДОРОГАЯ» </a:t>
            </a:r>
            <a:r>
              <a:rPr lang="ru-RU" sz="3200" b="1" dirty="0" smtClean="0"/>
              <a:t>ПРИВЫЧКА!!!</a:t>
            </a:r>
            <a:endParaRPr lang="ru-RU" sz="3200" b="1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3203848" y="5373216"/>
            <a:ext cx="3384376" cy="1152128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marL="0" indent="0" algn="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288"/>
              </a:spcBef>
              <a:buClr>
                <a:schemeClr val="tx1">
                  <a:lumMod val="50000"/>
                  <a:lumOff val="50000"/>
                </a:schemeClr>
              </a:buClr>
              <a:buFont typeface="Wingdings" pitchFamily="2" charset="2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Актив помощников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Уполномоченного по защите</a:t>
            </a:r>
          </a:p>
          <a:p>
            <a:pPr algn="ctr"/>
            <a:r>
              <a:rPr lang="ru-RU" sz="1800" b="1" dirty="0" smtClean="0">
                <a:solidFill>
                  <a:schemeClr val="tx1"/>
                </a:solidFill>
              </a:rPr>
              <a:t> прав участников образовательного процесса</a:t>
            </a:r>
          </a:p>
          <a:p>
            <a:pPr algn="ctr"/>
            <a:r>
              <a:rPr lang="ru-RU" sz="1800" dirty="0" smtClean="0">
                <a:solidFill>
                  <a:schemeClr val="tx1"/>
                </a:solidFill>
              </a:rPr>
              <a:t>Руководитель </a:t>
            </a:r>
            <a:r>
              <a:rPr lang="ru-RU" sz="1800" dirty="0" err="1" smtClean="0">
                <a:solidFill>
                  <a:schemeClr val="tx1"/>
                </a:solidFill>
              </a:rPr>
              <a:t>Дунюшина</a:t>
            </a:r>
            <a:r>
              <a:rPr lang="ru-RU" sz="1800" dirty="0" smtClean="0">
                <a:solidFill>
                  <a:schemeClr val="tx1"/>
                </a:solidFill>
              </a:rPr>
              <a:t> Т. Г.</a:t>
            </a:r>
          </a:p>
        </p:txBody>
      </p:sp>
      <p:pic>
        <p:nvPicPr>
          <p:cNvPr id="5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2444" y="2955033"/>
            <a:ext cx="2207355" cy="14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90" y="3881815"/>
            <a:ext cx="2207355" cy="14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44" y="5393788"/>
            <a:ext cx="2207355" cy="14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6645" y="1478245"/>
            <a:ext cx="2207355" cy="14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491" y="14033"/>
            <a:ext cx="2207355" cy="146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509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C:\Users\ДТГ\Рабочий стол\a91b78f0cc144c5109bb83a5446178a6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6562" y="1628800"/>
            <a:ext cx="3390498" cy="2542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Users\ДТГ\Рабочий стол\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021" y="4149080"/>
            <a:ext cx="3323039" cy="2492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323527" y="332656"/>
            <a:ext cx="6310797" cy="21336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ВСЕ ЭТО </a:t>
            </a:r>
          </a:p>
          <a:p>
            <a:pPr algn="ctr"/>
            <a:r>
              <a:rPr lang="ru-RU" sz="3200" b="1" dirty="0" smtClean="0">
                <a:solidFill>
                  <a:schemeClr val="tx1"/>
                </a:solidFill>
              </a:rPr>
              <a:t>МОГЛО БЫ БЫТЬ        ВАШИМ….</a:t>
            </a:r>
            <a:endParaRPr lang="ru-RU" sz="3200" b="1" dirty="0">
              <a:solidFill>
                <a:schemeClr val="tx1"/>
              </a:solidFill>
            </a:endParaRPr>
          </a:p>
        </p:txBody>
      </p:sp>
      <p:pic>
        <p:nvPicPr>
          <p:cNvPr id="10242" name="Picture 2" descr="C:\Users\ДТГ\Рабочий стол\76552015_large_9261_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41" y="1628800"/>
            <a:ext cx="3110121" cy="23374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33" y="3956379"/>
            <a:ext cx="4047710" cy="2684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193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31640" y="404664"/>
            <a:ext cx="3962400" cy="1224136"/>
          </a:xfrm>
        </p:spPr>
        <p:txBody>
          <a:bodyPr>
            <a:normAutofit lnSpcReduction="10000"/>
          </a:bodyPr>
          <a:lstStyle/>
          <a:p>
            <a:pPr lvl="0" algn="ctr">
              <a:spcBef>
                <a:spcPts val="0"/>
              </a:spcBef>
              <a:buClrTx/>
            </a:pPr>
            <a:r>
              <a:rPr lang="ru-RU" sz="2000" b="1" dirty="0">
                <a:solidFill>
                  <a:schemeClr val="tx1"/>
                </a:solidFill>
              </a:rPr>
              <a:t>Актив помощников</a:t>
            </a:r>
          </a:p>
          <a:p>
            <a:pPr lvl="0" algn="ctr">
              <a:spcBef>
                <a:spcPts val="0"/>
              </a:spcBef>
              <a:buClrTx/>
            </a:pPr>
            <a:r>
              <a:rPr lang="ru-RU" sz="2000" b="1" dirty="0">
                <a:solidFill>
                  <a:schemeClr val="tx1"/>
                </a:solidFill>
              </a:rPr>
              <a:t> Уполномоченного по защите прав участников образовательного процесса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41276" y="2351020"/>
            <a:ext cx="6120680" cy="144016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КУРЕНИЕ –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ДОРОГОЕ УДОВОЛЬСТВИЕ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ДЛЯ ВАШЕГО БЮДЖЕТА!!!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1772816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3200" b="1" dirty="0" smtClean="0">
                <a:solidFill>
                  <a:prstClr val="black"/>
                </a:solidFill>
              </a:rPr>
              <a:t>ПРЕДУПРЕЖДАЕТ</a:t>
            </a:r>
            <a:endParaRPr lang="ru-RU" sz="3200" b="1" dirty="0">
              <a:solidFill>
                <a:prstClr val="black"/>
              </a:solidFill>
            </a:endParaRPr>
          </a:p>
        </p:txBody>
      </p:sp>
      <p:pic>
        <p:nvPicPr>
          <p:cNvPr id="6146" name="Picture 2" descr="C:\Users\ДТГ\Рабочий стол\7143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336"/>
          <a:stretch/>
        </p:blipFill>
        <p:spPr bwMode="auto">
          <a:xfrm>
            <a:off x="890" y="3936139"/>
            <a:ext cx="6875365" cy="2921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0978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5976664" cy="2304256"/>
          </a:xfrm>
        </p:spPr>
        <p:txBody>
          <a:bodyPr>
            <a:normAutofit/>
          </a:bodyPr>
          <a:lstStyle/>
          <a:p>
            <a:pPr marL="342900" indent="-3429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Сколько стоят сигареты, которые Вы курите?</a:t>
            </a:r>
          </a:p>
          <a:p>
            <a:pPr marL="342900" indent="-342900" algn="l">
              <a:buFont typeface="+mj-lt"/>
              <a:buAutoNum type="arabicPeriod"/>
            </a:pPr>
            <a:r>
              <a:rPr lang="ru-RU" sz="2800" dirty="0" smtClean="0">
                <a:solidFill>
                  <a:schemeClr val="tx1"/>
                </a:solidFill>
              </a:rPr>
              <a:t>Сколько пачек  сигарет в день Вы выкуриваете?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33256" cy="93610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/>
              <a:t>СОЦИОЛОГИЧЕСКИЙ ОПРОС</a:t>
            </a:r>
            <a:endParaRPr lang="ru-RU" dirty="0"/>
          </a:p>
        </p:txBody>
      </p:sp>
      <p:pic>
        <p:nvPicPr>
          <p:cNvPr id="1026" name="Picture 2" descr="C:\Users\ДТГ\Рабочий стол\tankbooks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152"/>
          <a:stretch/>
        </p:blipFill>
        <p:spPr bwMode="auto">
          <a:xfrm>
            <a:off x="899592" y="3861048"/>
            <a:ext cx="4823247" cy="2100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384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9552" y="1700808"/>
            <a:ext cx="5976664" cy="2304256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Опрос проводился учащимися 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7 «а» и 7 «б» классов</a:t>
            </a:r>
          </a:p>
          <a:p>
            <a:pPr algn="ctr"/>
            <a:r>
              <a:rPr lang="ru-RU" sz="2800" dirty="0" smtClean="0">
                <a:solidFill>
                  <a:schemeClr val="tx1"/>
                </a:solidFill>
              </a:rPr>
              <a:t> среди курящих  родственников, друзей и знакомых.</a:t>
            </a:r>
          </a:p>
          <a:p>
            <a:pPr algn="l"/>
            <a:endParaRPr lang="ru-RU" sz="2800" dirty="0">
              <a:solidFill>
                <a:schemeClr val="tx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33256" cy="936104"/>
          </a:xfrm>
          <a:ln>
            <a:solidFill>
              <a:schemeClr val="tx1"/>
            </a:solidFill>
          </a:ln>
        </p:spPr>
        <p:txBody>
          <a:bodyPr/>
          <a:lstStyle/>
          <a:p>
            <a:pPr algn="ctr"/>
            <a:r>
              <a:rPr lang="ru-RU" dirty="0" smtClean="0"/>
              <a:t>СОЦИОЛОГИЧЕСКИЙ ОПРОС</a:t>
            </a:r>
            <a:endParaRPr lang="ru-RU" dirty="0"/>
          </a:p>
        </p:txBody>
      </p:sp>
      <p:pic>
        <p:nvPicPr>
          <p:cNvPr id="2050" name="Picture 2" descr="C:\Users\ДТГ\Рабочий стол\d0b0d0bdd182d0b8-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768243"/>
            <a:ext cx="4608512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04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539552" y="476672"/>
            <a:ext cx="7715200" cy="13111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ru-RU" sz="3600" b="1" dirty="0">
                <a:solidFill>
                  <a:srgbClr val="FF0000"/>
                </a:solidFill>
              </a:rPr>
              <a:t>Во сколько </a:t>
            </a:r>
            <a:r>
              <a:rPr lang="ru-RU" sz="3600" b="1" dirty="0" smtClean="0">
                <a:solidFill>
                  <a:srgbClr val="FF0000"/>
                </a:solidFill>
              </a:rPr>
              <a:t>им это обходится</a:t>
            </a:r>
          </a:p>
          <a:p>
            <a:pPr marL="0" lvl="0" indent="0" algn="ctr">
              <a:spcBef>
                <a:spcPct val="20000"/>
              </a:spcBef>
              <a:buClr>
                <a:prstClr val="black">
                  <a:lumMod val="50000"/>
                  <a:lumOff val="50000"/>
                </a:prstClr>
              </a:buClr>
              <a:buNone/>
            </a:pPr>
            <a:r>
              <a:rPr lang="ru-RU" sz="3600" b="1" dirty="0" smtClean="0">
                <a:solidFill>
                  <a:srgbClr val="FF0000"/>
                </a:solidFill>
              </a:rPr>
              <a:t> </a:t>
            </a:r>
            <a:r>
              <a:rPr lang="ru-RU" sz="3600" b="1" dirty="0">
                <a:solidFill>
                  <a:srgbClr val="FF0000"/>
                </a:solidFill>
              </a:rPr>
              <a:t>мы Вам расскажем!!!</a:t>
            </a:r>
          </a:p>
        </p:txBody>
      </p:sp>
      <p:pic>
        <p:nvPicPr>
          <p:cNvPr id="3074" name="Picture 2" descr="C:\Users\ДТГ\Рабочий стол\D050910D-EAFD-48AF-8AEF-64E3A1C887E1_mw800_mh600_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844823"/>
            <a:ext cx="6408057" cy="48060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212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2996952"/>
            <a:ext cx="6552728" cy="8640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день – 40 р. 00 к.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год – 40.00 х 365 = </a:t>
            </a:r>
            <a:r>
              <a:rPr lang="ru-RU" sz="2800" dirty="0" smtClean="0">
                <a:solidFill>
                  <a:srgbClr val="FF0000"/>
                </a:solidFill>
              </a:rPr>
              <a:t>14.600 р. 00 к.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33256" cy="936104"/>
          </a:xfrm>
        </p:spPr>
        <p:txBody>
          <a:bodyPr/>
          <a:lstStyle/>
          <a:p>
            <a:pPr algn="ctr"/>
            <a:r>
              <a:rPr lang="ru-RU" u="sng" dirty="0" smtClean="0"/>
              <a:t>Семья  «Семеновых»</a:t>
            </a:r>
            <a:endParaRPr lang="ru-RU" u="sn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401433"/>
              </p:ext>
            </p:extLst>
          </p:nvPr>
        </p:nvGraphicFramePr>
        <p:xfrm>
          <a:off x="395536" y="1700808"/>
          <a:ext cx="6096000" cy="1010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13048"/>
                <a:gridCol w="1224136"/>
                <a:gridCol w="1584176"/>
                <a:gridCol w="1055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семьи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Цена одной пачки сигарет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Стоимость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сигарет за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х 365= </a:t>
                      </a:r>
                      <a:r>
                        <a:rPr lang="ru-RU" baseline="0" dirty="0" smtClean="0"/>
                        <a:t> 365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14</a:t>
                      </a:r>
                      <a:r>
                        <a:rPr lang="ru-RU" baseline="0" dirty="0" smtClean="0"/>
                        <a:t> 600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04664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ДТГ\Рабочий стол\00001602-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7213" y="4941168"/>
            <a:ext cx="1777381" cy="148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ДТГ\Рабочий стол\0c82a6a498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369332"/>
            <a:ext cx="1751856" cy="1313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ДТГ\Рабочий стол\se-w960-ang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077072"/>
            <a:ext cx="1341437" cy="1414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1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79512" y="3645024"/>
            <a:ext cx="6552728" cy="8640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день –  30 +45=75 р. 00 к. 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год – 75.00 х 365 = </a:t>
            </a:r>
            <a:r>
              <a:rPr lang="ru-RU" sz="2800" dirty="0" smtClean="0">
                <a:solidFill>
                  <a:srgbClr val="FF0000"/>
                </a:solidFill>
              </a:rPr>
              <a:t>27 375 р. 00 к.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33256" cy="936104"/>
          </a:xfrm>
        </p:spPr>
        <p:txBody>
          <a:bodyPr/>
          <a:lstStyle/>
          <a:p>
            <a:pPr algn="ctr"/>
            <a:r>
              <a:rPr lang="ru-RU" u="sng" dirty="0" smtClean="0"/>
              <a:t>Семья  «Орловых»</a:t>
            </a:r>
            <a:endParaRPr lang="ru-RU" u="sn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0252329"/>
              </p:ext>
            </p:extLst>
          </p:nvPr>
        </p:nvGraphicFramePr>
        <p:xfrm>
          <a:off x="395536" y="1700808"/>
          <a:ext cx="6096000" cy="1651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13048"/>
                <a:gridCol w="1224136"/>
                <a:gridCol w="1584176"/>
                <a:gridCol w="1055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семьи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Цена одной пачки сигарет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Стоимость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сигарет за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х 365= 730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</a:t>
                      </a:r>
                      <a:r>
                        <a:rPr lang="ru-RU" baseline="0" dirty="0" smtClean="0"/>
                        <a:t>  900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брат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х 365 =  365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16 425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204864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404664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C:\Users\ДТГ\Рабочий стол\a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25144"/>
            <a:ext cx="936104" cy="1655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ДТГ\Рабочий стол\1302115093_185171534_1--Canon-PowerShot-S5-IS---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873" y="4653136"/>
            <a:ext cx="1451138" cy="1349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ДТГ\Рабочий стол\p28070_big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631641"/>
            <a:ext cx="2371621" cy="1828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4248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3933056"/>
            <a:ext cx="6552728" cy="8640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день – 60+56+50= 166 р. 00 к.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год –  166.00 х 365 = </a:t>
            </a:r>
            <a:r>
              <a:rPr lang="ru-RU" sz="2800" dirty="0" smtClean="0">
                <a:solidFill>
                  <a:srgbClr val="FF0000"/>
                </a:solidFill>
              </a:rPr>
              <a:t>60 590 р. 00 к.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476672"/>
            <a:ext cx="5933256" cy="936104"/>
          </a:xfrm>
        </p:spPr>
        <p:txBody>
          <a:bodyPr/>
          <a:lstStyle/>
          <a:p>
            <a:pPr algn="ctr"/>
            <a:r>
              <a:rPr lang="ru-RU" u="sng" dirty="0" smtClean="0"/>
              <a:t>Семья  «Ивановых»</a:t>
            </a:r>
            <a:endParaRPr lang="ru-RU" u="sn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5052920"/>
              </p:ext>
            </p:extLst>
          </p:nvPr>
        </p:nvGraphicFramePr>
        <p:xfrm>
          <a:off x="395536" y="1700808"/>
          <a:ext cx="6096000" cy="202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13048"/>
                <a:gridCol w="1224136"/>
                <a:gridCol w="1584176"/>
                <a:gridCol w="1055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семьи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Цена одной пачки сигарет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Стоимость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сигарет за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х 365= 730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21 900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Дедушка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 х 365 =</a:t>
                      </a:r>
                      <a:r>
                        <a:rPr lang="ru-RU" baseline="0" dirty="0" smtClean="0"/>
                        <a:t> 730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20 440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брат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х 365 =  365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18 250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2204864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3251" y="4221088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32656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ДТГ\Рабочий стол\1309962316_suz-address-1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63760"/>
            <a:ext cx="1735460" cy="1701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ДТГ\Рабочий стол\DOMKIN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4949340"/>
            <a:ext cx="1885392" cy="1256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Users\ДТГ\Рабочий стол\18ab886f685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904" y="5301208"/>
            <a:ext cx="1862365" cy="1240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80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51520" y="3789040"/>
            <a:ext cx="6552728" cy="864096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день – 90+45+84+50= 269 р. 00 к.</a:t>
            </a:r>
          </a:p>
          <a:p>
            <a:pPr algn="l"/>
            <a:r>
              <a:rPr lang="ru-RU" sz="2800" dirty="0" smtClean="0">
                <a:solidFill>
                  <a:schemeClr val="tx1"/>
                </a:solidFill>
              </a:rPr>
              <a:t>Всего за год – 269.00 х 365 = </a:t>
            </a:r>
            <a:r>
              <a:rPr lang="ru-RU" sz="2800" dirty="0" smtClean="0">
                <a:solidFill>
                  <a:srgbClr val="FF0000"/>
                </a:solidFill>
              </a:rPr>
              <a:t>98. 185 р. 00 к.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260648"/>
            <a:ext cx="5933256" cy="648072"/>
          </a:xfrm>
        </p:spPr>
        <p:txBody>
          <a:bodyPr/>
          <a:lstStyle/>
          <a:p>
            <a:pPr algn="ctr"/>
            <a:r>
              <a:rPr lang="ru-RU" u="sng" dirty="0" smtClean="0"/>
              <a:t>Семья  «Ивановых»</a:t>
            </a:r>
            <a:endParaRPr lang="ru-RU" u="sng"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5189540"/>
              </p:ext>
            </p:extLst>
          </p:nvPr>
        </p:nvGraphicFramePr>
        <p:xfrm>
          <a:off x="467544" y="1180336"/>
          <a:ext cx="6096000" cy="2392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013048"/>
                <a:gridCol w="1224136"/>
                <a:gridCol w="1584176"/>
                <a:gridCol w="105544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Член</a:t>
                      </a:r>
                      <a:r>
                        <a:rPr lang="ru-RU" sz="1200" baseline="0" dirty="0" smtClean="0"/>
                        <a:t> семьи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Цена одной пачки сигарет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день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Количество пачек сигарет  в год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Стоимость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сигарет за</a:t>
                      </a:r>
                      <a:r>
                        <a:rPr lang="ru-RU" sz="1200" baseline="0" dirty="0" smtClean="0"/>
                        <a:t> </a:t>
                      </a:r>
                      <a:r>
                        <a:rPr lang="ru-RU" sz="1200" dirty="0" smtClean="0"/>
                        <a:t>год</a:t>
                      </a:r>
                      <a:endParaRPr lang="ru-RU" sz="12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Папа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х 365= 1 095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32 850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Мама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х 365 =365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16 425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Дедушка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 х 365 =1 095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30 660</a:t>
                      </a:r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Старший брат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 х 365 =  365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18 20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1844824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3573016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5" y="5229200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ДТГ\Рабочий стол\налогоплательщики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6660" y="116632"/>
            <a:ext cx="2195736" cy="1456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 descr="C:\Users\ДТГ\Рабочий стол\108862_ga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029521"/>
            <a:ext cx="1330325" cy="133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ДТГ\Рабочий стол\1217576220_pi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793990"/>
            <a:ext cx="2059098" cy="1828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Users\ДТГ\Рабочий стол\40673354_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3990"/>
            <a:ext cx="21336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458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ТГ\Рабочий стол\234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60648"/>
            <a:ext cx="6632525" cy="3736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ДТГ\Рабочий стол\9b37539f87426a491bcd3cf398c74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53744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трелка вниз 3"/>
          <p:cNvSpPr/>
          <p:nvPr/>
        </p:nvSpPr>
        <p:spPr>
          <a:xfrm>
            <a:off x="3635896" y="4149080"/>
            <a:ext cx="792088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0015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Составная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Состав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остав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95000"/>
                <a:satMod val="300000"/>
              </a:schemeClr>
            </a:gs>
            <a:gs pos="12000">
              <a:schemeClr val="phClr">
                <a:tint val="50000"/>
                <a:shade val="90000"/>
                <a:satMod val="250000"/>
              </a:schemeClr>
            </a:gs>
            <a:gs pos="100000">
              <a:schemeClr val="phClr">
                <a:tint val="85000"/>
                <a:shade val="7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75000"/>
                <a:shade val="95000"/>
                <a:satMod val="175000"/>
              </a:schemeClr>
            </a:gs>
            <a:gs pos="12000">
              <a:schemeClr val="phClr">
                <a:tint val="90000"/>
                <a:shade val="90000"/>
                <a:satMod val="150000"/>
              </a:schemeClr>
            </a:gs>
            <a:gs pos="100000">
              <a:schemeClr val="phClr">
                <a:tint val="100000"/>
                <a:shade val="75000"/>
                <a:satMod val="150000"/>
              </a:schemeClr>
            </a:gs>
          </a:gsLst>
          <a:lin ang="16200000" scaled="1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freezing" dir="t">
              <a:rot lat="0" lon="0" rev="6000000"/>
            </a:lightRig>
          </a:scene3d>
          <a:sp3d contourW="12700" prstMaterial="dkEdge">
            <a:bevelT w="44450" h="25400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10000"/>
                <a:lumMod val="80000"/>
              </a:schemeClr>
            </a:gs>
            <a:gs pos="79000">
              <a:schemeClr val="phClr">
                <a:tint val="100000"/>
                <a:shade val="90000"/>
                <a:satMod val="105000"/>
                <a:lumMod val="100000"/>
              </a:schemeClr>
            </a:gs>
            <a:gs pos="100000">
              <a:schemeClr val="phClr">
                <a:tint val="95000"/>
                <a:shade val="100000"/>
                <a:satMod val="110000"/>
                <a:lumMod val="11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hade val="100000"/>
                <a:satMod val="100000"/>
                <a:lumMod val="110000"/>
              </a:schemeClr>
            </a:gs>
            <a:gs pos="83000">
              <a:schemeClr val="phClr">
                <a:shade val="75000"/>
                <a:satMod val="200000"/>
              </a:schemeClr>
            </a:gs>
            <a:gs pos="100000">
              <a:schemeClr val="phClr">
                <a:shade val="90000"/>
                <a:satMod val="200000"/>
              </a:schemeClr>
            </a:gs>
          </a:gsLst>
          <a:path path="circle">
            <a:fillToRect l="75000" t="100000" b="3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79</TotalTime>
  <Words>411</Words>
  <Application>Microsoft Office PowerPoint</Application>
  <PresentationFormat>Экран (4:3)</PresentationFormat>
  <Paragraphs>105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Составная</vt:lpstr>
      <vt:lpstr>КУРЕНИЕ   - ЭТО НЕ ТОЛЬКО ВРЕДНАЯ,  НО И «ДОРОГАЯ» ПРИВЫЧКА!!!</vt:lpstr>
      <vt:lpstr>СОЦИОЛОГИЧЕСКИЙ ОПРОС</vt:lpstr>
      <vt:lpstr>СОЦИОЛОГИЧЕСКИЙ ОПРОС</vt:lpstr>
      <vt:lpstr>Презентация PowerPoint</vt:lpstr>
      <vt:lpstr>Семья  «Семеновых»</vt:lpstr>
      <vt:lpstr>Семья  «Орловых»</vt:lpstr>
      <vt:lpstr>Семья  «Ивановых»</vt:lpstr>
      <vt:lpstr>Семья  «Ивановых»</vt:lpstr>
      <vt:lpstr>Презентация PowerPoint</vt:lpstr>
      <vt:lpstr>Презентация PowerPoint</vt:lpstr>
      <vt:lpstr>КУРЕНИЕ –  ДОРОГОЕ УДОВОЛЬСТВИЕ  ДЛЯ ВАШЕГО БЮДЖЕТА!!!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КУРЕНИЕ   - ЭТО НЕ ТОЛЬКО ВРЕДНАЯ,  НО И «ДОРОГАЯ» ПРИВЫЧКА!!!</dc:title>
  <dc:creator>ДТГ</dc:creator>
  <cp:lastModifiedBy>ДТГ</cp:lastModifiedBy>
  <cp:revision>12</cp:revision>
  <dcterms:created xsi:type="dcterms:W3CDTF">2011-10-23T08:09:33Z</dcterms:created>
  <dcterms:modified xsi:type="dcterms:W3CDTF">2011-10-23T13:11:11Z</dcterms:modified>
</cp:coreProperties>
</file>