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8" r:id="rId2"/>
    <p:sldId id="260" r:id="rId3"/>
    <p:sldId id="261" r:id="rId4"/>
    <p:sldId id="262" r:id="rId5"/>
    <p:sldId id="263" r:id="rId6"/>
    <p:sldId id="274" r:id="rId7"/>
    <p:sldId id="264" r:id="rId8"/>
    <p:sldId id="266" r:id="rId9"/>
    <p:sldId id="267" r:id="rId10"/>
    <p:sldId id="268" r:id="rId11"/>
    <p:sldId id="271" r:id="rId12"/>
    <p:sldId id="272" r:id="rId13"/>
    <p:sldId id="276" r:id="rId14"/>
    <p:sldId id="277" r:id="rId15"/>
    <p:sldId id="278" r:id="rId16"/>
    <p:sldId id="279" r:id="rId17"/>
    <p:sldId id="280" r:id="rId18"/>
    <p:sldId id="281" r:id="rId19"/>
    <p:sldId id="265" r:id="rId20"/>
    <p:sldId id="273" r:id="rId21"/>
    <p:sldId id="282" r:id="rId22"/>
    <p:sldId id="269" r:id="rId23"/>
    <p:sldId id="283" r:id="rId24"/>
    <p:sldId id="275" r:id="rId25"/>
    <p:sldId id="270" r:id="rId26"/>
    <p:sldId id="25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5B1F1-C1FC-4F18-8C0F-C7F10D6458FB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C4773-43C1-4A52-9A42-289F14027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015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4773-43C1-4A52-9A42-289F14027C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382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4773-43C1-4A52-9A42-289F14027CF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886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4773-43C1-4A52-9A42-289F14027CF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805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4773-43C1-4A52-9A42-289F14027CF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912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4773-43C1-4A52-9A42-289F14027CF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02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4773-43C1-4A52-9A42-289F14027CF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915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4773-43C1-4A52-9A42-289F14027CF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280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4773-43C1-4A52-9A42-289F14027CF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866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4773-43C1-4A52-9A42-289F14027CF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461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4773-43C1-4A52-9A42-289F14027CF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155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4773-43C1-4A52-9A42-289F14027CF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267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4773-43C1-4A52-9A42-289F14027CF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021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4773-43C1-4A52-9A42-289F14027CF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598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4773-43C1-4A52-9A42-289F14027CF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830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4773-43C1-4A52-9A42-289F14027CF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5308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4773-43C1-4A52-9A42-289F14027CF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0397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4773-43C1-4A52-9A42-289F14027CF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4611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4773-43C1-4A52-9A42-289F14027CF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16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4773-43C1-4A52-9A42-289F14027CF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145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4773-43C1-4A52-9A42-289F14027CF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713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4773-43C1-4A52-9A42-289F14027CF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411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4773-43C1-4A52-9A42-289F14027CF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82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4773-43C1-4A52-9A42-289F14027CF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068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4773-43C1-4A52-9A42-289F14027CF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497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4773-43C1-4A52-9A42-289F14027CF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437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4773-43C1-4A52-9A42-289F14027CF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75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018A-8B61-4FB0-A69D-E6ADEF97B077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377C-0CB2-4761-B52C-7BE77AF5A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018A-8B61-4FB0-A69D-E6ADEF97B077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377C-0CB2-4761-B52C-7BE77AF5A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018A-8B61-4FB0-A69D-E6ADEF97B077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377C-0CB2-4761-B52C-7BE77AF5A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018A-8B61-4FB0-A69D-E6ADEF97B077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377C-0CB2-4761-B52C-7BE77AF5A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018A-8B61-4FB0-A69D-E6ADEF97B077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377C-0CB2-4761-B52C-7BE77AF5A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018A-8B61-4FB0-A69D-E6ADEF97B077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377C-0CB2-4761-B52C-7BE77AF5A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018A-8B61-4FB0-A69D-E6ADEF97B077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377C-0CB2-4761-B52C-7BE77AF5A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018A-8B61-4FB0-A69D-E6ADEF97B077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377C-0CB2-4761-B52C-7BE77AF5A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018A-8B61-4FB0-A69D-E6ADEF97B077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377C-0CB2-4761-B52C-7BE77AF5A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018A-8B61-4FB0-A69D-E6ADEF97B077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377C-0CB2-4761-B52C-7BE77AF5A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018A-8B61-4FB0-A69D-E6ADEF97B077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377C-0CB2-4761-B52C-7BE77AF5A60E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67D018A-8B61-4FB0-A69D-E6ADEF97B077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63377C-0CB2-4761-B52C-7BE77AF5A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lbZtHOqB_0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zvukinadezdy.ucoz.ru/_pu/2/31222460.jpg" TargetMode="External"/><Relationship Id="rId13" Type="http://schemas.openxmlformats.org/officeDocument/2006/relationships/hyperlink" Target="http://ic.pics.livejournal.com/top_lap/29346877/299094/299094_original.jpg" TargetMode="External"/><Relationship Id="rId3" Type="http://schemas.openxmlformats.org/officeDocument/2006/relationships/hyperlink" Target="http://www.grovit.cz/ZABAVNY_majka57/GIF/ABC/p15/zdobena_velka/D+.png" TargetMode="External"/><Relationship Id="rId7" Type="http://schemas.openxmlformats.org/officeDocument/2006/relationships/hyperlink" Target="http://www.youtube.com/watch?v=8lbZtHOqB_0" TargetMode="External"/><Relationship Id="rId12" Type="http://schemas.openxmlformats.org/officeDocument/2006/relationships/hyperlink" Target="http://www.sovetmultfilm.ru/images/sovetskiy_multfim_kotvsapogah1968.JP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yicon.ucoz.ru/_ph/15/2/904327279.png" TargetMode="External"/><Relationship Id="rId11" Type="http://schemas.openxmlformats.org/officeDocument/2006/relationships/hyperlink" Target="http://www.graycell.ru/picture/big/karabas.jpg" TargetMode="External"/><Relationship Id="rId5" Type="http://schemas.openxmlformats.org/officeDocument/2006/relationships/hyperlink" Target="http://www.efremova.info/word/dobro.html#.VIQ409p_FTQ" TargetMode="External"/><Relationship Id="rId10" Type="http://schemas.openxmlformats.org/officeDocument/2006/relationships/hyperlink" Target="http://s002.radikal.ru/i200/1011/4f/0f8ee3af9fe7.jpg" TargetMode="External"/><Relationship Id="rId4" Type="http://schemas.openxmlformats.org/officeDocument/2006/relationships/hyperlink" Target="http://detskij-dvorik.ru/stihiglavnaya/drugie-stihi/195-stixi-o-dobrote.html" TargetMode="External"/><Relationship Id="rId9" Type="http://schemas.openxmlformats.org/officeDocument/2006/relationships/hyperlink" Target="http://cs319327.vk.me/v319327623/b61f/Bjvx4Y3NbB8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9872" y="2030899"/>
            <a:ext cx="619268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обро</a:t>
            </a:r>
            <a:r>
              <a:rPr lang="ru-RU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и зло</a:t>
            </a:r>
            <a:endParaRPr lang="ru-RU" sz="8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8" name="Picture 4" descr="Котята для ва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1248"/>
            <a:ext cx="4263054" cy="474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95936" y="4794412"/>
            <a:ext cx="4248472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Панова Анжела Михайловна, социальный педагог ГБОУ № 620 «Росток»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692696"/>
            <a:ext cx="7125112" cy="329389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Добрый человек – это тот, кто любит людей и готов в трудную минуту прийти им на помощь. Добрый человек вежлив и уважителен в общении с товарищами и взрослыми. Добрый человек любит природу и бережет ее. Любовь доброго человека, помощь его согревает как нежное весеннее солнышко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i="1" u="sng" dirty="0" smtClean="0"/>
              <a:t>Легко ли таким быть? </a:t>
            </a:r>
            <a:endParaRPr lang="ru-RU" sz="2000" i="1" u="sng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Настоящая доброта рождается в глубине твоего сердца и начинается с тебя самого. - Лидия Андреевна Лазаре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01008"/>
            <a:ext cx="4392488" cy="2934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8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5113" cy="924475"/>
          </a:xfrm>
        </p:spPr>
        <p:txBody>
          <a:bodyPr/>
          <a:lstStyle/>
          <a:p>
            <a:r>
              <a:rPr lang="ru-RU" sz="4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 игра!</a:t>
            </a:r>
            <a:endParaRPr lang="ru-RU" sz="4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Доброта - это то, что может услышать глухой и увидеть слепой. Kef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52736"/>
            <a:ext cx="3456384" cy="4554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8448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На столе </a:t>
            </a:r>
            <a:r>
              <a:rPr lang="ru-RU" dirty="0"/>
              <a:t>у вас лежат пословицы и поговорки о доброте, но они перепутаны. Вам нужно собрать их правильно.</a:t>
            </a:r>
          </a:p>
        </p:txBody>
      </p:sp>
      <p:pic>
        <p:nvPicPr>
          <p:cNvPr id="9220" name="Picture 4" descr="День спонтанного проявления доброты - 17 Февраля 2009 - ОСТРОВ ДОБРОТЫ. Территория Творчест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48" y="3418837"/>
            <a:ext cx="4319299" cy="32472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06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5113" cy="924475"/>
          </a:xfrm>
        </p:spPr>
        <p:txBody>
          <a:bodyPr/>
          <a:lstStyle/>
          <a:p>
            <a:r>
              <a:rPr lang="ru-RU" sz="4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Проверим результаты</a:t>
            </a:r>
            <a:endParaRPr lang="ru-RU" sz="4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560916"/>
              </p:ext>
            </p:extLst>
          </p:nvPr>
        </p:nvGraphicFramePr>
        <p:xfrm>
          <a:off x="611560" y="3284984"/>
          <a:ext cx="4651375" cy="16268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16480"/>
                <a:gridCol w="2334895"/>
              </a:tblGrid>
              <a:tr h="542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Доброму гостю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хозяин рад.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542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Про доброе дело -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говори смело.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542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Не ищи красоты,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ищи доброты.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364543"/>
              </p:ext>
            </p:extLst>
          </p:nvPr>
        </p:nvGraphicFramePr>
        <p:xfrm>
          <a:off x="4067944" y="5085184"/>
          <a:ext cx="4831080" cy="163385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93975"/>
                <a:gridCol w="2237105"/>
              </a:tblGrid>
              <a:tr h="542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На добро отвечать добром дело каждого,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а на зло - добром - дело отважного.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Жизнь дана на -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добрые дела.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Доброе дело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и в воде не тонет.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029995"/>
              </p:ext>
            </p:extLst>
          </p:nvPr>
        </p:nvGraphicFramePr>
        <p:xfrm>
          <a:off x="2627784" y="1412776"/>
          <a:ext cx="4584700" cy="172817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{616DA210-FB5B-4158-B5E0-FEB733F419BA}</a:tableStyleId>
              </a:tblPr>
              <a:tblGrid>
                <a:gridCol w="2292350"/>
                <a:gridCol w="2292350"/>
              </a:tblGrid>
              <a:tr h="6366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Кто доброе творит,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того зло не вредит.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Доброе слово лечит,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а злое калечит.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Доброму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бог помогает.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cell3D prstMaterial="dkEdge">
                      <a:bevel prst="rible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02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125113" cy="924475"/>
          </a:xfrm>
        </p:spPr>
        <p:txBody>
          <a:bodyPr/>
          <a:lstStyle/>
          <a:p>
            <a:r>
              <a:rPr lang="ru-RU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Стихотворения</a:t>
            </a:r>
            <a:endParaRPr lang="ru-RU" sz="4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12776"/>
            <a:ext cx="7125112" cy="4051437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ДОБРОТА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В доме добрыми делами занята,</a:t>
            </a:r>
          </a:p>
          <a:p>
            <a:pPr marL="0" indent="0">
              <a:buNone/>
            </a:pPr>
            <a:r>
              <a:rPr lang="ru-RU" dirty="0"/>
              <a:t>Тихо ходит по квартире доброта.</a:t>
            </a:r>
          </a:p>
          <a:p>
            <a:pPr marL="0" indent="0">
              <a:buNone/>
            </a:pPr>
            <a:r>
              <a:rPr lang="ru-RU" dirty="0"/>
              <a:t>Утро доброе у нас,</a:t>
            </a:r>
          </a:p>
          <a:p>
            <a:pPr marL="0" indent="0">
              <a:buNone/>
            </a:pPr>
            <a:r>
              <a:rPr lang="ru-RU" dirty="0"/>
              <a:t>Добрый день и добрый час.</a:t>
            </a:r>
          </a:p>
          <a:p>
            <a:pPr marL="0" indent="0">
              <a:buNone/>
            </a:pPr>
            <a:r>
              <a:rPr lang="ru-RU" dirty="0"/>
              <a:t>Добрый вечер, ночь добра,</a:t>
            </a:r>
          </a:p>
          <a:p>
            <a:pPr marL="0" indent="0">
              <a:buNone/>
            </a:pPr>
            <a:r>
              <a:rPr lang="ru-RU" dirty="0"/>
              <a:t>Было доброе вчера.</a:t>
            </a:r>
          </a:p>
          <a:p>
            <a:pPr marL="0" indent="0">
              <a:buNone/>
            </a:pPr>
            <a:r>
              <a:rPr lang="ru-RU" dirty="0"/>
              <a:t>И откуда, спросишь ты,</a:t>
            </a:r>
          </a:p>
          <a:p>
            <a:pPr marL="0" indent="0">
              <a:buNone/>
            </a:pPr>
            <a:r>
              <a:rPr lang="ru-RU" dirty="0"/>
              <a:t>В доме столько доброты,</a:t>
            </a:r>
          </a:p>
          <a:p>
            <a:pPr marL="0" indent="0">
              <a:buNone/>
            </a:pPr>
            <a:r>
              <a:rPr lang="ru-RU" dirty="0"/>
              <a:t>Что от этой доброты</a:t>
            </a:r>
          </a:p>
          <a:p>
            <a:pPr marL="0" indent="0">
              <a:buNone/>
            </a:pPr>
            <a:r>
              <a:rPr lang="ru-RU" dirty="0"/>
              <a:t>Распускаются цветы,</a:t>
            </a:r>
          </a:p>
          <a:p>
            <a:pPr marL="0" indent="0">
              <a:buNone/>
            </a:pPr>
            <a:r>
              <a:rPr lang="ru-RU" dirty="0"/>
              <a:t>Приживаются коты,</a:t>
            </a:r>
          </a:p>
          <a:p>
            <a:pPr marL="0" indent="0">
              <a:buNone/>
            </a:pPr>
            <a:r>
              <a:rPr lang="ru-RU" dirty="0"/>
              <a:t>Рыбки, ежики, птенцы?</a:t>
            </a:r>
          </a:p>
          <a:p>
            <a:pPr marL="0" indent="0">
              <a:buNone/>
            </a:pPr>
            <a:r>
              <a:rPr lang="ru-RU" dirty="0"/>
              <a:t>Я тебе отвечу прямо:</a:t>
            </a:r>
          </a:p>
          <a:p>
            <a:pPr marL="0" indent="0">
              <a:buNone/>
            </a:pPr>
            <a:r>
              <a:rPr lang="ru-RU" dirty="0"/>
              <a:t>Это – мама, мама, мама!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Simple S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47857"/>
            <a:ext cx="2376264" cy="253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69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7125112" cy="405143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Как бы жизнь не летела-</a:t>
            </a:r>
          </a:p>
          <a:p>
            <a:pPr marL="0" indent="0">
              <a:buNone/>
            </a:pPr>
            <a:r>
              <a:rPr lang="ru-RU" dirty="0"/>
              <a:t>Дней своих не жалей,</a:t>
            </a:r>
          </a:p>
          <a:p>
            <a:pPr marL="0" indent="0">
              <a:buNone/>
            </a:pPr>
            <a:r>
              <a:rPr lang="ru-RU" dirty="0"/>
              <a:t>Делай доброе дело</a:t>
            </a:r>
          </a:p>
          <a:p>
            <a:pPr marL="0" indent="0">
              <a:buNone/>
            </a:pPr>
            <a:r>
              <a:rPr lang="ru-RU" dirty="0"/>
              <a:t>Ради счастья людей.</a:t>
            </a:r>
          </a:p>
          <a:p>
            <a:pPr marL="0" indent="0">
              <a:buNone/>
            </a:pPr>
            <a:r>
              <a:rPr lang="ru-RU" dirty="0"/>
              <a:t>Чтобы сердце горело,</a:t>
            </a:r>
          </a:p>
          <a:p>
            <a:pPr marL="0" indent="0">
              <a:buNone/>
            </a:pPr>
            <a:r>
              <a:rPr lang="ru-RU" dirty="0"/>
              <a:t>А не тлело во мгле</a:t>
            </a:r>
          </a:p>
          <a:p>
            <a:pPr marL="0" indent="0">
              <a:buNone/>
            </a:pPr>
            <a:r>
              <a:rPr lang="ru-RU" dirty="0"/>
              <a:t>Делай доброе дело-</a:t>
            </a:r>
          </a:p>
          <a:p>
            <a:pPr marL="0" indent="0">
              <a:buNone/>
            </a:pPr>
            <a:r>
              <a:rPr lang="ru-RU" dirty="0"/>
              <a:t>Тем живём на земле.</a:t>
            </a:r>
          </a:p>
          <a:p>
            <a:pPr marL="0" indent="0">
              <a:buNone/>
            </a:pPr>
            <a:r>
              <a:rPr lang="ru-RU" dirty="0" smtClean="0"/>
              <a:t>                     (А</a:t>
            </a:r>
            <a:r>
              <a:rPr lang="ru-RU" dirty="0"/>
              <a:t>. </a:t>
            </a:r>
            <a:r>
              <a:rPr lang="ru-RU" dirty="0" smtClean="0"/>
              <a:t>Лесных)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340" name="Picture 4" descr="http://pngimg.com/upload/butterfly_PNG105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52736"/>
            <a:ext cx="4793538" cy="376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87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4"/>
            <a:ext cx="7522995" cy="6192687"/>
          </a:xfrm>
        </p:spPr>
        <p:txBody>
          <a:bodyPr numCol="2">
            <a:normAutofit fontScale="55000" lnSpcReduction="20000"/>
          </a:bodyPr>
          <a:lstStyle/>
          <a:p>
            <a:pPr marL="0" indent="0">
              <a:buNone/>
            </a:pPr>
            <a:r>
              <a:rPr lang="ru-RU" sz="2900" b="1" dirty="0"/>
              <a:t>ДОБРО</a:t>
            </a:r>
          </a:p>
          <a:p>
            <a:pPr marL="0" indent="0">
              <a:buNone/>
            </a:pPr>
            <a:r>
              <a:rPr lang="ru-RU" sz="2900" dirty="0"/>
              <a:t>Ты твори по жизни лишь одно добро...</a:t>
            </a:r>
          </a:p>
          <a:p>
            <a:pPr marL="0" indent="0">
              <a:buNone/>
            </a:pPr>
            <a:r>
              <a:rPr lang="ru-RU" sz="2900" dirty="0"/>
              <a:t>Чтоб от доброй мысли множилось оно...</a:t>
            </a:r>
          </a:p>
          <a:p>
            <a:pPr marL="0" indent="0">
              <a:buNone/>
            </a:pPr>
            <a:r>
              <a:rPr lang="ru-RU" sz="2900" dirty="0"/>
              <a:t>От тепла в округе расцветут сады...</a:t>
            </a:r>
          </a:p>
          <a:p>
            <a:pPr marL="0" indent="0">
              <a:buNone/>
            </a:pPr>
            <a:r>
              <a:rPr lang="ru-RU" sz="2900" dirty="0"/>
              <a:t>Ведь добро все любят люди и цветы...</a:t>
            </a:r>
          </a:p>
          <a:p>
            <a:pPr marL="0" indent="0">
              <a:buNone/>
            </a:pPr>
            <a:endParaRPr lang="ru-RU" sz="2900" dirty="0"/>
          </a:p>
          <a:p>
            <a:pPr marL="0" indent="0">
              <a:buNone/>
            </a:pPr>
            <a:r>
              <a:rPr lang="ru-RU" sz="2900" dirty="0"/>
              <a:t>Тогда люди вспомнят с </a:t>
            </a:r>
            <a:r>
              <a:rPr lang="ru-RU" sz="2900" dirty="0" smtClean="0"/>
              <a:t>теплотой в душе...</a:t>
            </a:r>
          </a:p>
          <a:p>
            <a:pPr marL="0" indent="0">
              <a:buNone/>
            </a:pPr>
            <a:r>
              <a:rPr lang="ru-RU" sz="2900" dirty="0" smtClean="0"/>
              <a:t>След </a:t>
            </a:r>
            <a:r>
              <a:rPr lang="ru-RU" sz="2900" dirty="0"/>
              <a:t>добро оставит в твоём малыше...</a:t>
            </a:r>
          </a:p>
          <a:p>
            <a:pPr marL="0" indent="0">
              <a:buNone/>
            </a:pPr>
            <a:r>
              <a:rPr lang="ru-RU" sz="2900" dirty="0"/>
              <a:t>Ведь добро есть кладом, клад, что не отнять...</a:t>
            </a:r>
          </a:p>
          <a:p>
            <a:pPr marL="0" indent="0">
              <a:buNone/>
            </a:pPr>
            <a:r>
              <a:rPr lang="ru-RU" sz="2900" dirty="0"/>
              <a:t>Его, как награду, можно лишь принять...</a:t>
            </a:r>
          </a:p>
          <a:p>
            <a:pPr marL="0" indent="0">
              <a:buNone/>
            </a:pPr>
            <a:endParaRPr lang="ru-RU" sz="2900" dirty="0"/>
          </a:p>
          <a:p>
            <a:pPr marL="0" indent="0">
              <a:buNone/>
            </a:pPr>
            <a:r>
              <a:rPr lang="ru-RU" sz="2900" dirty="0"/>
              <a:t>Если сердце бьётся, всё внутри кипит...</a:t>
            </a:r>
          </a:p>
          <a:p>
            <a:pPr marL="0" indent="0">
              <a:buNone/>
            </a:pPr>
            <a:r>
              <a:rPr lang="ru-RU" sz="2900" dirty="0"/>
              <a:t>Значит, твоё сердце о других болит...</a:t>
            </a:r>
          </a:p>
          <a:p>
            <a:pPr marL="0" indent="0">
              <a:buNone/>
            </a:pPr>
            <a:r>
              <a:rPr lang="ru-RU" sz="2900" dirty="0"/>
              <a:t>Расцвело, принялось и взошло добро...</a:t>
            </a:r>
          </a:p>
          <a:p>
            <a:pPr marL="0" indent="0">
              <a:buNone/>
            </a:pPr>
            <a:r>
              <a:rPr lang="ru-RU" sz="2900" dirty="0"/>
              <a:t>Значит не напрасно в жизни всё прошло...</a:t>
            </a:r>
          </a:p>
          <a:p>
            <a:pPr marL="0" indent="0">
              <a:buNone/>
            </a:pPr>
            <a:endParaRPr lang="ru-RU" sz="2900" dirty="0"/>
          </a:p>
          <a:p>
            <a:pPr marL="0" indent="0">
              <a:buNone/>
            </a:pPr>
            <a:r>
              <a:rPr lang="ru-RU" sz="2900" dirty="0"/>
              <a:t>Будет плодоносить, множиться добро...</a:t>
            </a:r>
          </a:p>
          <a:p>
            <a:pPr marL="0" indent="0">
              <a:buNone/>
            </a:pPr>
            <a:r>
              <a:rPr lang="ru-RU" sz="2900" dirty="0"/>
              <a:t>Каждый в жизни хочет, чтоб пришло оно...</a:t>
            </a:r>
          </a:p>
          <a:p>
            <a:pPr marL="0" indent="0">
              <a:buNone/>
            </a:pPr>
            <a:r>
              <a:rPr lang="ru-RU" sz="2900" dirty="0"/>
              <a:t>Без добра, как видно и его тепла...</a:t>
            </a:r>
          </a:p>
          <a:p>
            <a:pPr marL="0" indent="0">
              <a:buNone/>
            </a:pPr>
            <a:r>
              <a:rPr lang="ru-RU" sz="2900" dirty="0"/>
              <a:t>Не поёт от счастья, не живёт душа.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5362" name="Picture 2" descr="Цветы PNG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527" y="3789040"/>
            <a:ext cx="3024336" cy="291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6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924475"/>
          </a:xfrm>
        </p:spPr>
        <p:txBody>
          <a:bodyPr/>
          <a:lstStyle/>
          <a:p>
            <a:r>
              <a:rPr lang="ru-RU" sz="4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Сказки</a:t>
            </a:r>
            <a:endParaRPr lang="ru-RU" sz="4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99107"/>
            <a:ext cx="7125112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Вы должны  узнать сказки, если герой совершает в сказке добрые поступки – радостно говорим «добрый», если плохие поступки – «злой». </a:t>
            </a:r>
            <a:endParaRPr lang="ru-RU" dirty="0" smtClean="0"/>
          </a:p>
          <a:p>
            <a:pPr>
              <a:buFont typeface="+mj-lt"/>
              <a:buAutoNum type="arabicPeriod"/>
            </a:pPr>
            <a:r>
              <a:rPr lang="ru-RU" dirty="0"/>
              <a:t>Иван – </a:t>
            </a:r>
            <a:r>
              <a:rPr lang="ru-RU" dirty="0" smtClean="0"/>
              <a:t>Царевич.</a:t>
            </a:r>
          </a:p>
          <a:p>
            <a:pPr>
              <a:buFont typeface="+mj-lt"/>
              <a:buAutoNum type="arabicPeriod"/>
            </a:pPr>
            <a:r>
              <a:rPr lang="ru-RU" dirty="0"/>
              <a:t>Красная </a:t>
            </a:r>
            <a:r>
              <a:rPr lang="ru-RU" dirty="0" smtClean="0"/>
              <a:t>Шапочка.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Змей Горыныч. </a:t>
            </a:r>
          </a:p>
        </p:txBody>
      </p:sp>
      <p:pic>
        <p:nvPicPr>
          <p:cNvPr id="16388" name="Picture 4" descr="Иван Царевич ВКонтакт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908" y="1988840"/>
            <a:ext cx="2412135" cy="405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Пестрая лента - Сказочные героини в жизни 2: Красная Шапочка и Гер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331236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www.i-social.ru/imglib/640/01/65/23/234055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954" y="2348880"/>
            <a:ext cx="3096344" cy="312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82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88640"/>
            <a:ext cx="7125112" cy="2213774"/>
          </a:xfrm>
        </p:spPr>
        <p:txBody>
          <a:bodyPr numCol="1"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2000" dirty="0" err="1" smtClean="0"/>
              <a:t>Дюймовочка</a:t>
            </a:r>
            <a:r>
              <a:rPr lang="ru-RU" sz="20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ru-RU" sz="2000" dirty="0" smtClean="0"/>
              <a:t>Карабас-</a:t>
            </a:r>
            <a:r>
              <a:rPr lang="ru-RU" sz="2000" dirty="0" err="1" smtClean="0"/>
              <a:t>Барабас</a:t>
            </a:r>
            <a:r>
              <a:rPr lang="ru-RU" sz="20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ru-RU" sz="2000" dirty="0" smtClean="0"/>
              <a:t>Алёша Попович.</a:t>
            </a:r>
          </a:p>
        </p:txBody>
      </p:sp>
      <p:pic>
        <p:nvPicPr>
          <p:cNvPr id="17410" name="Picture 2" descr="Или вот еще, когда мышь сообщает Дюймовочке, что она выходит замуж за &quot; Видео 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6" y="3144154"/>
            <a:ext cx="4392488" cy="36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Юрист Золотарёв Михаил Юрьеви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6960"/>
            <a:ext cx="2808312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cs309322.userapi.com/v309322298/3865/H_UaozyyxvQ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77" y="2717009"/>
            <a:ext cx="2531398" cy="403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41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Николай Сванидзе поручил таганрогскому суду разобраться с Буратино VDNEWS Новости Волгодонс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555" y="3440319"/>
            <a:ext cx="2299170" cy="341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7125112" cy="244827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sz="2000" dirty="0"/>
              <a:t>гуси-лебеди.</a:t>
            </a:r>
          </a:p>
          <a:p>
            <a:pPr>
              <a:buFont typeface="+mj-lt"/>
              <a:buAutoNum type="arabicPeriod"/>
            </a:pPr>
            <a:r>
              <a:rPr lang="ru-RU" sz="2000" dirty="0"/>
              <a:t>Буратино.</a:t>
            </a:r>
          </a:p>
          <a:p>
            <a:pPr>
              <a:buFont typeface="+mj-lt"/>
              <a:buAutoNum type="arabicPeriod"/>
            </a:pPr>
            <a:r>
              <a:rPr lang="ru-RU" sz="2000" dirty="0"/>
              <a:t>Кот в </a:t>
            </a:r>
            <a:r>
              <a:rPr lang="ru-RU" sz="2000" dirty="0" smtClean="0"/>
              <a:t>сапогах.</a:t>
            </a:r>
            <a:endParaRPr lang="ru-RU" sz="2000" dirty="0"/>
          </a:p>
          <a:p>
            <a:endParaRPr lang="ru-RU" dirty="0"/>
          </a:p>
        </p:txBody>
      </p:sp>
      <p:pic>
        <p:nvPicPr>
          <p:cNvPr id="18434" name="Picture 2" descr="ЗАНЯТИЕ 2: рассказываем сказку &quot;Гуси-лебеди&quot;. &quot; Программа обучения в детском саду. Сказки игр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62" y="3681027"/>
            <a:ext cx="4500501" cy="28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Конкурс - &quot;Советские мультфильмы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252247"/>
            <a:ext cx="4392489" cy="324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02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125113" cy="881068"/>
          </a:xfrm>
        </p:spPr>
        <p:txBody>
          <a:bodyPr/>
          <a:lstStyle/>
          <a:p>
            <a:r>
              <a:rPr lang="ru-RU" sz="4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Мультфильм</a:t>
            </a:r>
            <a:endParaRPr lang="ru-RU" sz="4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8lbZtHOqB_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345177" y="1412776"/>
            <a:ext cx="8565658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174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229200"/>
            <a:ext cx="4641345" cy="924475"/>
          </a:xfrm>
        </p:spPr>
        <p:txBody>
          <a:bodyPr/>
          <a:lstStyle/>
          <a:p>
            <a:r>
              <a:rPr lang="ru-RU" sz="4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урока?</a:t>
            </a:r>
            <a:endParaRPr lang="ru-RU" sz="4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908720"/>
            <a:ext cx="5832648" cy="4032448"/>
          </a:xfrm>
        </p:spPr>
        <p:txBody>
          <a:bodyPr numCol="1"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dirty="0"/>
              <a:t>Качество это серьезное,</a:t>
            </a:r>
            <a:br>
              <a:rPr lang="ru-RU" sz="7200" dirty="0"/>
            </a:br>
            <a:r>
              <a:rPr lang="ru-RU" sz="7200" dirty="0"/>
              <a:t>Главное, важное. </a:t>
            </a:r>
            <a:br>
              <a:rPr lang="ru-RU" sz="7200" dirty="0"/>
            </a:br>
            <a:r>
              <a:rPr lang="ru-RU" sz="7200" dirty="0"/>
              <a:t>То, что значит оно, </a:t>
            </a:r>
            <a:br>
              <a:rPr lang="ru-RU" sz="7200" dirty="0"/>
            </a:br>
            <a:r>
              <a:rPr lang="ru-RU" sz="7200" dirty="0"/>
              <a:t>Очень нужно для каждого.</a:t>
            </a:r>
            <a:br>
              <a:rPr lang="ru-RU" sz="7200" dirty="0"/>
            </a:br>
            <a:r>
              <a:rPr lang="ru-RU" sz="7200" dirty="0"/>
              <a:t>В нем забота и ласка,</a:t>
            </a:r>
            <a:br>
              <a:rPr lang="ru-RU" sz="7200" dirty="0"/>
            </a:br>
            <a:r>
              <a:rPr lang="ru-RU" sz="7200" dirty="0"/>
              <a:t>Тепло и любовь.</a:t>
            </a:r>
            <a:br>
              <a:rPr lang="ru-RU" sz="7200" dirty="0"/>
            </a:br>
            <a:r>
              <a:rPr lang="ru-RU" sz="7200" dirty="0"/>
              <a:t>В нем стремленье</a:t>
            </a:r>
            <a:br>
              <a:rPr lang="ru-RU" sz="7200" dirty="0"/>
            </a:br>
            <a:r>
              <a:rPr lang="ru-RU" sz="7200" dirty="0"/>
              <a:t>На помощь прийти вновь и вновь.</a:t>
            </a:r>
            <a:br>
              <a:rPr lang="ru-RU" sz="7200" dirty="0"/>
            </a:br>
            <a:r>
              <a:rPr lang="ru-RU" sz="7200" dirty="0"/>
              <a:t>Это качество </a:t>
            </a:r>
            <a:br>
              <a:rPr lang="ru-RU" sz="7200" dirty="0"/>
            </a:br>
            <a:r>
              <a:rPr lang="ru-RU" sz="7200" dirty="0"/>
              <a:t>В сердце у многих живет</a:t>
            </a:r>
            <a:br>
              <a:rPr lang="ru-RU" sz="7200" dirty="0"/>
            </a:br>
            <a:r>
              <a:rPr lang="ru-RU" sz="7200" dirty="0"/>
              <a:t>И о боли других </a:t>
            </a:r>
            <a:br>
              <a:rPr lang="ru-RU" sz="7200" dirty="0"/>
            </a:br>
            <a:r>
              <a:rPr lang="ru-RU" sz="7200" dirty="0"/>
              <a:t>Позабыть не дает.</a:t>
            </a:r>
            <a:br>
              <a:rPr lang="ru-RU" sz="7200" dirty="0"/>
            </a:br>
            <a:r>
              <a:rPr lang="ru-RU" sz="7200" dirty="0"/>
              <a:t>И оно поважнее,</a:t>
            </a:r>
            <a:br>
              <a:rPr lang="ru-RU" sz="7200" dirty="0"/>
            </a:br>
            <a:r>
              <a:rPr lang="ru-RU" sz="7200" dirty="0"/>
              <a:t>Чем лица красота.</a:t>
            </a:r>
          </a:p>
          <a:p>
            <a:pPr marL="0" indent="0">
              <a:buNone/>
            </a:pPr>
            <a:r>
              <a:rPr lang="ru-RU" sz="7200" dirty="0"/>
              <a:t>Догадались, что это?</a:t>
            </a:r>
            <a:br>
              <a:rPr lang="ru-RU" sz="7200" dirty="0"/>
            </a:br>
            <a:r>
              <a:rPr lang="ru-RU" sz="7200" dirty="0"/>
              <a:t>Это качество -</a:t>
            </a:r>
            <a:br>
              <a:rPr lang="ru-RU" sz="7200" dirty="0"/>
            </a:br>
            <a:r>
              <a:rPr lang="ru-RU" sz="7200" dirty="0"/>
              <a:t>Наших сердец  </a:t>
            </a:r>
            <a:r>
              <a:rPr lang="ru-RU" sz="7200" b="1" dirty="0"/>
              <a:t>ДОБРОТА.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24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125113" cy="924475"/>
          </a:xfrm>
        </p:spPr>
        <p:txBody>
          <a:bodyPr/>
          <a:lstStyle/>
          <a:p>
            <a:r>
              <a:rPr lang="ru-RU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к мультфильму</a:t>
            </a:r>
            <a:endParaRPr lang="ru-RU" sz="4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125112" cy="2357790"/>
          </a:xfrm>
        </p:spPr>
        <p:txBody>
          <a:bodyPr/>
          <a:lstStyle/>
          <a:p>
            <a:r>
              <a:rPr lang="ru-RU" sz="2000" dirty="0" smtClean="0"/>
              <a:t>Какой добрый поступок совершил лев?</a:t>
            </a:r>
          </a:p>
          <a:p>
            <a:r>
              <a:rPr lang="ru-RU" sz="2000" dirty="0"/>
              <a:t>Почему нужно защищать слабых</a:t>
            </a:r>
            <a:r>
              <a:rPr lang="ru-RU" sz="2000" dirty="0" smtClean="0"/>
              <a:t>?</a:t>
            </a:r>
          </a:p>
          <a:p>
            <a:r>
              <a:rPr lang="ru-RU" sz="2000" dirty="0" smtClean="0"/>
              <a:t>Зачем нужны добрые дела?</a:t>
            </a:r>
            <a:endParaRPr lang="ru-RU" sz="2000" dirty="0"/>
          </a:p>
          <a:p>
            <a:endParaRPr lang="ru-RU" dirty="0"/>
          </a:p>
        </p:txBody>
      </p:sp>
      <p:pic>
        <p:nvPicPr>
          <p:cNvPr id="13314" name="Picture 2" descr="Русские и советские мультфильмы онлайн - Русские мультфильмы по алфавит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68960"/>
            <a:ext cx="4615648" cy="339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63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476672"/>
            <a:ext cx="8784976" cy="924475"/>
          </a:xfrm>
        </p:spPr>
        <p:txBody>
          <a:bodyPr/>
          <a:lstStyle/>
          <a:p>
            <a:r>
              <a:rPr lang="ru-RU" sz="3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чего мы совершаем добрые дела?</a:t>
            </a:r>
            <a:endParaRPr lang="ru-RU" sz="36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00808"/>
            <a:ext cx="7125112" cy="275529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Во-первых, когда человек относится с добром и любовью к другим людям, его начинают также уважать и любить.</a:t>
            </a:r>
          </a:p>
          <a:p>
            <a:pPr marL="0" indent="0">
              <a:buNone/>
            </a:pPr>
            <a:r>
              <a:rPr lang="ru-RU" dirty="0"/>
              <a:t>Во-вторых, когда вы дарите любовь и добро, у вас и тех, кому вы дарите теплоту повышается настроение. Иногда простая улыбка, которую вы подарите незнакомому человеку, может вызвать у него прилив </a:t>
            </a:r>
            <a:r>
              <a:rPr lang="ru-RU" dirty="0" smtClean="0"/>
              <a:t>радости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9460" name="Picture 4" descr="Cwars. Новости и слух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52963"/>
            <a:ext cx="3365141" cy="292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1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125113" cy="924475"/>
          </a:xfrm>
        </p:spPr>
        <p:txBody>
          <a:bodyPr/>
          <a:lstStyle/>
          <a:p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как вы думаете, чего в жизни больше: добра или зла?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532" y="1501364"/>
            <a:ext cx="7125112" cy="194421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Может нам помогут ответить на этот вопрос весы правосудия?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4" name="Picture 4" descr="Expert SM, Юридическая фирма на All.biz - Баку (Азербайджан)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3285687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Совершая даже капельку доброго дела, человек приносит неоценимую пользу во благо всего мира. </a:t>
            </a:r>
          </a:p>
        </p:txBody>
      </p:sp>
    </p:spTree>
    <p:extLst>
      <p:ext uri="{BB962C8B-B14F-4D97-AF65-F5344CB8AC3E}">
        <p14:creationId xmlns:p14="http://schemas.microsoft.com/office/powerpoint/2010/main" val="21526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8696" y="260648"/>
            <a:ext cx="5670376" cy="1200329"/>
          </a:xfrm>
          <a:prstGeom prst="rect">
            <a:avLst/>
          </a:prstGeom>
        </p:spPr>
        <p:txBody>
          <a:bodyPr wrap="square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ru-RU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Давайте </a:t>
            </a:r>
            <a:r>
              <a:rPr lang="ru-RU" sz="24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делать добрые дела, тогда весь мир и люди станут немного лучше!</a:t>
            </a:r>
          </a:p>
        </p:txBody>
      </p:sp>
      <p:pic>
        <p:nvPicPr>
          <p:cNvPr id="20482" name="Picture 2" descr="Дмитрий Тростников фото - ДОБРОТА. Православные знакомства - Православная Социальная Се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54" y="1543472"/>
            <a:ext cx="6680393" cy="501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83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39019" cy="924475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i="1" dirty="0"/>
              <a:t>   </a:t>
            </a:r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"Спешите делать добрые дела"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 spcCol="360000">
            <a:noAutofit/>
          </a:bodyPr>
          <a:lstStyle/>
          <a:p>
            <a:pPr marL="0" indent="0">
              <a:buNone/>
            </a:pPr>
            <a:r>
              <a:rPr lang="ru-RU" sz="1600" dirty="0"/>
              <a:t>Спешите делать добрые дела, </a:t>
            </a:r>
            <a:br>
              <a:rPr lang="ru-RU" sz="1600" dirty="0"/>
            </a:br>
            <a:r>
              <a:rPr lang="ru-RU" sz="1600" dirty="0"/>
              <a:t>Не предавайте жизнь свою забвенью, </a:t>
            </a:r>
            <a:br>
              <a:rPr lang="ru-RU" sz="1600" dirty="0"/>
            </a:br>
            <a:r>
              <a:rPr lang="ru-RU" sz="1600" dirty="0"/>
              <a:t>Дарите людям чуточку тепла, </a:t>
            </a:r>
            <a:br>
              <a:rPr lang="ru-RU" sz="1600" dirty="0"/>
            </a:br>
            <a:r>
              <a:rPr lang="ru-RU" sz="1600" dirty="0"/>
              <a:t>Творите доброту без сожаленья. 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От жизненной уставши суеты, </a:t>
            </a:r>
            <a:br>
              <a:rPr lang="ru-RU" sz="1600" dirty="0"/>
            </a:br>
            <a:r>
              <a:rPr lang="ru-RU" sz="1600" dirty="0"/>
              <a:t>Заблудшие сердца полны сомненья. </a:t>
            </a:r>
            <a:br>
              <a:rPr lang="ru-RU" sz="1600" dirty="0"/>
            </a:br>
            <a:r>
              <a:rPr lang="ru-RU" sz="1600" dirty="0"/>
              <a:t>Но в каждом есть частичка доброты - </a:t>
            </a:r>
            <a:br>
              <a:rPr lang="ru-RU" sz="1600" dirty="0"/>
            </a:br>
            <a:r>
              <a:rPr lang="ru-RU" sz="1600" dirty="0"/>
              <a:t>И свет рассеет тьму. Наступит время. 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Кто помыслы, направив на добро, </a:t>
            </a:r>
            <a:br>
              <a:rPr lang="ru-RU" sz="1600" dirty="0"/>
            </a:br>
            <a:r>
              <a:rPr lang="ru-RU" sz="1600" dirty="0"/>
              <a:t>Не требует признания - свободен, </a:t>
            </a:r>
            <a:br>
              <a:rPr lang="ru-RU" sz="1600" dirty="0"/>
            </a:br>
            <a:r>
              <a:rPr lang="ru-RU" sz="1600" dirty="0"/>
              <a:t>В гармонии живет с самим собой, </a:t>
            </a:r>
            <a:r>
              <a:rPr lang="ru-RU" sz="1600" dirty="0" smtClean="0"/>
              <a:t>                                                              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В гармонии живет с самой природой. 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И человек поистине красив, </a:t>
            </a:r>
            <a:br>
              <a:rPr lang="ru-RU" sz="1600" dirty="0"/>
            </a:br>
            <a:r>
              <a:rPr lang="ru-RU" sz="1600" dirty="0"/>
              <a:t>Добро даря, он знает, что есть счастье. </a:t>
            </a:r>
            <a:br>
              <a:rPr lang="ru-RU" sz="1600" dirty="0"/>
            </a:br>
            <a:r>
              <a:rPr lang="ru-RU" sz="1600" dirty="0"/>
              <a:t>Лишь добротой себя, обогатив, </a:t>
            </a:r>
            <a:br>
              <a:rPr lang="ru-RU" sz="1600" dirty="0"/>
            </a:br>
            <a:r>
              <a:rPr lang="ru-RU" sz="1600" dirty="0"/>
              <a:t>Становится мудрее и прекрасней. 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И кажется, что жизнь еще длинна, </a:t>
            </a:r>
            <a:br>
              <a:rPr lang="ru-RU" sz="1600" dirty="0"/>
            </a:br>
            <a:r>
              <a:rPr lang="ru-RU" sz="1600" dirty="0"/>
              <a:t>Но время ускоряется так быстро... </a:t>
            </a:r>
            <a:br>
              <a:rPr lang="ru-RU" sz="1600" dirty="0"/>
            </a:br>
            <a:r>
              <a:rPr lang="ru-RU" sz="1600" dirty="0"/>
              <a:t>Спешите делать добрые дела - </a:t>
            </a:r>
            <a:br>
              <a:rPr lang="ru-RU" sz="1600" dirty="0"/>
            </a:br>
            <a:r>
              <a:rPr lang="ru-RU" sz="1600" dirty="0"/>
              <a:t>Не поздно жизнь наполнить новым смыслом!</a:t>
            </a:r>
            <a:br>
              <a:rPr lang="ru-RU" sz="1600" dirty="0"/>
            </a:br>
            <a:r>
              <a:rPr lang="ru-RU" sz="1600" dirty="0" smtClean="0"/>
              <a:t>                                (</a:t>
            </a:r>
            <a:r>
              <a:rPr lang="ru-RU" sz="1600" dirty="0" err="1"/>
              <a:t>А.Яшин</a:t>
            </a:r>
            <a:r>
              <a:rPr lang="ru-RU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2127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лейкаст &quot;С ДНЁМ СПОНТАННОЙ ДОБРОТЫ,ДРУЗЬЯ МОИ!ДАРИТЕ ДОБРО,ПУСТЬ ОНО НЕ ИССЯКНЕТ НИКОГДА!от ТАТЬЯНЫ ЕШТОКИНОЙ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6206108" cy="54673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227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5113" cy="924475"/>
          </a:xfrm>
        </p:spPr>
        <p:txBody>
          <a:bodyPr/>
          <a:lstStyle/>
          <a:p>
            <a:r>
              <a:rPr lang="ru-RU" sz="4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Интернет-ресурсы</a:t>
            </a:r>
            <a:endParaRPr lang="ru-RU" sz="4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576" y="2564904"/>
            <a:ext cx="7125112" cy="4680519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3"/>
              </a:rPr>
              <a:t>http://www.grovit.cz/ZABAVNY_majka57/GIF/ABC/p15/zdobena_velka/D+.</a:t>
            </a:r>
            <a:r>
              <a:rPr lang="en-US" dirty="0" smtClean="0">
                <a:hlinkClick r:id="rId3"/>
              </a:rPr>
              <a:t>png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detskij-dvorik.ru/stihiglavnaya/drugie-stihi/195-stixi-o-dobrote.html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://www.efremova.info/word/dobro.html#.</a:t>
            </a:r>
            <a:r>
              <a:rPr lang="en-US" dirty="0" smtClean="0">
                <a:hlinkClick r:id="rId5"/>
              </a:rPr>
              <a:t>VIQ409p_FTQ</a:t>
            </a:r>
            <a:endParaRPr lang="ru-RU" dirty="0" smtClean="0"/>
          </a:p>
          <a:p>
            <a:r>
              <a:rPr lang="en-US" dirty="0">
                <a:hlinkClick r:id="rId6"/>
              </a:rPr>
              <a:t>http://myicon.ucoz.ru/_</a:t>
            </a:r>
            <a:r>
              <a:rPr lang="en-US" dirty="0" smtClean="0">
                <a:hlinkClick r:id="rId6"/>
              </a:rPr>
              <a:t>ph/15/2/904327279.png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</a:t>
            </a:r>
            <a:r>
              <a:rPr lang="en-US" dirty="0">
                <a:hlinkClick r:id="rId7"/>
              </a:rPr>
              <a:t>://</a:t>
            </a:r>
            <a:r>
              <a:rPr lang="en-US" dirty="0" smtClean="0">
                <a:hlinkClick r:id="rId7"/>
              </a:rPr>
              <a:t>www.youtube.com/watch?v=8lbZtHOqB_0</a:t>
            </a:r>
            <a:endParaRPr lang="ru-RU" dirty="0" smtClean="0"/>
          </a:p>
          <a:p>
            <a:r>
              <a:rPr lang="en-US" dirty="0">
                <a:hlinkClick r:id="rId8"/>
              </a:rPr>
              <a:t>http://zvukinadezdy.ucoz.ru/_</a:t>
            </a:r>
            <a:r>
              <a:rPr lang="en-US" dirty="0" smtClean="0">
                <a:hlinkClick r:id="rId8"/>
              </a:rPr>
              <a:t>pu/2/31222460.jpg</a:t>
            </a:r>
            <a:endParaRPr lang="ru-RU" dirty="0" smtClean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cs319327.vk.me/v319327623/b61f/Bjvx4Y3NbB8.jpg</a:t>
            </a:r>
            <a:endParaRPr lang="ru-RU" dirty="0" smtClean="0"/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s002.radikal.ru/i200/1011/4f/0f8ee3af9fe7.jpg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</a:t>
            </a:r>
            <a:r>
              <a:rPr lang="en-US" dirty="0">
                <a:hlinkClick r:id="rId11"/>
              </a:rPr>
              <a:t>://</a:t>
            </a:r>
            <a:r>
              <a:rPr lang="en-US" dirty="0" smtClean="0">
                <a:hlinkClick r:id="rId11"/>
              </a:rPr>
              <a:t>www.graycell.ru/picture/big/karabas.jpg</a:t>
            </a:r>
            <a:endParaRPr lang="ru-RU" dirty="0" smtClean="0"/>
          </a:p>
          <a:p>
            <a:r>
              <a:rPr lang="en-US" dirty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www.sovetmultfilm.ru/images/sovetskiy_multfim_kotvsapogah1968.JPG</a:t>
            </a:r>
            <a:endParaRPr lang="ru-RU" dirty="0" smtClean="0"/>
          </a:p>
          <a:p>
            <a:r>
              <a:rPr lang="en-US" dirty="0">
                <a:hlinkClick r:id="rId13"/>
              </a:rPr>
              <a:t>http://</a:t>
            </a:r>
            <a:r>
              <a:rPr lang="en-US" dirty="0" smtClean="0">
                <a:hlinkClick r:id="rId13"/>
              </a:rPr>
              <a:t>ic.pics.livejournal.com/top_lap/29346877/299094/299094_original.jpg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7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125113" cy="924475"/>
          </a:xfrm>
        </p:spPr>
        <p:txBody>
          <a:bodyPr/>
          <a:lstStyle/>
          <a:p>
            <a:r>
              <a:rPr lang="ru-RU" sz="4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добро?</a:t>
            </a:r>
            <a:endParaRPr lang="ru-RU" sz="4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7955046" cy="3221886"/>
          </a:xfrm>
        </p:spPr>
        <p:txBody>
          <a:bodyPr numCol="1"/>
          <a:lstStyle/>
          <a:p>
            <a:pPr marL="0" indent="0" algn="ctr">
              <a:buNone/>
            </a:pPr>
            <a:r>
              <a:rPr lang="ru-RU" sz="2400" b="1" dirty="0" smtClean="0"/>
              <a:t>Добро</a:t>
            </a:r>
            <a:r>
              <a:rPr lang="ru-RU" sz="2400" dirty="0" smtClean="0"/>
              <a:t> –  </a:t>
            </a:r>
            <a:r>
              <a:rPr lang="ru-RU" sz="2400" dirty="0"/>
              <a:t>1. Все хорошее, положительное, все, что приносит счастье, благополучие.</a:t>
            </a:r>
          </a:p>
          <a:p>
            <a:pPr marL="0" indent="0">
              <a:buNone/>
            </a:pPr>
            <a:r>
              <a:rPr lang="ru-RU" sz="2400" dirty="0"/>
              <a:t>               </a:t>
            </a:r>
            <a:r>
              <a:rPr lang="ru-RU" sz="2400" dirty="0" smtClean="0"/>
              <a:t>2</a:t>
            </a:r>
            <a:r>
              <a:rPr lang="ru-RU" sz="2400" dirty="0"/>
              <a:t>. Хорошее, доброе дело, поступок.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2052" name="Picture 4" descr="Simple S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23724"/>
            <a:ext cx="3600400" cy="384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75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80920" cy="924475"/>
          </a:xfrm>
        </p:spPr>
        <p:txBody>
          <a:bodyPr/>
          <a:lstStyle/>
          <a:p>
            <a:r>
              <a:rPr lang="ru-RU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Синонимы к слову «доброта»</a:t>
            </a:r>
            <a:endParaRPr lang="ru-RU" sz="4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340768"/>
            <a:ext cx="7125112" cy="228578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Доброта - отзывчивость, милосердие, сердечность, мягкость, ласка, душевность, нежность, забота.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Download Happy Faces Happy Peo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80928"/>
            <a:ext cx="3145347" cy="340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6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5328592" cy="924475"/>
          </a:xfrm>
        </p:spPr>
        <p:txBody>
          <a:bodyPr/>
          <a:lstStyle/>
          <a:p>
            <a:r>
              <a:rPr lang="ru-RU" sz="4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зло?</a:t>
            </a:r>
            <a:endParaRPr lang="ru-RU" sz="4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484784"/>
            <a:ext cx="7125112" cy="1819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Зло - это </a:t>
            </a:r>
            <a:r>
              <a:rPr lang="ru-RU" sz="2000" dirty="0"/>
              <a:t>нечто противоположное добру: дурное, плохое, беда, несчастье. </a:t>
            </a:r>
            <a:r>
              <a:rPr lang="ru-RU" sz="2000" dirty="0" smtClean="0"/>
              <a:t>Причинение </a:t>
            </a:r>
            <a:r>
              <a:rPr lang="ru-RU" sz="2000" dirty="0"/>
              <a:t>вреда людям. Когда человек поступает </a:t>
            </a:r>
            <a:r>
              <a:rPr lang="ru-RU" sz="2000" dirty="0" smtClean="0"/>
              <a:t>плохо, делает больно другим.</a:t>
            </a:r>
            <a:endParaRPr lang="ru-RU" sz="2000" dirty="0"/>
          </a:p>
        </p:txBody>
      </p:sp>
      <p:pic>
        <p:nvPicPr>
          <p:cNvPr id="4098" name="Picture 2" descr="Mailing it In: Anger Management Edition &quot; Cavs: The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406" y="2896344"/>
            <a:ext cx="3968834" cy="375025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66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693065" cy="924475"/>
          </a:xfrm>
        </p:spPr>
        <p:txBody>
          <a:bodyPr/>
          <a:lstStyle/>
          <a:p>
            <a:r>
              <a:rPr lang="ru-RU" sz="4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  <a:endParaRPr lang="ru-RU" sz="4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700808"/>
            <a:ext cx="7200800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Дети играли в песочнице. Мимо проходила старая больная кошка. Шерсть висела на ней клочьями: кошка линяла.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«</a:t>
            </a:r>
            <a:r>
              <a:rPr lang="ru-RU" sz="2000" dirty="0"/>
              <a:t>Фу, какая противная кошка», – сказала </a:t>
            </a:r>
            <a:r>
              <a:rPr lang="ru-RU" sz="2000" dirty="0" smtClean="0"/>
              <a:t>Катя. </a:t>
            </a:r>
          </a:p>
          <a:p>
            <a:pPr marL="0" indent="0">
              <a:buNone/>
            </a:pPr>
            <a:r>
              <a:rPr lang="ru-RU" sz="2000" dirty="0" smtClean="0"/>
              <a:t>«</a:t>
            </a:r>
            <a:r>
              <a:rPr lang="ru-RU" sz="2000" dirty="0"/>
              <a:t>Так и хочется в неё чем-нибудь запустить», – сказала </a:t>
            </a:r>
            <a:r>
              <a:rPr lang="ru-RU" sz="2000" dirty="0" smtClean="0"/>
              <a:t>Даша. </a:t>
            </a:r>
          </a:p>
          <a:p>
            <a:pPr marL="0" indent="0">
              <a:buNone/>
            </a:pPr>
            <a:r>
              <a:rPr lang="ru-RU" sz="2000" dirty="0" smtClean="0"/>
              <a:t>И </a:t>
            </a:r>
            <a:r>
              <a:rPr lang="ru-RU" sz="2000" dirty="0"/>
              <a:t>девочки принялись кидать в кошку песком.</a:t>
            </a:r>
          </a:p>
          <a:p>
            <a:r>
              <a:rPr lang="ru-RU" sz="2000" dirty="0" smtClean="0"/>
              <a:t>Как </a:t>
            </a:r>
            <a:r>
              <a:rPr lang="ru-RU" sz="2000" dirty="0"/>
              <a:t>оценить поступок девочек</a:t>
            </a:r>
            <a:r>
              <a:rPr lang="ru-RU" sz="2000" dirty="0" smtClean="0"/>
              <a:t>?</a:t>
            </a:r>
          </a:p>
          <a:p>
            <a:r>
              <a:rPr lang="ru-RU" sz="2000" dirty="0"/>
              <a:t>Расскажите о злых поступках, которые вам пришлось наблюдать.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65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476672"/>
            <a:ext cx="7341136" cy="3221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Доброта </a:t>
            </a:r>
            <a:r>
              <a:rPr lang="ru-RU" sz="2000" dirty="0" smtClean="0"/>
              <a:t>- это</a:t>
            </a:r>
            <a:r>
              <a:rPr lang="ru-RU" sz="2000" dirty="0"/>
              <a:t>, прежде всего одно из самых лучших чувств человека, которое должно проявляться ко всему живому. Каждый человек хочет, чтобы к нему относились с уважением, по-доброму, поэтому к людям нужно относиться, так как хотелось, чтобы относились к тебе.</a:t>
            </a:r>
          </a:p>
          <a:p>
            <a:endParaRPr lang="ru-RU" dirty="0"/>
          </a:p>
        </p:txBody>
      </p:sp>
      <p:pic>
        <p:nvPicPr>
          <p:cNvPr id="5122" name="Picture 2" descr="Спешите делать добрые дела. - Литсайт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40968"/>
            <a:ext cx="5888654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1935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125113" cy="924475"/>
          </a:xfrm>
        </p:spPr>
        <p:txBody>
          <a:bodyPr/>
          <a:lstStyle/>
          <a:p>
            <a:r>
              <a:rPr lang="ru-RU" sz="4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Цитаты о добре</a:t>
            </a:r>
            <a:endParaRPr lang="ru-RU" sz="4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16832"/>
            <a:ext cx="7125112" cy="4051437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ru-RU" sz="2000" dirty="0"/>
              <a:t>Л. Толстой: «Какая необходимая приправа ко всему — доброта. Самые лучшие качества без доброты ничего не стоят, и самые худшие пороки с нею легко прощаются».</a:t>
            </a:r>
          </a:p>
          <a:p>
            <a:pPr>
              <a:buFont typeface="+mj-lt"/>
              <a:buAutoNum type="arabicPeriod"/>
            </a:pPr>
            <a:r>
              <a:rPr lang="ru-RU" sz="2000" dirty="0"/>
              <a:t>В. Розов: «Доброта – вещь удивительная. Она сближает, как ничто другое. Доброта избавляет нас от одиночества, душевных ран и непрошеных обид». </a:t>
            </a:r>
          </a:p>
          <a:p>
            <a:pPr>
              <a:buFont typeface="+mj-lt"/>
              <a:buAutoNum type="arabicPeriod"/>
            </a:pPr>
            <a:r>
              <a:rPr lang="ru-RU" sz="2000" dirty="0"/>
              <a:t>Ж. Руссо: «Истинная доброта заключается в благожелательном отношении к людям». </a:t>
            </a:r>
          </a:p>
          <a:p>
            <a:pPr>
              <a:buFont typeface="+mj-lt"/>
              <a:buAutoNum type="arabicPeriod"/>
            </a:pPr>
            <a:r>
              <a:rPr lang="ru-RU" sz="2000" dirty="0"/>
              <a:t> В. Гюго: «Во внутреннем мире человека доброта — это солнце».</a:t>
            </a:r>
          </a:p>
          <a:p>
            <a:pPr>
              <a:buFont typeface="+mj-lt"/>
              <a:buAutoNum type="arabicPeriod"/>
            </a:pPr>
            <a:r>
              <a:rPr lang="ru-RU" sz="2000" dirty="0"/>
              <a:t> М. Твен: «Доброта — это то, что может услышать глухой и увидеть слепой».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61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ос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225" y="4005063"/>
            <a:ext cx="3934173" cy="2627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352928" cy="924475"/>
          </a:xfrm>
        </p:spPr>
        <p:txBody>
          <a:bodyPr/>
          <a:lstStyle/>
          <a:p>
            <a:r>
              <a:rPr lang="ru-RU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он – добрый человек?</a:t>
            </a:r>
            <a:endParaRPr lang="ru-RU" sz="4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20133"/>
            <a:ext cx="7125112" cy="4536504"/>
          </a:xfrm>
        </p:spPr>
        <p:txBody>
          <a:bodyPr/>
          <a:lstStyle/>
          <a:p>
            <a:r>
              <a:rPr lang="ru-RU" sz="2000" dirty="0"/>
              <a:t>д</a:t>
            </a:r>
            <a:r>
              <a:rPr lang="ru-RU" sz="2000" dirty="0" smtClean="0"/>
              <a:t>обродетельный</a:t>
            </a:r>
          </a:p>
          <a:p>
            <a:r>
              <a:rPr lang="ru-RU" sz="2000" dirty="0" smtClean="0"/>
              <a:t>добродушный</a:t>
            </a:r>
          </a:p>
          <a:p>
            <a:r>
              <a:rPr lang="ru-RU" sz="2000" dirty="0" smtClean="0"/>
              <a:t>Доброжелательный</a:t>
            </a:r>
          </a:p>
          <a:p>
            <a:r>
              <a:rPr lang="ru-RU" sz="2000" dirty="0" smtClean="0"/>
              <a:t>Добропорядочный</a:t>
            </a:r>
          </a:p>
          <a:p>
            <a:r>
              <a:rPr lang="ru-RU" sz="2000" dirty="0" smtClean="0"/>
              <a:t>Добросердечный</a:t>
            </a:r>
          </a:p>
          <a:p>
            <a:r>
              <a:rPr lang="ru-RU" sz="2000" dirty="0" smtClean="0"/>
              <a:t>Добросовестный</a:t>
            </a:r>
          </a:p>
          <a:p>
            <a:r>
              <a:rPr lang="ru-RU" sz="2000" dirty="0" smtClean="0"/>
              <a:t>добронравный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50" name="Picture 6" descr="Лингвистический Лицей 25 - Твори добро другим во благо!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84784"/>
            <a:ext cx="2496339" cy="22855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84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603</TotalTime>
  <Words>1009</Words>
  <Application>Microsoft Office PowerPoint</Application>
  <PresentationFormat>Экран (4:3)</PresentationFormat>
  <Paragraphs>172</Paragraphs>
  <Slides>26</Slides>
  <Notes>26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Spring</vt:lpstr>
      <vt:lpstr>Презентация PowerPoint</vt:lpstr>
      <vt:lpstr>Тема урока?</vt:lpstr>
      <vt:lpstr>Что такое добро?</vt:lpstr>
      <vt:lpstr>Синонимы к слову «доброта»</vt:lpstr>
      <vt:lpstr>Что такое зло?</vt:lpstr>
      <vt:lpstr>Задача</vt:lpstr>
      <vt:lpstr>Презентация PowerPoint</vt:lpstr>
      <vt:lpstr>Цитаты о добре</vt:lpstr>
      <vt:lpstr>Какой он – добрый человек?</vt:lpstr>
      <vt:lpstr>Презентация PowerPoint</vt:lpstr>
      <vt:lpstr>Внимание игра!</vt:lpstr>
      <vt:lpstr>Проверим результаты</vt:lpstr>
      <vt:lpstr>Стихотворения</vt:lpstr>
      <vt:lpstr>Презентация PowerPoint</vt:lpstr>
      <vt:lpstr>Презентация PowerPoint</vt:lpstr>
      <vt:lpstr>Сказки</vt:lpstr>
      <vt:lpstr>Презентация PowerPoint</vt:lpstr>
      <vt:lpstr>Презентация PowerPoint</vt:lpstr>
      <vt:lpstr>Мультфильм</vt:lpstr>
      <vt:lpstr>Вопросы к мультфильму</vt:lpstr>
      <vt:lpstr>Для чего мы совершаем добрые дела?</vt:lpstr>
      <vt:lpstr>А как вы думаете, чего в жизни больше: добра или зла? </vt:lpstr>
      <vt:lpstr>Презентация PowerPoint</vt:lpstr>
      <vt:lpstr>    "Спешите делать добрые дела"</vt:lpstr>
      <vt:lpstr>Презентация PowerPoint</vt:lpstr>
      <vt:lpstr>Интернет-ресурсы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36</cp:revision>
  <dcterms:created xsi:type="dcterms:W3CDTF">2014-12-07T09:53:52Z</dcterms:created>
  <dcterms:modified xsi:type="dcterms:W3CDTF">2014-12-11T20:52:09Z</dcterms:modified>
</cp:coreProperties>
</file>