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notesMasterIdLst>
    <p:notesMasterId r:id="rId15"/>
  </p:notesMasterIdLst>
  <p:sldIdLst>
    <p:sldId id="264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CCE649-3625-4FE0-949B-8CD270787A36}" type="datetimeFigureOut">
              <a:rPr lang="ru-RU" smtClean="0"/>
              <a:pPr/>
              <a:t>27.04.2014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837C5C-74CC-41AF-8557-E566D51A762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434" name="Group 2"/>
          <p:cNvGrpSpPr>
            <a:grpSpLocks/>
          </p:cNvGrpSpPr>
          <p:nvPr/>
        </p:nvGrpSpPr>
        <p:grpSpPr bwMode="auto">
          <a:xfrm>
            <a:off x="0" y="0"/>
            <a:ext cx="8458200" cy="5943600"/>
            <a:chOff x="0" y="0"/>
            <a:chExt cx="5328" cy="3744"/>
          </a:xfrm>
        </p:grpSpPr>
        <p:sp>
          <p:nvSpPr>
            <p:cNvPr id="18435" name="Freeform 3"/>
            <p:cNvSpPr>
              <a:spLocks/>
            </p:cNvSpPr>
            <p:nvPr/>
          </p:nvSpPr>
          <p:spPr bwMode="hidden">
            <a:xfrm>
              <a:off x="0" y="1440"/>
              <a:ext cx="5155" cy="2304"/>
            </a:xfrm>
            <a:custGeom>
              <a:avLst/>
              <a:gdLst/>
              <a:ahLst/>
              <a:cxnLst>
                <a:cxn ang="0">
                  <a:pos x="5154" y="1769"/>
                </a:cxn>
                <a:cxn ang="0">
                  <a:pos x="0" y="2304"/>
                </a:cxn>
                <a:cxn ang="0">
                  <a:pos x="0" y="1252"/>
                </a:cxn>
                <a:cxn ang="0">
                  <a:pos x="5155" y="0"/>
                </a:cxn>
                <a:cxn ang="0">
                  <a:pos x="5155" y="1416"/>
                </a:cxn>
                <a:cxn ang="0">
                  <a:pos x="5154" y="1769"/>
                </a:cxn>
              </a:cxnLst>
              <a:rect l="0" t="0" r="r" b="b"/>
              <a:pathLst>
                <a:path w="5155" h="2304">
                  <a:moveTo>
                    <a:pt x="5154" y="1769"/>
                  </a:moveTo>
                  <a:lnTo>
                    <a:pt x="0" y="2304"/>
                  </a:lnTo>
                  <a:lnTo>
                    <a:pt x="0" y="1252"/>
                  </a:lnTo>
                  <a:lnTo>
                    <a:pt x="5155" y="0"/>
                  </a:lnTo>
                  <a:lnTo>
                    <a:pt x="5155" y="1416"/>
                  </a:lnTo>
                  <a:lnTo>
                    <a:pt x="5154" y="176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8436" name="Freeform 4"/>
            <p:cNvSpPr>
              <a:spLocks/>
            </p:cNvSpPr>
            <p:nvPr/>
          </p:nvSpPr>
          <p:spPr bwMode="hidden">
            <a:xfrm>
              <a:off x="0" y="0"/>
              <a:ext cx="5328" cy="3689"/>
            </a:xfrm>
            <a:custGeom>
              <a:avLst/>
              <a:gdLst/>
              <a:ahLst/>
              <a:cxnLst>
                <a:cxn ang="0">
                  <a:pos x="5311" y="3209"/>
                </a:cxn>
                <a:cxn ang="0">
                  <a:pos x="0" y="3689"/>
                </a:cxn>
                <a:cxn ang="0">
                  <a:pos x="0" y="9"/>
                </a:cxn>
                <a:cxn ang="0">
                  <a:pos x="5328" y="0"/>
                </a:cxn>
                <a:cxn ang="0">
                  <a:pos x="5311" y="3209"/>
                </a:cxn>
              </a:cxnLst>
              <a:rect l="0" t="0" r="r" b="b"/>
              <a:pathLst>
                <a:path w="5328" h="3689">
                  <a:moveTo>
                    <a:pt x="5311" y="3209"/>
                  </a:moveTo>
                  <a:lnTo>
                    <a:pt x="0" y="3689"/>
                  </a:lnTo>
                  <a:lnTo>
                    <a:pt x="0" y="9"/>
                  </a:lnTo>
                  <a:lnTo>
                    <a:pt x="5328" y="0"/>
                  </a:lnTo>
                  <a:lnTo>
                    <a:pt x="5311" y="3209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8437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8438" name="Rectangle 6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8439" name="Rectangle 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8440" name="Rectangle 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3739924C-32C5-414B-B91D-265FB3FCDE2D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18441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3C7C9C-494D-4AD0-83A4-A02A2FECD97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213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213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2659FA-A4FB-451E-81A9-B54B15AA930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495800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F7ACE7EB-4B6D-4C19-A440-8895023C467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6E4A53-A5E6-43BD-874B-04742E81053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1C78AC-207E-4401-8BAB-07C34339D44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A4656A-4519-4F6C-836F-3C727942C31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B57008-594B-4268-BA81-C78AC2BD320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6FB453-4BD7-4378-9266-CB023C2FA66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7AD27E-7E58-47E0-9A67-55B55E7DE7D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A6C8E3-21B9-4242-8F18-980D70BE1E1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925636-1BCB-44EF-B1A4-D39BEA4A675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410" name="Group 2"/>
          <p:cNvGrpSpPr>
            <a:grpSpLocks/>
          </p:cNvGrpSpPr>
          <p:nvPr/>
        </p:nvGrpSpPr>
        <p:grpSpPr bwMode="auto">
          <a:xfrm>
            <a:off x="0" y="0"/>
            <a:ext cx="7242175" cy="1981200"/>
            <a:chOff x="0" y="0"/>
            <a:chExt cx="4562" cy="1248"/>
          </a:xfrm>
        </p:grpSpPr>
        <p:sp>
          <p:nvSpPr>
            <p:cNvPr id="17411" name="Freeform 3"/>
            <p:cNvSpPr>
              <a:spLocks/>
            </p:cNvSpPr>
            <p:nvPr/>
          </p:nvSpPr>
          <p:spPr bwMode="hidden">
            <a:xfrm>
              <a:off x="0" y="583"/>
              <a:ext cx="4487" cy="665"/>
            </a:xfrm>
            <a:custGeom>
              <a:avLst/>
              <a:gdLst/>
              <a:ahLst/>
              <a:cxnLst>
                <a:cxn ang="0">
                  <a:pos x="4800" y="299"/>
                </a:cxn>
                <a:cxn ang="0">
                  <a:pos x="0" y="665"/>
                </a:cxn>
                <a:cxn ang="0">
                  <a:pos x="0" y="0"/>
                </a:cxn>
                <a:cxn ang="0">
                  <a:pos x="4806" y="1"/>
                </a:cxn>
                <a:cxn ang="0">
                  <a:pos x="4800" y="153"/>
                </a:cxn>
                <a:cxn ang="0">
                  <a:pos x="4800" y="299"/>
                </a:cxn>
              </a:cxnLst>
              <a:rect l="0" t="0" r="r" b="b"/>
              <a:pathLst>
                <a:path w="4806" h="665">
                  <a:moveTo>
                    <a:pt x="4800" y="299"/>
                  </a:moveTo>
                  <a:lnTo>
                    <a:pt x="0" y="665"/>
                  </a:lnTo>
                  <a:lnTo>
                    <a:pt x="0" y="0"/>
                  </a:lnTo>
                  <a:lnTo>
                    <a:pt x="4806" y="1"/>
                  </a:lnTo>
                  <a:lnTo>
                    <a:pt x="4800" y="153"/>
                  </a:lnTo>
                  <a:lnTo>
                    <a:pt x="4800" y="29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94118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7412" name="Freeform 4"/>
            <p:cNvSpPr>
              <a:spLocks/>
            </p:cNvSpPr>
            <p:nvPr/>
          </p:nvSpPr>
          <p:spPr bwMode="hidden">
            <a:xfrm>
              <a:off x="0" y="0"/>
              <a:ext cx="4562" cy="1199"/>
            </a:xfrm>
            <a:custGeom>
              <a:avLst/>
              <a:gdLst/>
              <a:ahLst/>
              <a:cxnLst>
                <a:cxn ang="0">
                  <a:pos x="4560" y="932"/>
                </a:cxn>
                <a:cxn ang="0">
                  <a:pos x="0" y="1199"/>
                </a:cxn>
                <a:cxn ang="0">
                  <a:pos x="0" y="0"/>
                </a:cxn>
                <a:cxn ang="0">
                  <a:pos x="4562" y="0"/>
                </a:cxn>
                <a:cxn ang="0">
                  <a:pos x="4560" y="932"/>
                </a:cxn>
                <a:cxn ang="0">
                  <a:pos x="4560" y="932"/>
                </a:cxn>
              </a:cxnLst>
              <a:rect l="0" t="0" r="r" b="b"/>
              <a:pathLst>
                <a:path w="4562" h="1199">
                  <a:moveTo>
                    <a:pt x="4560" y="932"/>
                  </a:moveTo>
                  <a:lnTo>
                    <a:pt x="0" y="1199"/>
                  </a:lnTo>
                  <a:lnTo>
                    <a:pt x="0" y="0"/>
                  </a:lnTo>
                  <a:lnTo>
                    <a:pt x="4562" y="0"/>
                  </a:lnTo>
                  <a:lnTo>
                    <a:pt x="4560" y="932"/>
                  </a:lnTo>
                  <a:lnTo>
                    <a:pt x="4560" y="93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7413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ru-RU"/>
          </a:p>
        </p:txBody>
      </p:sp>
      <p:sp>
        <p:nvSpPr>
          <p:cNvPr id="17416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ru-RU"/>
          </a:p>
        </p:txBody>
      </p:sp>
      <p:sp>
        <p:nvSpPr>
          <p:cNvPr id="17417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98D95068-E804-490D-9EA1-29DAF331898D}" type="slidenum">
              <a:rPr lang="ru-RU"/>
              <a:pPr/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  <p:sldLayoutId id="2147483665" r:id="rId12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ru-RU" sz="2000" b="1" dirty="0"/>
          </a:p>
          <a:p>
            <a:endParaRPr lang="ru-RU" sz="2000" b="1" dirty="0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714348" y="2643182"/>
            <a:ext cx="7772400" cy="173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Формирование </a:t>
            </a:r>
            <a:r>
              <a:rPr lang="ru-RU" sz="2800" b="1" kern="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ключевых компетенций учителя: и</a:t>
            </a:r>
            <a:r>
              <a:rPr kumimoji="0" lang="ru-RU" sz="28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нформационно-методической</a:t>
            </a:r>
            <a: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ru-RU" sz="2800" b="1" i="0" u="none" strike="noStrike" kern="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и </a:t>
            </a:r>
            <a:r>
              <a:rPr kumimoji="0" lang="ru-RU" sz="2800" b="1" i="0" u="none" strike="noStrike" kern="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информационно-коммуникационной </a:t>
            </a:r>
            <a: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endParaRPr kumimoji="0" lang="ru-RU" sz="2800" b="1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60350"/>
            <a:ext cx="8507413" cy="1439863"/>
          </a:xfrm>
        </p:spPr>
        <p:txBody>
          <a:bodyPr/>
          <a:lstStyle/>
          <a:p>
            <a:pPr eaLnBrk="1" hangingPunct="1">
              <a:defRPr/>
            </a:pPr>
            <a:r>
              <a:rPr lang="ru-RU" sz="4000" dirty="0" smtClean="0">
                <a:solidFill>
                  <a:schemeClr val="tx1"/>
                </a:solidFill>
              </a:rPr>
              <a:t>Уровни владения учителем </a:t>
            </a:r>
            <a:br>
              <a:rPr lang="ru-RU" sz="4000" dirty="0" smtClean="0">
                <a:solidFill>
                  <a:schemeClr val="tx1"/>
                </a:solidFill>
              </a:rPr>
            </a:br>
            <a:r>
              <a:rPr lang="ru-RU" sz="4000" dirty="0" err="1" smtClean="0">
                <a:solidFill>
                  <a:schemeClr val="tx1"/>
                </a:solidFill>
              </a:rPr>
              <a:t>ИК-компетентностями</a:t>
            </a:r>
            <a:endParaRPr lang="ru-RU" sz="4000" dirty="0" smtClean="0">
              <a:solidFill>
                <a:schemeClr val="tx1"/>
              </a:solidFill>
            </a:endParaRPr>
          </a:p>
        </p:txBody>
      </p:sp>
      <p:sp>
        <p:nvSpPr>
          <p:cNvPr id="5" name="Line 4"/>
          <p:cNvSpPr>
            <a:spLocks noChangeShapeType="1"/>
          </p:cNvSpPr>
          <p:nvPr/>
        </p:nvSpPr>
        <p:spPr bwMode="auto">
          <a:xfrm flipH="1">
            <a:off x="1692275" y="1484313"/>
            <a:ext cx="1079500" cy="19446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6" name="Line 5"/>
          <p:cNvSpPr>
            <a:spLocks noChangeShapeType="1"/>
          </p:cNvSpPr>
          <p:nvPr/>
        </p:nvSpPr>
        <p:spPr bwMode="auto">
          <a:xfrm>
            <a:off x="4572000" y="1484313"/>
            <a:ext cx="0" cy="17287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7" name="Line 6"/>
          <p:cNvSpPr>
            <a:spLocks noChangeShapeType="1"/>
          </p:cNvSpPr>
          <p:nvPr/>
        </p:nvSpPr>
        <p:spPr bwMode="auto">
          <a:xfrm>
            <a:off x="6443663" y="1557338"/>
            <a:ext cx="936625" cy="18716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468313" y="3500438"/>
            <a:ext cx="2374900" cy="13684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" b="1">
                <a:solidFill>
                  <a:srgbClr val="000000"/>
                </a:solidFill>
              </a:rPr>
              <a:t>Базовый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3419475" y="3213100"/>
            <a:ext cx="2425700" cy="14398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" b="1">
                <a:solidFill>
                  <a:srgbClr val="000000"/>
                </a:solidFill>
              </a:rPr>
              <a:t>Предметно-</a:t>
            </a:r>
          </a:p>
          <a:p>
            <a:pPr algn="ctr"/>
            <a:r>
              <a:rPr lang="ru-RU" sz="2000" b="1">
                <a:solidFill>
                  <a:srgbClr val="000000"/>
                </a:solidFill>
              </a:rPr>
              <a:t>ориентированный</a:t>
            </a:r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6516688" y="3429000"/>
            <a:ext cx="2305050" cy="13684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" b="1">
                <a:solidFill>
                  <a:srgbClr val="000000"/>
                </a:solidFill>
              </a:rPr>
              <a:t>педагогический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pPr eaLnBrk="1" hangingPunct="1">
              <a:defRPr/>
            </a:pPr>
            <a:r>
              <a:rPr lang="ru-RU" dirty="0" smtClean="0">
                <a:solidFill>
                  <a:schemeClr val="tx1"/>
                </a:solidFill>
              </a:rPr>
              <a:t>Теоретические знания: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n"/>
              <a:tabLst/>
              <a:defRPr/>
            </a:pPr>
            <a:r>
              <a:rPr kumimoji="0" lang="ru-RU" sz="32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методологические основы работы с информацией;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n"/>
              <a:tabLst/>
              <a:defRPr/>
            </a:pPr>
            <a:r>
              <a:rPr kumimoji="0" lang="ru-RU" sz="32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дидактические основы представления информации ;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n"/>
              <a:tabLst/>
              <a:defRPr/>
            </a:pPr>
            <a:r>
              <a:rPr kumimoji="0" lang="ru-RU" sz="32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теоретические основы представления информации.</a:t>
            </a:r>
            <a:endParaRPr kumimoji="0" lang="ru-RU" sz="3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6" name="Picture 4" descr="эл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65913" y="4365625"/>
            <a:ext cx="1990725" cy="2303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pPr eaLnBrk="1" hangingPunct="1">
              <a:defRPr/>
            </a:pPr>
            <a:r>
              <a:rPr lang="ru-RU" dirty="0" smtClean="0">
                <a:solidFill>
                  <a:schemeClr val="tx1"/>
                </a:solidFill>
              </a:rPr>
              <a:t>Практические навыки: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457200" y="1268413"/>
            <a:ext cx="8229600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n"/>
              <a:tabLst/>
              <a:defRPr/>
            </a:pPr>
            <a:r>
              <a:rPr kumimoji="0" lang="ru-RU" sz="28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направлены на реализацию теоретических знаний по организации и проведению уроков с  использованием современных технических средств,  информационно-коммуникационных технологий для передачи, получения, обработки и хранения информации;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n"/>
              <a:tabLst/>
              <a:defRPr/>
            </a:pPr>
            <a:r>
              <a:rPr kumimoji="0" lang="ru-RU" sz="28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профессионально-педагогические компетентности учителя, которые обеспечат эффективность построения урока.</a:t>
            </a:r>
            <a:endParaRPr kumimoji="0" lang="ru-RU" sz="2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88913"/>
            <a:ext cx="8435975" cy="2087562"/>
          </a:xfrm>
        </p:spPr>
        <p:txBody>
          <a:bodyPr/>
          <a:lstStyle/>
          <a:p>
            <a:pPr eaLnBrk="1" hangingPunct="1">
              <a:defRPr/>
            </a:pPr>
            <a:r>
              <a:rPr lang="ru-RU" sz="3600" dirty="0" smtClean="0">
                <a:solidFill>
                  <a:schemeClr val="tx1"/>
                </a:solidFill>
              </a:rPr>
              <a:t>Внедрение </a:t>
            </a:r>
            <a:r>
              <a:rPr lang="ru-RU" sz="3600" dirty="0" err="1" smtClean="0">
                <a:solidFill>
                  <a:schemeClr val="tx1"/>
                </a:solidFill>
              </a:rPr>
              <a:t>ИК-технологий</a:t>
            </a:r>
            <a:r>
              <a:rPr lang="ru-RU" sz="3600" dirty="0" smtClean="0">
                <a:solidFill>
                  <a:schemeClr val="tx1"/>
                </a:solidFill>
              </a:rPr>
              <a:t> осуществляется педагогами школы по следующим направлениям: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611188" y="2205038"/>
            <a:ext cx="8229600" cy="446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n"/>
              <a:tabLst/>
              <a:defRPr/>
            </a:pPr>
            <a:r>
              <a:rPr kumimoji="0" lang="ru-RU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Создание презентаций к урокам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n"/>
              <a:tabLst/>
              <a:defRPr/>
            </a:pPr>
            <a:r>
              <a:rPr kumimoji="0" lang="ru-RU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Работа с ресурсами Интернета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n"/>
              <a:tabLst/>
              <a:defRPr/>
            </a:pPr>
            <a:r>
              <a:rPr kumimoji="0" lang="ru-RU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Использование готовых обучающих программ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n"/>
              <a:tabLst/>
              <a:defRPr/>
            </a:pPr>
            <a:r>
              <a:rPr kumimoji="0" lang="ru-RU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Разработка и использование собственных авторских программ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n"/>
              <a:tabLst/>
              <a:defRPr/>
            </a:pPr>
            <a:r>
              <a:rPr kumimoji="0" lang="ru-RU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Создание дидактических и наглядных пособий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n"/>
              <a:tabLst/>
              <a:defRPr/>
            </a:pPr>
            <a:r>
              <a:rPr kumimoji="0" lang="ru-RU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Использование проектной деятельности в учебно-воспитательном процессе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ectangle 2"/>
          <p:cNvSpPr txBox="1">
            <a:spLocks noChangeArrowheads="1"/>
          </p:cNvSpPr>
          <p:nvPr/>
        </p:nvSpPr>
        <p:spPr bwMode="auto">
          <a:xfrm>
            <a:off x="714348" y="2643182"/>
            <a:ext cx="7772400" cy="173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2800" b="1" kern="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Формирование и</a:t>
            </a:r>
            <a:r>
              <a:rPr kumimoji="0" lang="ru-RU" sz="28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нформационно-методической</a:t>
            </a:r>
            <a: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компетентности учителя </a:t>
            </a:r>
            <a:b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endParaRPr kumimoji="0" lang="ru-RU" sz="2800" b="1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dirty="0" smtClean="0"/>
              <a:t>Информационно-методическая </a:t>
            </a:r>
            <a:r>
              <a:rPr lang="ru-RU" sz="3200" b="1" dirty="0"/>
              <a:t>компетентность позволяет:</a:t>
            </a:r>
            <a:br>
              <a:rPr lang="ru-RU" sz="3200" b="1" dirty="0"/>
            </a:br>
            <a:endParaRPr lang="ru-RU" sz="3200" b="1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96975"/>
            <a:ext cx="8229600" cy="540067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1800" b="1" dirty="0"/>
              <a:t>- принимать осознанные решения на основе критически осмысленной информации;</a:t>
            </a:r>
          </a:p>
          <a:p>
            <a:pPr>
              <a:lnSpc>
                <a:spcPct val="80000"/>
              </a:lnSpc>
            </a:pPr>
            <a:endParaRPr lang="ru-RU" sz="1800" b="1" dirty="0"/>
          </a:p>
          <a:p>
            <a:pPr>
              <a:lnSpc>
                <a:spcPct val="80000"/>
              </a:lnSpc>
            </a:pPr>
            <a:r>
              <a:rPr lang="ru-RU" sz="1800" b="1" dirty="0"/>
              <a:t>-самостоятельно ставить и обосновывать цель, планировать и осуществлять познавательную деятельность для достижения этой цели;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sz="1800" b="1" dirty="0"/>
          </a:p>
          <a:p>
            <a:pPr>
              <a:lnSpc>
                <a:spcPct val="80000"/>
              </a:lnSpc>
            </a:pPr>
            <a:r>
              <a:rPr lang="ru-RU" sz="1800" b="1" dirty="0"/>
              <a:t>-самостоятельно находить, анализировать, производить отбор, преобразовать, сохранять, интерпретировать и осуществлять перенос информации, в том числе при помощи современных информационно-коммуникационных технологий;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sz="1800" b="1" dirty="0"/>
          </a:p>
          <a:p>
            <a:pPr>
              <a:lnSpc>
                <a:spcPct val="80000"/>
              </a:lnSpc>
            </a:pPr>
            <a:r>
              <a:rPr lang="ru-RU" sz="1800" b="1" dirty="0"/>
              <a:t>-обрабатывать информацию, применяя логические операции (анализа, синтеза, обобщения, структурирования, прямого и косвенного доказательства, доказательства по аналогии, моделирования, мысленного эксперимента, систематизация материалов).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sz="1800" b="1" dirty="0"/>
          </a:p>
          <a:p>
            <a:pPr>
              <a:lnSpc>
                <a:spcPct val="80000"/>
              </a:lnSpc>
            </a:pPr>
            <a:r>
              <a:rPr lang="ru-RU" sz="1800" b="1" dirty="0"/>
              <a:t>-использовать информацию для планирования и осуществления своей деятельности.  </a:t>
            </a:r>
            <a:endParaRPr lang="ru-RU" sz="1800" b="1" i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692150"/>
          </a:xfrm>
        </p:spPr>
        <p:txBody>
          <a:bodyPr/>
          <a:lstStyle/>
          <a:p>
            <a:r>
              <a:rPr lang="ru-RU" sz="2000" dirty="0"/>
              <a:t>Учитель, с высокой профессиональной компетентностью </a:t>
            </a:r>
            <a:r>
              <a:rPr lang="ru-RU" sz="2000" dirty="0" smtClean="0"/>
              <a:t>должен:</a:t>
            </a:r>
            <a:r>
              <a:rPr lang="ru-RU" sz="2800" dirty="0" smtClean="0"/>
              <a:t>  </a:t>
            </a:r>
            <a:endParaRPr lang="ru-RU" sz="2800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92150"/>
            <a:ext cx="8229600" cy="5976938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1400" b="1" dirty="0"/>
              <a:t>Уметь определять цели и образовательные результаты </a:t>
            </a:r>
            <a:r>
              <a:rPr lang="ru-RU" sz="1400" b="1" dirty="0" smtClean="0"/>
              <a:t>ученика на </a:t>
            </a:r>
            <a:r>
              <a:rPr lang="ru-RU" sz="1400" b="1" dirty="0"/>
              <a:t>языке </a:t>
            </a:r>
            <a:r>
              <a:rPr lang="ru-RU" sz="1400" b="1" dirty="0" smtClean="0"/>
              <a:t>умений </a:t>
            </a:r>
            <a:r>
              <a:rPr lang="ru-RU" sz="1400" b="1" dirty="0"/>
              <a:t>(компетенции</a:t>
            </a:r>
            <a:r>
              <a:rPr lang="ru-RU" sz="1400" b="1" dirty="0" smtClean="0"/>
              <a:t>).</a:t>
            </a:r>
            <a:endParaRPr lang="ru-RU" sz="1400" b="1" dirty="0"/>
          </a:p>
          <a:p>
            <a:pPr>
              <a:lnSpc>
                <a:spcPct val="80000"/>
              </a:lnSpc>
            </a:pPr>
            <a:endParaRPr lang="ru-RU" sz="1400" b="1" dirty="0"/>
          </a:p>
          <a:p>
            <a:pPr>
              <a:lnSpc>
                <a:spcPct val="80000"/>
              </a:lnSpc>
            </a:pPr>
            <a:r>
              <a:rPr lang="ru-RU" sz="1400" b="1" dirty="0"/>
              <a:t>Уметь включать учащихся в разные виды работы и деятельности в соответствии с намеченными результатами, учитывая их склонности, индивидуальные особенности и интерес.</a:t>
            </a:r>
          </a:p>
          <a:p>
            <a:pPr>
              <a:lnSpc>
                <a:spcPct val="80000"/>
              </a:lnSpc>
            </a:pPr>
            <a:endParaRPr lang="ru-RU" sz="1400" b="1" dirty="0"/>
          </a:p>
          <a:p>
            <a:pPr>
              <a:lnSpc>
                <a:spcPct val="80000"/>
              </a:lnSpc>
            </a:pPr>
            <a:r>
              <a:rPr lang="ru-RU" sz="1400" b="1" dirty="0"/>
              <a:t>Уметь использовать разнообразные приемы и способы включения учащегося в разнообразные виды деятельности, позволяющие ему наработать требуемые компетенции.</a:t>
            </a:r>
          </a:p>
          <a:p>
            <a:pPr>
              <a:lnSpc>
                <a:spcPct val="80000"/>
              </a:lnSpc>
            </a:pPr>
            <a:endParaRPr lang="ru-RU" sz="1400" b="1" dirty="0"/>
          </a:p>
          <a:p>
            <a:pPr>
              <a:lnSpc>
                <a:spcPct val="80000"/>
              </a:lnSpc>
            </a:pPr>
            <a:r>
              <a:rPr lang="ru-RU" sz="1400" b="1" dirty="0"/>
              <a:t>Уметь подмечать склонности учащегося и в соответствии с ними определять примерное направление его развития.</a:t>
            </a:r>
          </a:p>
          <a:p>
            <a:pPr>
              <a:lnSpc>
                <a:spcPct val="80000"/>
              </a:lnSpc>
            </a:pPr>
            <a:endParaRPr lang="ru-RU" sz="1400" b="1" dirty="0"/>
          </a:p>
          <a:p>
            <a:pPr>
              <a:lnSpc>
                <a:spcPct val="80000"/>
              </a:lnSpc>
            </a:pPr>
            <a:r>
              <a:rPr lang="ru-RU" sz="1400" b="1" dirty="0"/>
              <a:t>Уметь организовать и руководить групповой проектной деятельностью учащихся.</a:t>
            </a:r>
          </a:p>
          <a:p>
            <a:pPr>
              <a:lnSpc>
                <a:spcPct val="80000"/>
              </a:lnSpc>
            </a:pPr>
            <a:endParaRPr lang="ru-RU" sz="1400" b="1" dirty="0"/>
          </a:p>
          <a:p>
            <a:pPr>
              <a:lnSpc>
                <a:spcPct val="80000"/>
              </a:lnSpc>
            </a:pPr>
            <a:r>
              <a:rPr lang="ru-RU" sz="1400" b="1" dirty="0"/>
              <a:t>Уметь занимать экспертную позицию относительно демонстрируемых учащимися компетенций в разных видах деятельности и оценивать их при помощи соответствующих критериев.</a:t>
            </a:r>
          </a:p>
          <a:p>
            <a:pPr>
              <a:lnSpc>
                <a:spcPct val="80000"/>
              </a:lnSpc>
            </a:pPr>
            <a:endParaRPr lang="ru-RU" sz="1400" b="1" dirty="0"/>
          </a:p>
          <a:p>
            <a:pPr>
              <a:lnSpc>
                <a:spcPct val="80000"/>
              </a:lnSpc>
            </a:pPr>
            <a:r>
              <a:rPr lang="ru-RU" sz="1400" b="1" dirty="0"/>
              <a:t>Уметь осуществлять рефлексию своей деятельности и своего поведения в процессе учебных занятий и корректировать их.</a:t>
            </a:r>
          </a:p>
          <a:p>
            <a:pPr>
              <a:lnSpc>
                <a:spcPct val="80000"/>
              </a:lnSpc>
            </a:pPr>
            <a:endParaRPr lang="ru-RU" sz="1400" b="1" dirty="0"/>
          </a:p>
          <a:p>
            <a:pPr>
              <a:lnSpc>
                <a:spcPct val="80000"/>
              </a:lnSpc>
            </a:pPr>
            <a:r>
              <a:rPr lang="ru-RU" sz="1400" b="1" dirty="0"/>
              <a:t>Уметь организовать дискуссию и участвовать  в ней, принимая, что своя собственная точка зрения, может быть также  подвержена сомнению и критике.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sz="1400" b="1" dirty="0"/>
          </a:p>
          <a:p>
            <a:pPr>
              <a:lnSpc>
                <a:spcPct val="80000"/>
              </a:lnSpc>
            </a:pPr>
            <a:r>
              <a:rPr lang="ru-RU" sz="1400" b="1" dirty="0"/>
              <a:t>Уметь создавать атмосферу, в которой учащиеся  хотели бы высказывать свои сомнения, мнения и точки зрения на обсуждаемый предмет, хотя бы,  </a:t>
            </a:r>
            <a:r>
              <a:rPr lang="ru-RU" sz="1400" b="1" dirty="0" smtClean="0"/>
              <a:t>они </a:t>
            </a:r>
            <a:r>
              <a:rPr lang="ru-RU" sz="1400" b="1" dirty="0"/>
              <a:t>и расходились с уже  существующими.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61975"/>
          </a:xfrm>
        </p:spPr>
        <p:txBody>
          <a:bodyPr/>
          <a:lstStyle/>
          <a:p>
            <a:r>
              <a:rPr lang="ru-RU" sz="2400" b="1" dirty="0"/>
              <a:t>Уровни проявления информационной компетентности</a:t>
            </a:r>
            <a:r>
              <a:rPr lang="ru-RU" sz="4000" dirty="0"/>
              <a:t> </a:t>
            </a:r>
          </a:p>
        </p:txBody>
      </p:sp>
      <p:graphicFrame>
        <p:nvGraphicFramePr>
          <p:cNvPr id="10" name="Group 62"/>
          <p:cNvGraphicFramePr>
            <a:graphicFrameLocks noGrp="1"/>
          </p:cNvGraphicFramePr>
          <p:nvPr>
            <p:ph idx="1"/>
          </p:nvPr>
        </p:nvGraphicFramePr>
        <p:xfrm>
          <a:off x="179388" y="1125538"/>
          <a:ext cx="8785225" cy="5737162"/>
        </p:xfrm>
        <a:graphic>
          <a:graphicData uri="http://schemas.openxmlformats.org/drawingml/2006/table">
            <a:tbl>
              <a:tblPr/>
              <a:tblGrid>
                <a:gridCol w="1439862"/>
                <a:gridCol w="1584325"/>
                <a:gridCol w="1655763"/>
                <a:gridCol w="1944687"/>
                <a:gridCol w="2160588"/>
              </a:tblGrid>
              <a:tr h="2873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39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Уровень некомпетент-ности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(компетенция не </a:t>
                      </a:r>
                      <a:r>
                        <a:rPr kumimoji="0" 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демонстри-руется</a:t>
                      </a: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Уровень формирующейся компетенции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(компетенция редко демонстрируется на высоком уровне)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Уровень компетентности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(по большей части проявляется высокий уровень владения компетенцией)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Уровень высокой компетенции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(компетенция стабильно демонстрируется на высоком уровне)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Уровень высокой компетенции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(компетенция стабильно демонстрируется на высоком уровне)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95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Не способен находить и передавать информацию, использовать ее для принятия решений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Способен находить и передавать информацию. Пытается использовать информацию для принятия решений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Находит, преобразовывает, передает информацию, использует для принятия решений. Определяет точность и важность информации.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Находит, преобразовывает, передает информацию, использует для принятия решений. Определяет степень точности и важности информации; извлекает ключевые паттерны и тенденции информации, устанавливает связь между различными блоками информации.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Находит, преобразовывает, передает информацию, использует для принятия решений. Определяет степень точности и важности информации; извлекает ключевые тенденции информации, устанавливает связь между различными блоками информации. Упрощает информацию для ясности понимания при транслировании другим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2"/>
          <p:cNvSpPr txBox="1">
            <a:spLocks noChangeArrowheads="1"/>
          </p:cNvSpPr>
          <p:nvPr/>
        </p:nvSpPr>
        <p:spPr bwMode="auto">
          <a:xfrm>
            <a:off x="714348" y="2643182"/>
            <a:ext cx="7772400" cy="173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2800" b="1" kern="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Формирование и</a:t>
            </a:r>
            <a:r>
              <a:rPr kumimoji="0" lang="ru-RU" sz="28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нформационно-коммуникационной</a:t>
            </a:r>
            <a: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компетентности учителя </a:t>
            </a:r>
            <a:b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endParaRPr kumimoji="0" lang="ru-RU" sz="2800" b="1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250825" y="2565400"/>
            <a:ext cx="8713788" cy="3887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None/>
              <a:tabLst/>
              <a:defRPr/>
            </a:pPr>
            <a:r>
              <a:rPr kumimoji="0" lang="ru-RU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 Информационно-коммуникационная компетентность учителя - это совокупность знаний, умений и навыков, формируемых в процессе обучения  информационным технологиям, а также способность к выполнению педагогической деятельности с помощью информационных технологий. </a:t>
            </a:r>
          </a:p>
        </p:txBody>
      </p:sp>
      <p:pic>
        <p:nvPicPr>
          <p:cNvPr id="7" name="Picture 4" descr="0c1d389fa1b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72225" y="260350"/>
            <a:ext cx="2444750" cy="227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277813"/>
            <a:ext cx="8291512" cy="1139825"/>
          </a:xfrm>
        </p:spPr>
        <p:txBody>
          <a:bodyPr/>
          <a:lstStyle/>
          <a:p>
            <a:pPr eaLnBrk="1" hangingPunct="1">
              <a:defRPr/>
            </a:pPr>
            <a:r>
              <a:rPr lang="ru-RU" sz="3600" dirty="0">
                <a:solidFill>
                  <a:schemeClr val="tx1"/>
                </a:solidFill>
              </a:rPr>
              <a:t>Информационно-коммуникационная компетентность</a:t>
            </a:r>
            <a:r>
              <a:rPr lang="ru-RU" sz="4000" dirty="0" smtClean="0"/>
              <a:t> </a:t>
            </a:r>
          </a:p>
        </p:txBody>
      </p:sp>
      <p:sp>
        <p:nvSpPr>
          <p:cNvPr id="8" name="Line 4"/>
          <p:cNvSpPr>
            <a:spLocks noChangeShapeType="1"/>
          </p:cNvSpPr>
          <p:nvPr/>
        </p:nvSpPr>
        <p:spPr bwMode="auto">
          <a:xfrm flipH="1">
            <a:off x="1547813" y="1412875"/>
            <a:ext cx="2160587" cy="20875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9" name="Line 5"/>
          <p:cNvSpPr>
            <a:spLocks noChangeShapeType="1"/>
          </p:cNvSpPr>
          <p:nvPr/>
        </p:nvSpPr>
        <p:spPr bwMode="auto">
          <a:xfrm>
            <a:off x="4284663" y="1412875"/>
            <a:ext cx="0" cy="20875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0" name="Line 6"/>
          <p:cNvSpPr>
            <a:spLocks noChangeShapeType="1"/>
          </p:cNvSpPr>
          <p:nvPr/>
        </p:nvSpPr>
        <p:spPr bwMode="auto">
          <a:xfrm>
            <a:off x="5148263" y="1268413"/>
            <a:ext cx="1800225" cy="23034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468313" y="3573463"/>
            <a:ext cx="2089150" cy="12239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>
                <a:solidFill>
                  <a:srgbClr val="000000"/>
                </a:solidFill>
              </a:rPr>
              <a:t>Знать</a:t>
            </a:r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3348038" y="3500438"/>
            <a:ext cx="2160587" cy="13684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 dirty="0">
                <a:solidFill>
                  <a:srgbClr val="000000"/>
                </a:solidFill>
              </a:rPr>
              <a:t>Уметь </a:t>
            </a:r>
          </a:p>
          <a:p>
            <a:pPr algn="ctr"/>
            <a:r>
              <a:rPr lang="ru-RU" b="1" dirty="0">
                <a:solidFill>
                  <a:srgbClr val="000000"/>
                </a:solidFill>
              </a:rPr>
              <a:t>пользоваться</a:t>
            </a:r>
          </a:p>
        </p:txBody>
      </p:sp>
      <p:sp>
        <p:nvSpPr>
          <p:cNvPr id="13" name="Rectangle 9"/>
          <p:cNvSpPr>
            <a:spLocks noChangeArrowheads="1"/>
          </p:cNvSpPr>
          <p:nvPr/>
        </p:nvSpPr>
        <p:spPr bwMode="auto">
          <a:xfrm>
            <a:off x="6227763" y="3573463"/>
            <a:ext cx="2305050" cy="1295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>
                <a:solidFill>
                  <a:srgbClr val="000000"/>
                </a:solidFill>
              </a:rPr>
              <a:t>Применять</a:t>
            </a:r>
          </a:p>
          <a:p>
            <a:pPr algn="ctr"/>
            <a:r>
              <a:rPr lang="ru-RU" b="1">
                <a:solidFill>
                  <a:srgbClr val="000000"/>
                </a:solidFill>
              </a:rPr>
              <a:t>в</a:t>
            </a:r>
          </a:p>
          <a:p>
            <a:pPr algn="ctr"/>
            <a:r>
              <a:rPr lang="ru-RU" b="1">
                <a:solidFill>
                  <a:srgbClr val="000000"/>
                </a:solidFill>
              </a:rPr>
              <a:t>образовательной</a:t>
            </a:r>
          </a:p>
          <a:p>
            <a:pPr algn="ctr"/>
            <a:r>
              <a:rPr lang="ru-RU" b="1">
                <a:solidFill>
                  <a:srgbClr val="000000"/>
                </a:solidFill>
              </a:rPr>
              <a:t> деятельности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pPr eaLnBrk="1" hangingPunct="1">
              <a:defRPr/>
            </a:pPr>
            <a:r>
              <a:rPr lang="ru-RU" sz="3600" dirty="0" smtClean="0">
                <a:solidFill>
                  <a:schemeClr val="tx1"/>
                </a:solidFill>
              </a:rPr>
              <a:t>ИК-компетентность педагога-это: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457200" y="1600200"/>
            <a:ext cx="8507413" cy="492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n"/>
              <a:tabLst/>
              <a:defRPr/>
            </a:pPr>
            <a:r>
              <a:rPr kumimoji="0" lang="ru-RU" sz="24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способность педагога решать профессиональные задачи с использованием современных средств и методов информационно-коммуникационных технологий (ИКТ);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n"/>
              <a:tabLst/>
              <a:defRPr/>
            </a:pPr>
            <a:r>
              <a:rPr kumimoji="0" lang="ru-RU" sz="24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его, уже состоявшееся, личностное качество, характеристика, отражающая реально достигнутый уровень подготовки в области использования средств ИКТ в профессиональной деятельности;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n"/>
              <a:tabLst/>
              <a:defRPr/>
            </a:pPr>
            <a:r>
              <a:rPr kumimoji="0" lang="ru-RU" sz="24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особый тип организации предметно-специальных  знаний, позволяющих правильно оценивать ситуацию и принимать эффективные решения в профессионально-педагогической деятельности, используя ИКТ. </a:t>
            </a:r>
            <a:endParaRPr kumimoji="0" lang="ru-RU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Разрез">
  <a:themeElements>
    <a:clrScheme name="Разрез 1">
      <a:dk1>
        <a:srgbClr val="8C0000"/>
      </a:dk1>
      <a:lt1>
        <a:srgbClr val="FFFFFF"/>
      </a:lt1>
      <a:dk2>
        <a:srgbClr val="720000"/>
      </a:dk2>
      <a:lt2>
        <a:srgbClr val="FFFFCC"/>
      </a:lt2>
      <a:accent1>
        <a:srgbClr val="FF3300"/>
      </a:accent1>
      <a:accent2>
        <a:srgbClr val="BE7960"/>
      </a:accent2>
      <a:accent3>
        <a:srgbClr val="BCAAAA"/>
      </a:accent3>
      <a:accent4>
        <a:srgbClr val="DADADA"/>
      </a:accent4>
      <a:accent5>
        <a:srgbClr val="FFADAA"/>
      </a:accent5>
      <a:accent6>
        <a:srgbClr val="AC6D56"/>
      </a:accent6>
      <a:hlink>
        <a:srgbClr val="FFCC66"/>
      </a:hlink>
      <a:folHlink>
        <a:srgbClr val="FF9900"/>
      </a:folHlink>
    </a:clrScheme>
    <a:fontScheme name="Разрез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Разрез 1">
        <a:dk1>
          <a:srgbClr val="8C0000"/>
        </a:dk1>
        <a:lt1>
          <a:srgbClr val="FFFFFF"/>
        </a:lt1>
        <a:dk2>
          <a:srgbClr val="720000"/>
        </a:dk2>
        <a:lt2>
          <a:srgbClr val="FFFFCC"/>
        </a:lt2>
        <a:accent1>
          <a:srgbClr val="FF3300"/>
        </a:accent1>
        <a:accent2>
          <a:srgbClr val="BE7960"/>
        </a:accent2>
        <a:accent3>
          <a:srgbClr val="BCAAAA"/>
        </a:accent3>
        <a:accent4>
          <a:srgbClr val="DADADA"/>
        </a:accent4>
        <a:accent5>
          <a:srgbClr val="FFADAA"/>
        </a:accent5>
        <a:accent6>
          <a:srgbClr val="AC6D56"/>
        </a:accent6>
        <a:hlink>
          <a:srgbClr val="FFCC66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зрез 2">
        <a:dk1>
          <a:srgbClr val="674E2F"/>
        </a:dk1>
        <a:lt1>
          <a:srgbClr val="FFFFFF"/>
        </a:lt1>
        <a:dk2>
          <a:srgbClr val="533F27"/>
        </a:dk2>
        <a:lt2>
          <a:srgbClr val="D8B274"/>
        </a:lt2>
        <a:accent1>
          <a:srgbClr val="CC990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E2CAAA"/>
        </a:accent5>
        <a:accent6>
          <a:srgbClr val="81552A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зрез 3">
        <a:dk1>
          <a:srgbClr val="646464"/>
        </a:dk1>
        <a:lt1>
          <a:srgbClr val="FFFFFF"/>
        </a:lt1>
        <a:dk2>
          <a:srgbClr val="545454"/>
        </a:dk2>
        <a:lt2>
          <a:srgbClr val="D4D4CE"/>
        </a:lt2>
        <a:accent1>
          <a:srgbClr val="49747D"/>
        </a:accent1>
        <a:accent2>
          <a:srgbClr val="8F9699"/>
        </a:accent2>
        <a:accent3>
          <a:srgbClr val="B3B3B3"/>
        </a:accent3>
        <a:accent4>
          <a:srgbClr val="DADADA"/>
        </a:accent4>
        <a:accent5>
          <a:srgbClr val="B1BCBF"/>
        </a:accent5>
        <a:accent6>
          <a:srgbClr val="81878A"/>
        </a:accent6>
        <a:hlink>
          <a:srgbClr val="8DC4D7"/>
        </a:hlink>
        <a:folHlink>
          <a:srgbClr val="7FB97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зрез 4">
        <a:dk1>
          <a:srgbClr val="3A7400"/>
        </a:dk1>
        <a:lt1>
          <a:srgbClr val="FFFFFF"/>
        </a:lt1>
        <a:dk2>
          <a:srgbClr val="2E5C00"/>
        </a:dk2>
        <a:lt2>
          <a:srgbClr val="FFFFFF"/>
        </a:lt2>
        <a:accent1>
          <a:srgbClr val="79CA02"/>
        </a:accent1>
        <a:accent2>
          <a:srgbClr val="008080"/>
        </a:accent2>
        <a:accent3>
          <a:srgbClr val="ADB5AA"/>
        </a:accent3>
        <a:accent4>
          <a:srgbClr val="DADADA"/>
        </a:accent4>
        <a:accent5>
          <a:srgbClr val="BEE1AA"/>
        </a:accent5>
        <a:accent6>
          <a:srgbClr val="007373"/>
        </a:accent6>
        <a:hlink>
          <a:srgbClr val="A8DE0E"/>
        </a:hlink>
        <a:folHlink>
          <a:srgbClr val="00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зрез 5">
        <a:dk1>
          <a:srgbClr val="008885"/>
        </a:dk1>
        <a:lt1>
          <a:srgbClr val="FFFFFF"/>
        </a:lt1>
        <a:dk2>
          <a:srgbClr val="007572"/>
        </a:dk2>
        <a:lt2>
          <a:srgbClr val="FFFF99"/>
        </a:lt2>
        <a:accent1>
          <a:srgbClr val="33CCCC"/>
        </a:accent1>
        <a:accent2>
          <a:srgbClr val="6D6FC7"/>
        </a:accent2>
        <a:accent3>
          <a:srgbClr val="AABDBC"/>
        </a:accent3>
        <a:accent4>
          <a:srgbClr val="DADADA"/>
        </a:accent4>
        <a:accent5>
          <a:srgbClr val="ADE2E2"/>
        </a:accent5>
        <a:accent6>
          <a:srgbClr val="6264B4"/>
        </a:accent6>
        <a:hlink>
          <a:srgbClr val="FFFFCC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зрез 6">
        <a:dk1>
          <a:srgbClr val="0000AC"/>
        </a:dk1>
        <a:lt1>
          <a:srgbClr val="FFFFFF"/>
        </a:lt1>
        <a:dk2>
          <a:srgbClr val="000086"/>
        </a:dk2>
        <a:lt2>
          <a:srgbClr val="CCFFFF"/>
        </a:lt2>
        <a:accent1>
          <a:srgbClr val="0099FF"/>
        </a:accent1>
        <a:accent2>
          <a:srgbClr val="00B000"/>
        </a:accent2>
        <a:accent3>
          <a:srgbClr val="AAAAC3"/>
        </a:accent3>
        <a:accent4>
          <a:srgbClr val="DADADA"/>
        </a:accent4>
        <a:accent5>
          <a:srgbClr val="AACAFF"/>
        </a:accent5>
        <a:accent6>
          <a:srgbClr val="009F00"/>
        </a:accent6>
        <a:hlink>
          <a:srgbClr val="FFE701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зрез 7">
        <a:dk1>
          <a:srgbClr val="7474A2"/>
        </a:dk1>
        <a:lt1>
          <a:srgbClr val="FFFFFF"/>
        </a:lt1>
        <a:dk2>
          <a:srgbClr val="5E5E8E"/>
        </a:dk2>
        <a:lt2>
          <a:srgbClr val="D1D1DF"/>
        </a:lt2>
        <a:accent1>
          <a:srgbClr val="CC66FF"/>
        </a:accent1>
        <a:accent2>
          <a:srgbClr val="6666FF"/>
        </a:accent2>
        <a:accent3>
          <a:srgbClr val="B6B6C6"/>
        </a:accent3>
        <a:accent4>
          <a:srgbClr val="DADADA"/>
        </a:accent4>
        <a:accent5>
          <a:srgbClr val="E2B8FF"/>
        </a:accent5>
        <a:accent6>
          <a:srgbClr val="5C5CE7"/>
        </a:accent6>
        <a:hlink>
          <a:srgbClr val="FFCC99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зрез 8">
        <a:dk1>
          <a:srgbClr val="000000"/>
        </a:dk1>
        <a:lt1>
          <a:srgbClr val="D0DAE2"/>
        </a:lt1>
        <a:dk2>
          <a:srgbClr val="000000"/>
        </a:dk2>
        <a:lt2>
          <a:srgbClr val="E7EDF1"/>
        </a:lt2>
        <a:accent1>
          <a:srgbClr val="33CCCC"/>
        </a:accent1>
        <a:accent2>
          <a:srgbClr val="0099CC"/>
        </a:accent2>
        <a:accent3>
          <a:srgbClr val="E4EAEE"/>
        </a:accent3>
        <a:accent4>
          <a:srgbClr val="000000"/>
        </a:accent4>
        <a:accent5>
          <a:srgbClr val="ADE2E2"/>
        </a:accent5>
        <a:accent6>
          <a:srgbClr val="008AB9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Разрез 9">
        <a:dk1>
          <a:srgbClr val="000000"/>
        </a:dk1>
        <a:lt1>
          <a:srgbClr val="FFFFFF"/>
        </a:lt1>
        <a:dk2>
          <a:srgbClr val="000000"/>
        </a:dk2>
        <a:lt2>
          <a:srgbClr val="E6E6E6"/>
        </a:lt2>
        <a:accent1>
          <a:srgbClr val="66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8A8AE7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Slit</Template>
  <TotalTime>130</TotalTime>
  <Words>665</Words>
  <Application>Microsoft PowerPoint</Application>
  <PresentationFormat>Экран (4:3)</PresentationFormat>
  <Paragraphs>89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Разрез</vt:lpstr>
      <vt:lpstr>Слайд 1</vt:lpstr>
      <vt:lpstr>Слайд 2</vt:lpstr>
      <vt:lpstr>Информационно-методическая компетентность позволяет: </vt:lpstr>
      <vt:lpstr>Учитель, с высокой профессиональной компетентностью должен:  </vt:lpstr>
      <vt:lpstr>Уровни проявления информационной компетентности </vt:lpstr>
      <vt:lpstr>Слайд 6</vt:lpstr>
      <vt:lpstr>Слайд 7</vt:lpstr>
      <vt:lpstr>Информационно-коммуникационная компетентность </vt:lpstr>
      <vt:lpstr>ИК-компетентность педагога-это:</vt:lpstr>
      <vt:lpstr>Уровни владения учителем  ИК-компетентностями</vt:lpstr>
      <vt:lpstr>Теоретические знания:</vt:lpstr>
      <vt:lpstr>Практические навыки:</vt:lpstr>
      <vt:lpstr>Внедрение ИК-технологий осуществляется педагогами школы по следующим направлениям:</vt:lpstr>
    </vt:vector>
  </TitlesOfParts>
  <Company>WORKGROUP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Информационно-методическая компетентность учителя истории на этапе становления модели  12-ти летнего образования </dc:title>
  <dc:creator>7</dc:creator>
  <cp:lastModifiedBy>Динис Радикович</cp:lastModifiedBy>
  <cp:revision>9</cp:revision>
  <dcterms:created xsi:type="dcterms:W3CDTF">1999-12-31T22:37:38Z</dcterms:created>
  <dcterms:modified xsi:type="dcterms:W3CDTF">2014-04-27T15:59:40Z</dcterms:modified>
</cp:coreProperties>
</file>