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4" r:id="rId6"/>
    <p:sldId id="265" r:id="rId7"/>
    <p:sldId id="275" r:id="rId8"/>
    <p:sldId id="266" r:id="rId9"/>
    <p:sldId id="276" r:id="rId10"/>
    <p:sldId id="277" r:id="rId11"/>
    <p:sldId id="279" r:id="rId12"/>
    <p:sldId id="280" r:id="rId13"/>
    <p:sldId id="282" r:id="rId14"/>
    <p:sldId id="283" r:id="rId15"/>
    <p:sldId id="268" r:id="rId16"/>
    <p:sldId id="269" r:id="rId17"/>
    <p:sldId id="270" r:id="rId18"/>
    <p:sldId id="281"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8" name="Rectangle 16"/>
          <p:cNvSpPr>
            <a:spLocks noGrp="1" noChangeArrowheads="1"/>
          </p:cNvSpPr>
          <p:nvPr>
            <p:ph type="ctrTitle" sz="quarter"/>
          </p:nvPr>
        </p:nvSpPr>
        <p:spPr>
          <a:xfrm>
            <a:off x="2438400" y="2133600"/>
            <a:ext cx="5562600" cy="1774825"/>
          </a:xfrm>
        </p:spPr>
        <p:txBody>
          <a:bodyPr/>
          <a:lstStyle>
            <a:lvl1pPr>
              <a:lnSpc>
                <a:spcPct val="100000"/>
              </a:lnSpc>
              <a:defRPr sz="4800"/>
            </a:lvl1pPr>
          </a:lstStyle>
          <a:p>
            <a:pPr lvl="0"/>
            <a:r>
              <a:rPr lang="ru-RU" noProof="0" smtClean="0"/>
              <a:t>Образец заголовка</a:t>
            </a:r>
          </a:p>
        </p:txBody>
      </p:sp>
      <p:sp>
        <p:nvSpPr>
          <p:cNvPr id="3089" name="Rectangle 17"/>
          <p:cNvSpPr>
            <a:spLocks noGrp="1" noChangeArrowheads="1"/>
          </p:cNvSpPr>
          <p:nvPr>
            <p:ph type="subTitle" sz="quarter" idx="1"/>
          </p:nvPr>
        </p:nvSpPr>
        <p:spPr>
          <a:xfrm>
            <a:off x="2438400" y="3962400"/>
            <a:ext cx="5562600" cy="990600"/>
          </a:xfrm>
        </p:spPr>
        <p:txBody>
          <a:bodyPr/>
          <a:lstStyle>
            <a:lvl1pPr marL="0" indent="0">
              <a:buFontTx/>
              <a:buNone/>
              <a:defRPr/>
            </a:lvl1pPr>
          </a:lstStyle>
          <a:p>
            <a:pPr lvl="0"/>
            <a:r>
              <a:rPr lang="ru-RU" noProof="0" smtClean="0"/>
              <a:t>Образец подзаголовка</a:t>
            </a:r>
          </a:p>
        </p:txBody>
      </p:sp>
      <p:sp>
        <p:nvSpPr>
          <p:cNvPr id="3093" name="Rectangle 21"/>
          <p:cNvSpPr>
            <a:spLocks noGrp="1" noChangeArrowheads="1"/>
          </p:cNvSpPr>
          <p:nvPr>
            <p:ph type="dt" sz="quarter" idx="2"/>
          </p:nvPr>
        </p:nvSpPr>
        <p:spPr/>
        <p:txBody>
          <a:bodyPr/>
          <a:lstStyle>
            <a:lvl1pPr>
              <a:defRPr/>
            </a:lvl1pPr>
          </a:lstStyle>
          <a:p>
            <a:fld id="{DDA9FFE9-42E3-4463-9921-3A329E54BBAE}" type="datetimeFigureOut">
              <a:rPr lang="ru-RU" smtClean="0"/>
              <a:pPr/>
              <a:t>16.04.2014</a:t>
            </a:fld>
            <a:endParaRPr lang="ru-RU"/>
          </a:p>
        </p:txBody>
      </p:sp>
      <p:sp>
        <p:nvSpPr>
          <p:cNvPr id="3094" name="Rectangle 22"/>
          <p:cNvSpPr>
            <a:spLocks noGrp="1" noChangeArrowheads="1"/>
          </p:cNvSpPr>
          <p:nvPr>
            <p:ph type="ftr" sz="quarter" idx="3"/>
          </p:nvPr>
        </p:nvSpPr>
        <p:spPr/>
        <p:txBody>
          <a:bodyPr/>
          <a:lstStyle>
            <a:lvl1pPr>
              <a:defRPr/>
            </a:lvl1pPr>
          </a:lstStyle>
          <a:p>
            <a:endParaRPr lang="ru-RU"/>
          </a:p>
        </p:txBody>
      </p:sp>
      <p:sp>
        <p:nvSpPr>
          <p:cNvPr id="3095" name="Rectangle 23"/>
          <p:cNvSpPr>
            <a:spLocks noGrp="1" noChangeArrowheads="1"/>
          </p:cNvSpPr>
          <p:nvPr>
            <p:ph type="sldNum" sz="quarter" idx="4"/>
          </p:nvPr>
        </p:nvSpPr>
        <p:spPr/>
        <p:txBody>
          <a:bodyPr/>
          <a:lstStyle>
            <a:lvl1pPr>
              <a:defRPr/>
            </a:lvl1pPr>
          </a:lstStyle>
          <a:p>
            <a:fld id="{4917E473-E086-4926-A886-FB088F17A4C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quarter" idx="10"/>
          </p:nvPr>
        </p:nvSpPr>
        <p:spPr/>
        <p:txBody>
          <a:bodyPr/>
          <a:lstStyle>
            <a:lvl1pPr>
              <a:defRPr/>
            </a:lvl1pPr>
          </a:lstStyle>
          <a:p>
            <a:fld id="{DDA9FFE9-42E3-4463-9921-3A329E54BBAE}" type="datetimeFigureOut">
              <a:rPr lang="ru-RU" smtClean="0"/>
              <a:pPr/>
              <a:t>16.04.2014</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4917E473-E086-4926-A886-FB088F17A4C8}" type="slidenum">
              <a:rPr lang="ru-RU" smtClean="0"/>
              <a:pPr/>
              <a:t>‹#›</a:t>
            </a:fld>
            <a:endParaRPr lang="ru-RU"/>
          </a:p>
        </p:txBody>
      </p:sp>
    </p:spTree>
    <p:extLst>
      <p:ext uri="{BB962C8B-B14F-4D97-AF65-F5344CB8AC3E}">
        <p14:creationId xmlns:p14="http://schemas.microsoft.com/office/powerpoint/2010/main" val="37644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96215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66800" y="274638"/>
            <a:ext cx="57340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quarter" idx="10"/>
          </p:nvPr>
        </p:nvSpPr>
        <p:spPr/>
        <p:txBody>
          <a:bodyPr/>
          <a:lstStyle>
            <a:lvl1pPr>
              <a:defRPr/>
            </a:lvl1pPr>
          </a:lstStyle>
          <a:p>
            <a:fld id="{DDA9FFE9-42E3-4463-9921-3A329E54BBAE}" type="datetimeFigureOut">
              <a:rPr lang="ru-RU" smtClean="0"/>
              <a:pPr/>
              <a:t>16.04.2014</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4917E473-E086-4926-A886-FB088F17A4C8}" type="slidenum">
              <a:rPr lang="ru-RU" smtClean="0"/>
              <a:pPr/>
              <a:t>‹#›</a:t>
            </a:fld>
            <a:endParaRPr lang="ru-RU"/>
          </a:p>
        </p:txBody>
      </p:sp>
    </p:spTree>
    <p:extLst>
      <p:ext uri="{BB962C8B-B14F-4D97-AF65-F5344CB8AC3E}">
        <p14:creationId xmlns:p14="http://schemas.microsoft.com/office/powerpoint/2010/main" val="255791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quarter" idx="10"/>
          </p:nvPr>
        </p:nvSpPr>
        <p:spPr/>
        <p:txBody>
          <a:bodyPr/>
          <a:lstStyle>
            <a:lvl1pPr>
              <a:defRPr/>
            </a:lvl1pPr>
          </a:lstStyle>
          <a:p>
            <a:fld id="{DDA9FFE9-42E3-4463-9921-3A329E54BBAE}" type="datetimeFigureOut">
              <a:rPr lang="ru-RU" smtClean="0"/>
              <a:pPr/>
              <a:t>16.04.2014</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4917E473-E086-4926-A886-FB088F17A4C8}" type="slidenum">
              <a:rPr lang="ru-RU" smtClean="0"/>
              <a:pPr/>
              <a:t>‹#›</a:t>
            </a:fld>
            <a:endParaRPr lang="ru-RU"/>
          </a:p>
        </p:txBody>
      </p:sp>
    </p:spTree>
    <p:extLst>
      <p:ext uri="{BB962C8B-B14F-4D97-AF65-F5344CB8AC3E}">
        <p14:creationId xmlns:p14="http://schemas.microsoft.com/office/powerpoint/2010/main" val="36009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Date Placeholder 3"/>
          <p:cNvSpPr>
            <a:spLocks noGrp="1"/>
          </p:cNvSpPr>
          <p:nvPr>
            <p:ph type="dt" sz="quarter" idx="10"/>
          </p:nvPr>
        </p:nvSpPr>
        <p:spPr/>
        <p:txBody>
          <a:bodyPr/>
          <a:lstStyle>
            <a:lvl1pPr>
              <a:defRPr/>
            </a:lvl1pPr>
          </a:lstStyle>
          <a:p>
            <a:fld id="{DDA9FFE9-42E3-4463-9921-3A329E54BBAE}" type="datetimeFigureOut">
              <a:rPr lang="ru-RU" smtClean="0"/>
              <a:pPr/>
              <a:t>16.04.2014</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4917E473-E086-4926-A886-FB088F17A4C8}" type="slidenum">
              <a:rPr lang="ru-RU" smtClean="0"/>
              <a:pPr/>
              <a:t>‹#›</a:t>
            </a:fld>
            <a:endParaRPr lang="ru-RU"/>
          </a:p>
        </p:txBody>
      </p:sp>
    </p:spTree>
    <p:extLst>
      <p:ext uri="{BB962C8B-B14F-4D97-AF65-F5344CB8AC3E}">
        <p14:creationId xmlns:p14="http://schemas.microsoft.com/office/powerpoint/2010/main" val="332260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066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8006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quarter" idx="10"/>
          </p:nvPr>
        </p:nvSpPr>
        <p:spPr/>
        <p:txBody>
          <a:bodyPr/>
          <a:lstStyle>
            <a:lvl1pPr>
              <a:defRPr/>
            </a:lvl1pPr>
          </a:lstStyle>
          <a:p>
            <a:fld id="{DDA9FFE9-42E3-4463-9921-3A329E54BBAE}" type="datetimeFigureOut">
              <a:rPr lang="ru-RU" smtClean="0"/>
              <a:pPr/>
              <a:t>16.04.2014</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4917E473-E086-4926-A886-FB088F17A4C8}" type="slidenum">
              <a:rPr lang="ru-RU" smtClean="0"/>
              <a:pPr/>
              <a:t>‹#›</a:t>
            </a:fld>
            <a:endParaRPr lang="ru-RU"/>
          </a:p>
        </p:txBody>
      </p:sp>
    </p:spTree>
    <p:extLst>
      <p:ext uri="{BB962C8B-B14F-4D97-AF65-F5344CB8AC3E}">
        <p14:creationId xmlns:p14="http://schemas.microsoft.com/office/powerpoint/2010/main" val="13486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quarter" idx="10"/>
          </p:nvPr>
        </p:nvSpPr>
        <p:spPr/>
        <p:txBody>
          <a:bodyPr/>
          <a:lstStyle>
            <a:lvl1pPr>
              <a:defRPr/>
            </a:lvl1pPr>
          </a:lstStyle>
          <a:p>
            <a:fld id="{DDA9FFE9-42E3-4463-9921-3A329E54BBAE}" type="datetimeFigureOut">
              <a:rPr lang="ru-RU" smtClean="0"/>
              <a:pPr/>
              <a:t>16.04.2014</a:t>
            </a:fld>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4917E473-E086-4926-A886-FB088F17A4C8}" type="slidenum">
              <a:rPr lang="ru-RU" smtClean="0"/>
              <a:pPr/>
              <a:t>‹#›</a:t>
            </a:fld>
            <a:endParaRPr lang="ru-RU"/>
          </a:p>
        </p:txBody>
      </p:sp>
    </p:spTree>
    <p:extLst>
      <p:ext uri="{BB962C8B-B14F-4D97-AF65-F5344CB8AC3E}">
        <p14:creationId xmlns:p14="http://schemas.microsoft.com/office/powerpoint/2010/main" val="49961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quarter" idx="10"/>
          </p:nvPr>
        </p:nvSpPr>
        <p:spPr/>
        <p:txBody>
          <a:bodyPr/>
          <a:lstStyle>
            <a:lvl1pPr>
              <a:defRPr/>
            </a:lvl1pPr>
          </a:lstStyle>
          <a:p>
            <a:fld id="{DDA9FFE9-42E3-4463-9921-3A329E54BBAE}" type="datetimeFigureOut">
              <a:rPr lang="ru-RU" smtClean="0"/>
              <a:pPr/>
              <a:t>16.04.2014</a:t>
            </a:fld>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4917E473-E086-4926-A886-FB088F17A4C8}" type="slidenum">
              <a:rPr lang="ru-RU" smtClean="0"/>
              <a:pPr/>
              <a:t>‹#›</a:t>
            </a:fld>
            <a:endParaRPr lang="ru-RU"/>
          </a:p>
        </p:txBody>
      </p:sp>
    </p:spTree>
    <p:extLst>
      <p:ext uri="{BB962C8B-B14F-4D97-AF65-F5344CB8AC3E}">
        <p14:creationId xmlns:p14="http://schemas.microsoft.com/office/powerpoint/2010/main" val="12942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fld id="{DDA9FFE9-42E3-4463-9921-3A329E54BBAE}" type="datetimeFigureOut">
              <a:rPr lang="ru-RU" smtClean="0"/>
              <a:pPr/>
              <a:t>16.04.2014</a:t>
            </a:fld>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4917E473-E086-4926-A886-FB088F17A4C8}" type="slidenum">
              <a:rPr lang="ru-RU" smtClean="0"/>
              <a:pPr/>
              <a:t>‹#›</a:t>
            </a:fld>
            <a:endParaRPr lang="ru-RU"/>
          </a:p>
        </p:txBody>
      </p:sp>
    </p:spTree>
    <p:extLst>
      <p:ext uri="{BB962C8B-B14F-4D97-AF65-F5344CB8AC3E}">
        <p14:creationId xmlns:p14="http://schemas.microsoft.com/office/powerpoint/2010/main" val="494974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quarter" idx="10"/>
          </p:nvPr>
        </p:nvSpPr>
        <p:spPr/>
        <p:txBody>
          <a:bodyPr/>
          <a:lstStyle>
            <a:lvl1pPr>
              <a:defRPr/>
            </a:lvl1pPr>
          </a:lstStyle>
          <a:p>
            <a:fld id="{DDA9FFE9-42E3-4463-9921-3A329E54BBAE}" type="datetimeFigureOut">
              <a:rPr lang="ru-RU" smtClean="0"/>
              <a:pPr/>
              <a:t>16.04.2014</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4917E473-E086-4926-A886-FB088F17A4C8}" type="slidenum">
              <a:rPr lang="ru-RU" smtClean="0"/>
              <a:pPr/>
              <a:t>‹#›</a:t>
            </a:fld>
            <a:endParaRPr lang="ru-RU"/>
          </a:p>
        </p:txBody>
      </p:sp>
    </p:spTree>
    <p:extLst>
      <p:ext uri="{BB962C8B-B14F-4D97-AF65-F5344CB8AC3E}">
        <p14:creationId xmlns:p14="http://schemas.microsoft.com/office/powerpoint/2010/main" val="90182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quarter" idx="10"/>
          </p:nvPr>
        </p:nvSpPr>
        <p:spPr/>
        <p:txBody>
          <a:bodyPr/>
          <a:lstStyle>
            <a:lvl1pPr>
              <a:defRPr/>
            </a:lvl1pPr>
          </a:lstStyle>
          <a:p>
            <a:fld id="{DDA9FFE9-42E3-4463-9921-3A329E54BBAE}" type="datetimeFigureOut">
              <a:rPr lang="ru-RU" smtClean="0"/>
              <a:pPr/>
              <a:t>16.04.2014</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4917E473-E086-4926-A886-FB088F17A4C8}" type="slidenum">
              <a:rPr lang="ru-RU" smtClean="0"/>
              <a:pPr/>
              <a:t>‹#›</a:t>
            </a:fld>
            <a:endParaRPr lang="ru-RU"/>
          </a:p>
        </p:txBody>
      </p:sp>
    </p:spTree>
    <p:extLst>
      <p:ext uri="{BB962C8B-B14F-4D97-AF65-F5344CB8AC3E}">
        <p14:creationId xmlns:p14="http://schemas.microsoft.com/office/powerpoint/2010/main" val="352345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6" name="Rectangle 12"/>
          <p:cNvSpPr>
            <a:spLocks noGrp="1" noChangeArrowheads="1"/>
          </p:cNvSpPr>
          <p:nvPr>
            <p:ph type="title"/>
          </p:nvPr>
        </p:nvSpPr>
        <p:spPr bwMode="auto">
          <a:xfrm>
            <a:off x="1066800" y="274638"/>
            <a:ext cx="78486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37" name="Rectangle 13"/>
          <p:cNvSpPr>
            <a:spLocks noGrp="1" noChangeArrowheads="1"/>
          </p:cNvSpPr>
          <p:nvPr>
            <p:ph type="body" idx="1"/>
          </p:nvPr>
        </p:nvSpPr>
        <p:spPr bwMode="auto">
          <a:xfrm>
            <a:off x="1066800" y="1600200"/>
            <a:ext cx="7315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41" name="Rectangle 17"/>
          <p:cNvSpPr>
            <a:spLocks noGrp="1" noChangeArrowheads="1"/>
          </p:cNvSpPr>
          <p:nvPr>
            <p:ph type="dt" sz="quarter" idx="2"/>
          </p:nvPr>
        </p:nvSpPr>
        <p:spPr bwMode="auto">
          <a:xfrm>
            <a:off x="2286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b="0">
                <a:solidFill>
                  <a:srgbClr val="000000"/>
                </a:solidFill>
                <a:latin typeface="+mn-lt"/>
              </a:defRPr>
            </a:lvl1pPr>
          </a:lstStyle>
          <a:p>
            <a:fld id="{DDA9FFE9-42E3-4463-9921-3A329E54BBAE}" type="datetimeFigureOut">
              <a:rPr lang="ru-RU" smtClean="0"/>
              <a:pPr/>
              <a:t>16.04.2014</a:t>
            </a:fld>
            <a:endParaRPr lang="ru-RU"/>
          </a:p>
        </p:txBody>
      </p:sp>
      <p:sp>
        <p:nvSpPr>
          <p:cNvPr id="1042" name="Rectangle 18"/>
          <p:cNvSpPr>
            <a:spLocks noGrp="1" noChangeArrowheads="1"/>
          </p:cNvSpPr>
          <p:nvPr>
            <p:ph type="ftr" sz="quarter" idx="3"/>
          </p:nvPr>
        </p:nvSpPr>
        <p:spPr bwMode="auto">
          <a:xfrm>
            <a:off x="2590800" y="6400800"/>
            <a:ext cx="4876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1" sz="1200" b="0">
                <a:solidFill>
                  <a:srgbClr val="000000"/>
                </a:solidFill>
                <a:latin typeface="+mn-lt"/>
              </a:defRPr>
            </a:lvl1pPr>
          </a:lstStyle>
          <a:p>
            <a:endParaRPr lang="ru-RU"/>
          </a:p>
        </p:txBody>
      </p:sp>
      <p:sp>
        <p:nvSpPr>
          <p:cNvPr id="1043" name="Rectangle 19"/>
          <p:cNvSpPr>
            <a:spLocks noGrp="1" noChangeArrowheads="1"/>
          </p:cNvSpPr>
          <p:nvPr>
            <p:ph type="sldNum" sz="quarter" idx="4"/>
          </p:nvPr>
        </p:nvSpPr>
        <p:spPr bwMode="auto">
          <a:xfrm>
            <a:off x="7696200" y="6400800"/>
            <a:ext cx="1295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b="0">
                <a:solidFill>
                  <a:srgbClr val="000000"/>
                </a:solidFill>
                <a:latin typeface="+mn-lt"/>
              </a:defRPr>
            </a:lvl1pPr>
          </a:lstStyle>
          <a:p>
            <a:fld id="{4917E473-E086-4926-A886-FB088F17A4C8}" type="slidenum">
              <a:rPr lang="ru-RU" smtClean="0"/>
              <a:pPr/>
              <a:t>‹#›</a:t>
            </a:fld>
            <a:endParaRPr lang="ru-RU"/>
          </a:p>
        </p:txBody>
      </p:sp>
    </p:spTree>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fontAlgn="base" hangingPunct="1">
        <a:lnSpc>
          <a:spcPct val="80000"/>
        </a:lnSpc>
        <a:spcBef>
          <a:spcPct val="0"/>
        </a:spcBef>
        <a:spcAft>
          <a:spcPct val="0"/>
        </a:spcAft>
        <a:defRPr sz="4000">
          <a:solidFill>
            <a:srgbClr val="000000"/>
          </a:solidFill>
          <a:latin typeface="+mj-lt"/>
          <a:ea typeface="+mj-ea"/>
          <a:cs typeface="+mj-cs"/>
        </a:defRPr>
      </a:lvl1pPr>
      <a:lvl2pPr algn="l" rtl="0" eaLnBrk="1" fontAlgn="base" hangingPunct="1">
        <a:lnSpc>
          <a:spcPct val="80000"/>
        </a:lnSpc>
        <a:spcBef>
          <a:spcPct val="0"/>
        </a:spcBef>
        <a:spcAft>
          <a:spcPct val="0"/>
        </a:spcAft>
        <a:defRPr sz="4000">
          <a:solidFill>
            <a:srgbClr val="000000"/>
          </a:solidFill>
          <a:latin typeface="Garamond" pitchFamily="18" charset="0"/>
        </a:defRPr>
      </a:lvl2pPr>
      <a:lvl3pPr algn="l" rtl="0" eaLnBrk="1" fontAlgn="base" hangingPunct="1">
        <a:lnSpc>
          <a:spcPct val="80000"/>
        </a:lnSpc>
        <a:spcBef>
          <a:spcPct val="0"/>
        </a:spcBef>
        <a:spcAft>
          <a:spcPct val="0"/>
        </a:spcAft>
        <a:defRPr sz="4000">
          <a:solidFill>
            <a:srgbClr val="000000"/>
          </a:solidFill>
          <a:latin typeface="Garamond" pitchFamily="18" charset="0"/>
        </a:defRPr>
      </a:lvl3pPr>
      <a:lvl4pPr algn="l" rtl="0" eaLnBrk="1" fontAlgn="base" hangingPunct="1">
        <a:lnSpc>
          <a:spcPct val="80000"/>
        </a:lnSpc>
        <a:spcBef>
          <a:spcPct val="0"/>
        </a:spcBef>
        <a:spcAft>
          <a:spcPct val="0"/>
        </a:spcAft>
        <a:defRPr sz="4000">
          <a:solidFill>
            <a:srgbClr val="000000"/>
          </a:solidFill>
          <a:latin typeface="Garamond" pitchFamily="18" charset="0"/>
        </a:defRPr>
      </a:lvl4pPr>
      <a:lvl5pPr algn="l" rtl="0" eaLnBrk="1" fontAlgn="base" hangingPunct="1">
        <a:lnSpc>
          <a:spcPct val="80000"/>
        </a:lnSpc>
        <a:spcBef>
          <a:spcPct val="0"/>
        </a:spcBef>
        <a:spcAft>
          <a:spcPct val="0"/>
        </a:spcAft>
        <a:defRPr sz="4000">
          <a:solidFill>
            <a:srgbClr val="000000"/>
          </a:solidFill>
          <a:latin typeface="Garamond" pitchFamily="18" charset="0"/>
        </a:defRPr>
      </a:lvl5pPr>
      <a:lvl6pPr marL="457200" algn="l" rtl="0" eaLnBrk="1" fontAlgn="base" hangingPunct="1">
        <a:lnSpc>
          <a:spcPct val="80000"/>
        </a:lnSpc>
        <a:spcBef>
          <a:spcPct val="0"/>
        </a:spcBef>
        <a:spcAft>
          <a:spcPct val="0"/>
        </a:spcAft>
        <a:defRPr sz="4000">
          <a:solidFill>
            <a:srgbClr val="000000"/>
          </a:solidFill>
          <a:latin typeface="Garamond" pitchFamily="18" charset="0"/>
        </a:defRPr>
      </a:lvl6pPr>
      <a:lvl7pPr marL="914400" algn="l" rtl="0" eaLnBrk="1" fontAlgn="base" hangingPunct="1">
        <a:lnSpc>
          <a:spcPct val="80000"/>
        </a:lnSpc>
        <a:spcBef>
          <a:spcPct val="0"/>
        </a:spcBef>
        <a:spcAft>
          <a:spcPct val="0"/>
        </a:spcAft>
        <a:defRPr sz="4000">
          <a:solidFill>
            <a:srgbClr val="000000"/>
          </a:solidFill>
          <a:latin typeface="Garamond" pitchFamily="18" charset="0"/>
        </a:defRPr>
      </a:lvl7pPr>
      <a:lvl8pPr marL="1371600" algn="l" rtl="0" eaLnBrk="1" fontAlgn="base" hangingPunct="1">
        <a:lnSpc>
          <a:spcPct val="80000"/>
        </a:lnSpc>
        <a:spcBef>
          <a:spcPct val="0"/>
        </a:spcBef>
        <a:spcAft>
          <a:spcPct val="0"/>
        </a:spcAft>
        <a:defRPr sz="4000">
          <a:solidFill>
            <a:srgbClr val="000000"/>
          </a:solidFill>
          <a:latin typeface="Garamond" pitchFamily="18" charset="0"/>
        </a:defRPr>
      </a:lvl8pPr>
      <a:lvl9pPr marL="1828800" algn="l" rtl="0" eaLnBrk="1" fontAlgn="base" hangingPunct="1">
        <a:lnSpc>
          <a:spcPct val="80000"/>
        </a:lnSpc>
        <a:spcBef>
          <a:spcPct val="0"/>
        </a:spcBef>
        <a:spcAft>
          <a:spcPct val="0"/>
        </a:spcAft>
        <a:defRPr sz="4000">
          <a:solidFill>
            <a:srgbClr val="000000"/>
          </a:solidFill>
          <a:latin typeface="Garamond" pitchFamily="18" charset="0"/>
        </a:defRPr>
      </a:lvl9pPr>
    </p:titleStyle>
    <p:bodyStyle>
      <a:lvl1pPr marL="342900" indent="-342900" algn="l" rtl="0" eaLnBrk="1" fontAlgn="base" hangingPunct="1">
        <a:spcBef>
          <a:spcPct val="60000"/>
        </a:spcBef>
        <a:spcAft>
          <a:spcPct val="0"/>
        </a:spcAft>
        <a:buClr>
          <a:srgbClr val="000000"/>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Garamond" pitchFamily="18" charset="0"/>
        <a:buChar char="−"/>
        <a:defRPr sz="2400">
          <a:solidFill>
            <a:srgbClr val="000000"/>
          </a:solidFill>
          <a:latin typeface="+mn-lt"/>
        </a:defRPr>
      </a:lvl2pPr>
      <a:lvl3pPr marL="1143000" indent="-228600" algn="l" rtl="0" eaLnBrk="1" fontAlgn="base" hangingPunct="1">
        <a:spcBef>
          <a:spcPct val="20000"/>
        </a:spcBef>
        <a:spcAft>
          <a:spcPct val="0"/>
        </a:spcAft>
        <a:buClr>
          <a:srgbClr val="000000"/>
        </a:buClr>
        <a:buChar char="•"/>
        <a:defRPr sz="2000">
          <a:solidFill>
            <a:srgbClr val="000000"/>
          </a:solidFill>
          <a:latin typeface="+mn-lt"/>
        </a:defRPr>
      </a:lvl3pPr>
      <a:lvl4pPr marL="1600200" indent="-228600" algn="l" rtl="0" eaLnBrk="1" fontAlgn="base" hangingPunct="1">
        <a:spcBef>
          <a:spcPct val="20000"/>
        </a:spcBef>
        <a:spcAft>
          <a:spcPct val="0"/>
        </a:spcAft>
        <a:buClr>
          <a:srgbClr val="000000"/>
        </a:buClr>
        <a:buFont typeface="Garamond" pitchFamily="18" charset="0"/>
        <a:buChar char="−"/>
        <a:defRPr sz="1600">
          <a:solidFill>
            <a:srgbClr val="000000"/>
          </a:solidFill>
          <a:latin typeface="+mn-lt"/>
        </a:defRPr>
      </a:lvl4pPr>
      <a:lvl5pPr marL="2057400" indent="-228600" algn="l" rtl="0" eaLnBrk="1" fontAlgn="base" hangingPunct="1">
        <a:spcBef>
          <a:spcPct val="20000"/>
        </a:spcBef>
        <a:spcAft>
          <a:spcPct val="0"/>
        </a:spcAft>
        <a:buClr>
          <a:srgbClr val="000000"/>
        </a:buClr>
        <a:buChar char="•"/>
        <a:defRPr sz="1600">
          <a:solidFill>
            <a:srgbClr val="000000"/>
          </a:solidFill>
          <a:latin typeface="+mn-lt"/>
        </a:defRPr>
      </a:lvl5pPr>
      <a:lvl6pPr marL="2514600" indent="-228600" algn="l" rtl="0" eaLnBrk="1" fontAlgn="base" hangingPunct="1">
        <a:spcBef>
          <a:spcPct val="20000"/>
        </a:spcBef>
        <a:spcAft>
          <a:spcPct val="0"/>
        </a:spcAft>
        <a:buClr>
          <a:srgbClr val="000000"/>
        </a:buClr>
        <a:buChar char="•"/>
        <a:defRPr sz="1600">
          <a:solidFill>
            <a:srgbClr val="000000"/>
          </a:solidFill>
          <a:latin typeface="+mn-lt"/>
        </a:defRPr>
      </a:lvl6pPr>
      <a:lvl7pPr marL="2971800" indent="-228600" algn="l" rtl="0" eaLnBrk="1" fontAlgn="base" hangingPunct="1">
        <a:spcBef>
          <a:spcPct val="20000"/>
        </a:spcBef>
        <a:spcAft>
          <a:spcPct val="0"/>
        </a:spcAft>
        <a:buClr>
          <a:srgbClr val="000000"/>
        </a:buClr>
        <a:buChar char="•"/>
        <a:defRPr sz="1600">
          <a:solidFill>
            <a:srgbClr val="000000"/>
          </a:solidFill>
          <a:latin typeface="+mn-lt"/>
        </a:defRPr>
      </a:lvl7pPr>
      <a:lvl8pPr marL="3429000" indent="-228600" algn="l" rtl="0" eaLnBrk="1" fontAlgn="base" hangingPunct="1">
        <a:spcBef>
          <a:spcPct val="20000"/>
        </a:spcBef>
        <a:spcAft>
          <a:spcPct val="0"/>
        </a:spcAft>
        <a:buClr>
          <a:srgbClr val="000000"/>
        </a:buClr>
        <a:buChar char="•"/>
        <a:defRPr sz="1600">
          <a:solidFill>
            <a:srgbClr val="000000"/>
          </a:solidFill>
          <a:latin typeface="+mn-lt"/>
        </a:defRPr>
      </a:lvl8pPr>
      <a:lvl9pPr marL="3886200" indent="-228600" algn="l" rtl="0" eaLnBrk="1" fontAlgn="base" hangingPunct="1">
        <a:spcBef>
          <a:spcPct val="20000"/>
        </a:spcBef>
        <a:spcAft>
          <a:spcPct val="0"/>
        </a:spcAft>
        <a:buClr>
          <a:srgbClr val="000000"/>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dom-en.ru/gydro/" TargetMode="External"/><Relationship Id="rId7" Type="http://schemas.openxmlformats.org/officeDocument/2006/relationships/hyperlink" Target="http://dom-en.ru/solnc/" TargetMode="External"/><Relationship Id="rId2" Type="http://schemas.openxmlformats.org/officeDocument/2006/relationships/hyperlink" Target="http://dom-en.ru/teplo/" TargetMode="External"/><Relationship Id="rId1" Type="http://schemas.openxmlformats.org/officeDocument/2006/relationships/slideLayout" Target="../slideLayouts/slideLayout7.xml"/><Relationship Id="rId6" Type="http://schemas.openxmlformats.org/officeDocument/2006/relationships/hyperlink" Target="http://dom-en.ru/priliv/" TargetMode="External"/><Relationship Id="rId5" Type="http://schemas.openxmlformats.org/officeDocument/2006/relationships/hyperlink" Target="http://dom-en.ru/veter/" TargetMode="External"/><Relationship Id="rId4" Type="http://schemas.openxmlformats.org/officeDocument/2006/relationships/hyperlink" Target="http://dom-en.ru/at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11561" y="2780928"/>
            <a:ext cx="7920879" cy="3249652"/>
          </a:xfrm>
        </p:spPr>
        <p:txBody>
          <a:bodyPr>
            <a:normAutofit fontScale="90000"/>
          </a:bodyPr>
          <a:lstStyle/>
          <a:p>
            <a:pPr algn="r"/>
            <a:r>
              <a:rPr lang="ru-RU" sz="3200" dirty="0" smtClean="0">
                <a:latin typeface="Times New Roman" pitchFamily="18" charset="0"/>
                <a:cs typeface="Times New Roman" pitchFamily="18" charset="0"/>
              </a:rPr>
              <a:t>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Учитель технологии</a:t>
            </a:r>
            <a:r>
              <a:rPr lang="ru-RU"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ГБС(К)ОУ № 91</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г. Краснодар</a:t>
            </a: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a:t>
            </a:r>
            <a:r>
              <a:rPr lang="ru-RU" sz="3600" dirty="0" err="1" smtClean="0">
                <a:latin typeface="Times New Roman" pitchFamily="18" charset="0"/>
                <a:cs typeface="Times New Roman" pitchFamily="18" charset="0"/>
              </a:rPr>
              <a:t>удченко</a:t>
            </a:r>
            <a:r>
              <a:rPr lang="ru-RU" sz="3600" dirty="0" smtClean="0">
                <a:latin typeface="Times New Roman" pitchFamily="18" charset="0"/>
                <a:cs typeface="Times New Roman" pitchFamily="18" charset="0"/>
              </a:rPr>
              <a:t> А.М.</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
        <p:nvSpPr>
          <p:cNvPr id="3" name="Подзаголовок 2"/>
          <p:cNvSpPr>
            <a:spLocks noGrp="1"/>
          </p:cNvSpPr>
          <p:nvPr>
            <p:ph type="subTitle" sz="quarter" idx="1"/>
          </p:nvPr>
        </p:nvSpPr>
        <p:spPr>
          <a:xfrm>
            <a:off x="1043608" y="260648"/>
            <a:ext cx="7704856" cy="2808312"/>
          </a:xfrm>
        </p:spPr>
        <p:txBody>
          <a:bodyPr>
            <a:normAutofit fontScale="85000" lnSpcReduction="10000"/>
          </a:bodyPr>
          <a:lstStyle/>
          <a:p>
            <a:pPr algn="ctr"/>
            <a:endParaRPr lang="ru-RU" sz="5100" b="1" dirty="0" smtClean="0">
              <a:latin typeface="Times New Roman" pitchFamily="18" charset="0"/>
              <a:cs typeface="Times New Roman" pitchFamily="18" charset="0"/>
            </a:endParaRPr>
          </a:p>
          <a:p>
            <a:pPr algn="ctr"/>
            <a:r>
              <a:rPr lang="ru-RU" sz="5100" b="1" dirty="0" smtClean="0">
                <a:latin typeface="Times New Roman" pitchFamily="18" charset="0"/>
                <a:cs typeface="Times New Roman" pitchFamily="18" charset="0"/>
              </a:rPr>
              <a:t>Урок - презентация </a:t>
            </a:r>
          </a:p>
          <a:p>
            <a:pPr algn="ctr"/>
            <a:r>
              <a:rPr lang="ru-RU" sz="5100" b="1" dirty="0" smtClean="0">
                <a:latin typeface="Times New Roman" pitchFamily="18" charset="0"/>
                <a:cs typeface="Times New Roman" pitchFamily="18" charset="0"/>
              </a:rPr>
              <a:t>«Источники электроэнергии»</a:t>
            </a:r>
          </a:p>
          <a:p>
            <a:endParaRPr lang="ru-RU" sz="5200" b="1" dirty="0">
              <a:latin typeface="Times New Roman" pitchFamily="18" charset="0"/>
              <a:cs typeface="Times New Roman" pitchFamily="18" charset="0"/>
            </a:endParaRPr>
          </a:p>
          <a:p>
            <a:endParaRPr lang="ru-RU" sz="5200" b="1" dirty="0" smtClean="0">
              <a:latin typeface="Times New Roman" pitchFamily="18" charset="0"/>
              <a:cs typeface="Times New Roman" pitchFamily="18" charset="0"/>
            </a:endParaRPr>
          </a:p>
          <a:p>
            <a:pPr algn="ctr"/>
            <a:endParaRPr lang="ru-RU" sz="5200" b="1" dirty="0">
              <a:latin typeface="Times New Roman" pitchFamily="18" charset="0"/>
              <a:cs typeface="Times New Roman" pitchFamily="18" charset="0"/>
            </a:endParaRPr>
          </a:p>
          <a:p>
            <a:pPr algn="ctr"/>
            <a:endParaRPr lang="ru-RU" sz="5200" b="1" dirty="0" smtClean="0">
              <a:latin typeface="Times New Roman" pitchFamily="18" charset="0"/>
              <a:cs typeface="Times New Roman" pitchFamily="18" charset="0"/>
            </a:endParaRPr>
          </a:p>
          <a:p>
            <a:pPr algn="ctr"/>
            <a:endParaRPr lang="ru-RU" sz="5200" b="1" dirty="0" smtClean="0">
              <a:latin typeface="Times New Roman" pitchFamily="18" charset="0"/>
              <a:cs typeface="Times New Roman" pitchFamily="18" charset="0"/>
            </a:endParaRPr>
          </a:p>
          <a:p>
            <a:endParaRPr lang="ru-RU" sz="2800" b="1" dirty="0" smtClean="0">
              <a:latin typeface="Times New Roman" pitchFamily="18" charset="0"/>
              <a:cs typeface="Times New Roman" pitchFamily="18" charset="0"/>
            </a:endParaRPr>
          </a:p>
        </p:txBody>
      </p:sp>
      <p:sp>
        <p:nvSpPr>
          <p:cNvPr id="4" name="Прямоугольник 3"/>
          <p:cNvSpPr/>
          <p:nvPr/>
        </p:nvSpPr>
        <p:spPr>
          <a:xfrm>
            <a:off x="3674368" y="6030580"/>
            <a:ext cx="2118016" cy="369332"/>
          </a:xfrm>
          <a:prstGeom prst="rect">
            <a:avLst/>
          </a:prstGeom>
        </p:spPr>
        <p:txBody>
          <a:bodyPr wrap="none">
            <a:spAutoFit/>
          </a:bodyPr>
          <a:lstStyle/>
          <a:p>
            <a:r>
              <a:rPr lang="ru-RU" dirty="0">
                <a:solidFill>
                  <a:srgbClr val="000000"/>
                </a:solidFill>
                <a:latin typeface="Times New Roman" pitchFamily="18" charset="0"/>
                <a:cs typeface="Times New Roman" pitchFamily="18" charset="0"/>
              </a:rPr>
              <a:t>Краснодар 2014 год</a:t>
            </a: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546166"/>
            <a:ext cx="6120680" cy="59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351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8424936" cy="7478970"/>
          </a:xfrm>
          <a:prstGeom prst="rect">
            <a:avLst/>
          </a:prstGeom>
        </p:spPr>
        <p:txBody>
          <a:bodyPr wrap="square">
            <a:spAutoFit/>
          </a:bodyPr>
          <a:lstStyle/>
          <a:p>
            <a:pPr fontAlgn="base"/>
            <a:r>
              <a:rPr lang="ru-RU" sz="3200" b="1" dirty="0" smtClean="0">
                <a:solidFill>
                  <a:srgbClr val="000000"/>
                </a:solidFill>
                <a:latin typeface="Times New Roman" pitchFamily="18" charset="0"/>
                <a:cs typeface="Times New Roman" pitchFamily="18" charset="0"/>
              </a:rPr>
              <a:t>Гидроэлектростанции</a:t>
            </a:r>
          </a:p>
          <a:p>
            <a:pPr fontAlgn="base"/>
            <a:r>
              <a:rPr lang="ru-RU" sz="3200" dirty="0" smtClean="0">
                <a:solidFill>
                  <a:srgbClr val="000000"/>
                </a:solidFill>
                <a:latin typeface="Times New Roman" pitchFamily="18" charset="0"/>
                <a:cs typeface="Times New Roman" pitchFamily="18" charset="0"/>
              </a:rPr>
              <a:t>Принцип </a:t>
            </a:r>
            <a:r>
              <a:rPr lang="ru-RU" sz="3200" dirty="0">
                <a:solidFill>
                  <a:srgbClr val="000000"/>
                </a:solidFill>
                <a:latin typeface="Times New Roman" pitchFamily="18" charset="0"/>
                <a:cs typeface="Times New Roman" pitchFamily="18" charset="0"/>
              </a:rPr>
              <a:t>работы гидроэлектростанции состоит в следующем. В результате действия гидротехнических сооружений ГЭС (плотины, водохранилища, шлюзов) на реке образуется большой перепад в уровне воды, и, как результат, образуется большой напор воды. Вода падает сверху вниз прямо на лопасти турбины (гидротурбины), и приводит ее в движение. Гидротурбина вращается, и заставляет вращаться генератор. А генератор в свою очередь начинает вырабатывать электрическую энергию.</a:t>
            </a:r>
            <a:br>
              <a:rPr lang="ru-RU" sz="3200" dirty="0">
                <a:solidFill>
                  <a:srgbClr val="000000"/>
                </a:solidFill>
                <a:latin typeface="Times New Roman" pitchFamily="18" charset="0"/>
                <a:cs typeface="Times New Roman" pitchFamily="18" charset="0"/>
              </a:rPr>
            </a:br>
            <a:r>
              <a:rPr lang="ru-RU" sz="3200" dirty="0">
                <a:solidFill>
                  <a:srgbClr val="000000"/>
                </a:solidFill>
                <a:latin typeface="Times New Roman" pitchFamily="18" charset="0"/>
                <a:cs typeface="Times New Roman" pitchFamily="18" charset="0"/>
              </a:rPr>
              <a:t/>
            </a:r>
            <a:br>
              <a:rPr lang="ru-RU" sz="3200" dirty="0">
                <a:solidFill>
                  <a:srgbClr val="000000"/>
                </a:solidFill>
                <a:latin typeface="Times New Roman" pitchFamily="18" charset="0"/>
                <a:cs typeface="Times New Roman" pitchFamily="18" charset="0"/>
              </a:rPr>
            </a:br>
            <a:endParaRPr lang="ru-RU" sz="32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4619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76672"/>
            <a:ext cx="7920880" cy="6001643"/>
          </a:xfrm>
          <a:prstGeom prst="rect">
            <a:avLst/>
          </a:prstGeom>
        </p:spPr>
        <p:txBody>
          <a:bodyPr wrap="square">
            <a:spAutoFit/>
          </a:bodyPr>
          <a:lstStyle/>
          <a:p>
            <a:pPr fontAlgn="base"/>
            <a:r>
              <a:rPr lang="ru-RU" sz="2400" dirty="0">
                <a:solidFill>
                  <a:srgbClr val="000000"/>
                </a:solidFill>
                <a:latin typeface="Times New Roman" pitchFamily="18" charset="0"/>
                <a:cs typeface="Times New Roman" pitchFamily="18" charset="0"/>
              </a:rPr>
              <a:t>Поток воды, который падает на лопасти турбины, образуется из-за того, что сверху находится плотина. Плотина обычно сооружается на равнинных реках, ввиду малого уклона воды в реке. На горных же реках плотина сооружается реже, обычно для эффективной работы горной гидроэлектростанции достаточно деривации – естественного движения воды сверху вниз. На горных реках уклон русла очень большой, может достигать 30-40 процентов. На горных реках, где уклон воды недостаточно большой, могут сооружаться плотины. И тогда используются вместе и плотина, и деривация.</a:t>
            </a:r>
            <a:br>
              <a:rPr lang="ru-RU" sz="2400" dirty="0">
                <a:solidFill>
                  <a:srgbClr val="000000"/>
                </a:solidFill>
                <a:latin typeface="Times New Roman" pitchFamily="18" charset="0"/>
                <a:cs typeface="Times New Roman" pitchFamily="18" charset="0"/>
              </a:rPr>
            </a:br>
            <a:r>
              <a:rPr lang="ru-RU" sz="2400" dirty="0">
                <a:solidFill>
                  <a:srgbClr val="000000"/>
                </a:solidFill>
                <a:latin typeface="Times New Roman" pitchFamily="18" charset="0"/>
                <a:cs typeface="Times New Roman" pitchFamily="18" charset="0"/>
              </a:rPr>
              <a:t/>
            </a:r>
            <a:br>
              <a:rPr lang="ru-RU" sz="2400" dirty="0">
                <a:solidFill>
                  <a:srgbClr val="000000"/>
                </a:solidFill>
                <a:latin typeface="Times New Roman" pitchFamily="18" charset="0"/>
                <a:cs typeface="Times New Roman" pitchFamily="18" charset="0"/>
              </a:rPr>
            </a:br>
            <a:r>
              <a:rPr lang="ru-RU" sz="2400" dirty="0">
                <a:solidFill>
                  <a:srgbClr val="000000"/>
                </a:solidFill>
                <a:latin typeface="Times New Roman" pitchFamily="18" charset="0"/>
                <a:cs typeface="Times New Roman" pitchFamily="18" charset="0"/>
              </a:rPr>
              <a:t>Напор воды обеспечивается также сооружением вместе с плотиной и водохранилища. Водохранилище обычно сооружается сверху, и обеспечивает резкий перепад уровня воды.</a:t>
            </a:r>
          </a:p>
        </p:txBody>
      </p:sp>
    </p:spTree>
    <p:extLst>
      <p:ext uri="{BB962C8B-B14F-4D97-AF65-F5344CB8AC3E}">
        <p14:creationId xmlns:p14="http://schemas.microsoft.com/office/powerpoint/2010/main" val="2947540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948" y="1268760"/>
            <a:ext cx="7975643"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53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8424936" cy="6740307"/>
          </a:xfrm>
          <a:prstGeom prst="rect">
            <a:avLst/>
          </a:prstGeom>
        </p:spPr>
        <p:txBody>
          <a:bodyPr wrap="square">
            <a:spAutoFit/>
          </a:bodyPr>
          <a:lstStyle/>
          <a:p>
            <a:r>
              <a:rPr lang="ru-RU" sz="2400" b="1" dirty="0">
                <a:solidFill>
                  <a:srgbClr val="000000"/>
                </a:solidFill>
                <a:latin typeface="Times New Roman" pitchFamily="18" charset="0"/>
                <a:cs typeface="Times New Roman" pitchFamily="18" charset="0"/>
              </a:rPr>
              <a:t>Особенности гидроэлектростанций (плюсы и минусы)</a:t>
            </a:r>
          </a:p>
          <a:p>
            <a:pPr>
              <a:buFont typeface="Courier New"/>
              <a:buChar char="o"/>
            </a:pPr>
            <a:r>
              <a:rPr lang="ru-RU" sz="2400" dirty="0">
                <a:solidFill>
                  <a:srgbClr val="000000"/>
                </a:solidFill>
                <a:latin typeface="Times New Roman" pitchFamily="18" charset="0"/>
                <a:cs typeface="Times New Roman" pitchFamily="18" charset="0"/>
              </a:rPr>
              <a:t>(+) стоимость электроэнергии на ГЭС более чем в два раза ниже, чем на тепловых электростанциях.</a:t>
            </a:r>
          </a:p>
          <a:p>
            <a:pPr>
              <a:buFont typeface="Courier New"/>
              <a:buChar char="o"/>
            </a:pPr>
            <a:r>
              <a:rPr lang="ru-RU" sz="2400" dirty="0">
                <a:solidFill>
                  <a:srgbClr val="000000"/>
                </a:solidFill>
                <a:latin typeface="Times New Roman" pitchFamily="18" charset="0"/>
                <a:cs typeface="Times New Roman" pitchFamily="18" charset="0"/>
              </a:rPr>
              <a:t>(+) турбины ГЭС допускают работу во всех режимах от нулевой до максимальной мощности и позволяют быстро изменять мощность при необходимости, выступая в качестве регулятора выработки электроэнергии.</a:t>
            </a:r>
          </a:p>
          <a:p>
            <a:pPr>
              <a:buFont typeface="Courier New"/>
              <a:buChar char="o"/>
            </a:pPr>
            <a:r>
              <a:rPr lang="ru-RU" sz="2400" dirty="0">
                <a:solidFill>
                  <a:srgbClr val="000000"/>
                </a:solidFill>
                <a:latin typeface="Times New Roman" pitchFamily="18" charset="0"/>
                <a:cs typeface="Times New Roman" pitchFamily="18" charset="0"/>
              </a:rPr>
              <a:t>(+) сток реки является возобновляемым источником энергии</a:t>
            </a:r>
          </a:p>
          <a:p>
            <a:pPr>
              <a:buFont typeface="Courier New"/>
              <a:buChar char="o"/>
            </a:pPr>
            <a:r>
              <a:rPr lang="ru-RU" sz="2400" dirty="0">
                <a:solidFill>
                  <a:srgbClr val="000000"/>
                </a:solidFill>
                <a:latin typeface="Times New Roman" pitchFamily="18" charset="0"/>
                <a:cs typeface="Times New Roman" pitchFamily="18" charset="0"/>
              </a:rPr>
              <a:t>(+) значительно меньшее воздействие на воздушную среду и ледники, чем другими видами электростанций.</a:t>
            </a:r>
          </a:p>
          <a:p>
            <a:pPr>
              <a:buFont typeface="Courier New"/>
              <a:buChar char="o"/>
            </a:pPr>
            <a:r>
              <a:rPr lang="ru-RU" sz="2400" dirty="0">
                <a:solidFill>
                  <a:srgbClr val="000000"/>
                </a:solidFill>
                <a:latin typeface="Times New Roman" pitchFamily="18" charset="0"/>
                <a:cs typeface="Times New Roman" pitchFamily="18" charset="0"/>
              </a:rPr>
              <a:t>(-) часто эффективные ГЭС более удалены от потребителей и требуют строительства дорогостоящих линий электропередач (ЛЭП).</a:t>
            </a:r>
          </a:p>
          <a:p>
            <a:pPr>
              <a:buFont typeface="Courier New"/>
              <a:buChar char="o"/>
            </a:pPr>
            <a:r>
              <a:rPr lang="ru-RU" sz="2400" dirty="0">
                <a:solidFill>
                  <a:srgbClr val="000000"/>
                </a:solidFill>
                <a:latin typeface="Times New Roman" pitchFamily="18" charset="0"/>
                <a:cs typeface="Times New Roman" pitchFamily="18" charset="0"/>
              </a:rPr>
              <a:t>(-) водохранилища часто занимают значительные территории.</a:t>
            </a:r>
          </a:p>
          <a:p>
            <a:pPr>
              <a:buFont typeface="Courier New"/>
              <a:buChar char="o"/>
            </a:pPr>
            <a:r>
              <a:rPr lang="ru-RU" sz="2400" dirty="0">
                <a:solidFill>
                  <a:srgbClr val="000000"/>
                </a:solidFill>
                <a:latin typeface="Times New Roman" pitchFamily="18" charset="0"/>
                <a:cs typeface="Times New Roman" pitchFamily="18" charset="0"/>
              </a:rPr>
              <a:t>(-) плотины зачастую изменяют характер рыбного хозяйства, поскольку перекрывают путь к нерестилищам проходным рыбам, однако часто благоприятствуют увеличению запасов рыбы в самом водохранилище и осуществлению рыбоводства</a:t>
            </a:r>
            <a:r>
              <a:rPr lang="ru-RU" sz="2400" dirty="0" smtClean="0">
                <a:solidFill>
                  <a:srgbClr val="000000"/>
                </a:solidFill>
                <a:latin typeface="Times New Roman" pitchFamily="18" charset="0"/>
                <a:cs typeface="Times New Roman" pitchFamily="18" charset="0"/>
              </a:rPr>
              <a:t>.</a:t>
            </a:r>
            <a:endParaRPr lang="ru-RU" sz="24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15890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preview (3).jpg"/>
          <p:cNvPicPr>
            <a:picLocks noGrp="1" noChangeAspect="1"/>
          </p:cNvPicPr>
          <p:nvPr>
            <p:ph idx="1"/>
          </p:nvPr>
        </p:nvPicPr>
        <p:blipFill>
          <a:blip r:embed="rId2" cstate="print"/>
          <a:stretch>
            <a:fillRect/>
          </a:stretch>
        </p:blipFill>
        <p:spPr>
          <a:xfrm>
            <a:off x="4211960" y="1340768"/>
            <a:ext cx="4734292" cy="3888432"/>
          </a:xfrm>
        </p:spPr>
      </p:pic>
      <p:sp>
        <p:nvSpPr>
          <p:cNvPr id="5" name="Прямоугольник 4"/>
          <p:cNvSpPr/>
          <p:nvPr/>
        </p:nvSpPr>
        <p:spPr>
          <a:xfrm>
            <a:off x="382052" y="332656"/>
            <a:ext cx="3563888" cy="6863417"/>
          </a:xfrm>
          <a:prstGeom prst="rect">
            <a:avLst/>
          </a:prstGeom>
        </p:spPr>
        <p:txBody>
          <a:bodyPr wrap="square">
            <a:spAutoFit/>
          </a:bodyPr>
          <a:lstStyle/>
          <a:p>
            <a:r>
              <a:rPr lang="ru-RU" sz="2200" b="1" dirty="0" smtClean="0">
                <a:solidFill>
                  <a:srgbClr val="000000"/>
                </a:solidFill>
                <a:latin typeface="Times New Roman" panose="02020603050405020304" pitchFamily="18" charset="0"/>
                <a:cs typeface="Times New Roman" panose="02020603050405020304" pitchFamily="18" charset="0"/>
              </a:rPr>
              <a:t>Атомная электростанция </a:t>
            </a:r>
            <a:r>
              <a:rPr lang="ru-RU" sz="2200" dirty="0" smtClean="0">
                <a:solidFill>
                  <a:srgbClr val="000000"/>
                </a:solidFill>
                <a:latin typeface="Times New Roman" panose="02020603050405020304" pitchFamily="18" charset="0"/>
                <a:cs typeface="Times New Roman" panose="02020603050405020304" pitchFamily="18" charset="0"/>
              </a:rPr>
              <a:t>(АЭС) — электростанция, в которой атомная (ядерная) энергия используется для получения электрической. Генератором энергии здесь является атомный реактор. Тепло, выделяемое в нем в результате цепной реакции деления ядер некоторых тяжелых элементов, преобразуется в электроэнергию. АЭС работают на ядерном горючем (уран, плутоний и др.), мировые запасы которого значительно превышают запасы органического топлива.</a:t>
            </a:r>
            <a:br>
              <a:rPr lang="ru-RU" sz="2200" dirty="0" smtClean="0">
                <a:solidFill>
                  <a:srgbClr val="000000"/>
                </a:solidFill>
                <a:latin typeface="Times New Roman" panose="02020603050405020304" pitchFamily="18" charset="0"/>
                <a:cs typeface="Times New Roman" panose="02020603050405020304" pitchFamily="18" charset="0"/>
              </a:rPr>
            </a:br>
            <a:endParaRPr lang="ru-RU" sz="22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preview (4).jpg"/>
          <p:cNvPicPr>
            <a:picLocks noGrp="1" noChangeAspect="1"/>
          </p:cNvPicPr>
          <p:nvPr>
            <p:ph idx="1"/>
          </p:nvPr>
        </p:nvPicPr>
        <p:blipFill>
          <a:blip r:embed="rId2" cstate="print"/>
          <a:stretch>
            <a:fillRect/>
          </a:stretch>
        </p:blipFill>
        <p:spPr>
          <a:xfrm>
            <a:off x="5166599" y="980728"/>
            <a:ext cx="3534213" cy="4832920"/>
          </a:xfrm>
        </p:spPr>
      </p:pic>
      <p:sp>
        <p:nvSpPr>
          <p:cNvPr id="5" name="Прямоугольник 4"/>
          <p:cNvSpPr/>
          <p:nvPr/>
        </p:nvSpPr>
        <p:spPr>
          <a:xfrm>
            <a:off x="107504" y="332656"/>
            <a:ext cx="4572000" cy="6370975"/>
          </a:xfrm>
          <a:prstGeom prst="rect">
            <a:avLst/>
          </a:prstGeom>
        </p:spPr>
        <p:txBody>
          <a:bodyPr wrap="square">
            <a:spAutoFit/>
          </a:bodyPr>
          <a:lstStyle/>
          <a:p>
            <a:r>
              <a:rPr lang="ru-RU" sz="2400" b="1" dirty="0" smtClean="0">
                <a:solidFill>
                  <a:srgbClr val="000000"/>
                </a:solidFill>
                <a:latin typeface="Times New Roman" panose="02020603050405020304" pitchFamily="18" charset="0"/>
                <a:cs typeface="Times New Roman" panose="02020603050405020304" pitchFamily="18" charset="0"/>
              </a:rPr>
              <a:t>Ветроэнергетическая установка</a:t>
            </a:r>
            <a:r>
              <a:rPr lang="ru-RU" dirty="0" smtClean="0">
                <a:solidFill>
                  <a:srgbClr val="000000"/>
                </a:solidFill>
                <a:latin typeface="Times New Roman" panose="02020603050405020304" pitchFamily="18" charset="0"/>
                <a:cs typeface="Times New Roman" panose="02020603050405020304" pitchFamily="18" charset="0"/>
              </a:rPr>
              <a:t> способна превращать энергию ветра в электроэнергию. Запасы ветровой энергии на территории нашей страны огромны, так как во многих районах среднегодовая скорость ветра составляет б м/с. Устройство ветроэнергетической установки достаточно простое: вал ветряного колеса, способного вращаться под действием ветра, передает вращение ротору генератора электрической энергии. Стоимость производства электроэнергии на ветровых электростанциях ниже, чем на любых других. Кроме того, ветроэнергетика экономит богатства недр. Недостатки ветроэнергетических установок — низкий коэффициент полезного действия, небольшая мощность. Они применяются там, где нет стабильного обеспечения электроэнергией — на нефтяных разработках, горных пастбищах, в пустынях и т. п.</a:t>
            </a:r>
            <a:endParaRPr lang="ru-RU" dirty="0">
              <a:solidFill>
                <a:srgbClr val="000000"/>
              </a:solidFill>
              <a:latin typeface="Times New Roman" panose="02020603050405020304" pitchFamily="18" charset="0"/>
              <a:cs typeface="Times New Roman" panose="02020603050405020304" pitchFamily="18" charset="0"/>
            </a:endParaRPr>
          </a:p>
        </p:txBody>
      </p:sp>
      <p:pic>
        <p:nvPicPr>
          <p:cNvPr id="6" name="Содержимое 3" descr="imgpreview (4).jpg"/>
          <p:cNvPicPr>
            <a:picLocks noChangeAspect="1"/>
          </p:cNvPicPr>
          <p:nvPr/>
        </p:nvPicPr>
        <p:blipFill>
          <a:blip r:embed="rId2" cstate="print"/>
          <a:stretch>
            <a:fillRect/>
          </a:stretch>
        </p:blipFill>
        <p:spPr bwMode="auto">
          <a:xfrm>
            <a:off x="4978350" y="980728"/>
            <a:ext cx="3910712" cy="468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preview.jpg"/>
          <p:cNvPicPr>
            <a:picLocks noGrp="1" noChangeAspect="1"/>
          </p:cNvPicPr>
          <p:nvPr>
            <p:ph idx="1"/>
          </p:nvPr>
        </p:nvPicPr>
        <p:blipFill>
          <a:blip r:embed="rId2" cstate="print"/>
          <a:stretch>
            <a:fillRect/>
          </a:stretch>
        </p:blipFill>
        <p:spPr>
          <a:xfrm>
            <a:off x="5796136" y="0"/>
            <a:ext cx="3347864" cy="4869160"/>
          </a:xfrm>
        </p:spPr>
      </p:pic>
      <p:sp>
        <p:nvSpPr>
          <p:cNvPr id="5" name="Прямоугольник 4"/>
          <p:cNvSpPr/>
          <p:nvPr/>
        </p:nvSpPr>
        <p:spPr>
          <a:xfrm>
            <a:off x="323528" y="0"/>
            <a:ext cx="5544616" cy="6740307"/>
          </a:xfrm>
          <a:prstGeom prst="rect">
            <a:avLst/>
          </a:prstGeom>
        </p:spPr>
        <p:txBody>
          <a:bodyPr wrap="square">
            <a:spAutoFit/>
          </a:bodyPr>
          <a:lstStyle/>
          <a:p>
            <a:r>
              <a:rPr lang="ru-RU" b="1" dirty="0" smtClean="0">
                <a:solidFill>
                  <a:srgbClr val="000000"/>
                </a:solidFill>
                <a:latin typeface="Times New Roman" panose="02020603050405020304" pitchFamily="18" charset="0"/>
                <a:cs typeface="Times New Roman" panose="02020603050405020304" pitchFamily="18" charset="0"/>
              </a:rPr>
              <a:t>Гелиоэнергетика (энергия Солнца)</a:t>
            </a:r>
            <a:r>
              <a:rPr lang="ru-RU" dirty="0" smtClean="0">
                <a:solidFill>
                  <a:srgbClr val="000000"/>
                </a:solidFill>
                <a:latin typeface="Times New Roman" panose="02020603050405020304" pitchFamily="18" charset="0"/>
                <a:cs typeface="Times New Roman" panose="02020603050405020304" pitchFamily="18" charset="0"/>
              </a:rPr>
              <a:t>. Во второй половине XX в. в связи с бурным развитием космонавтики начали разрабатывать проблему гелиоэнергетики — преобразование солнечного излучения в электрическую энергию. В настоящее время получение электроэнергии от гелиоустановок осуществляется с помощью солнечных батарей. Основу таких батарей составляют фотоэлементы — кристаллы кремния, покрытые тончайшим, прозрачным для света слоем металла. Поток фотонов — частиц света, проходя сквозь слой металла, выбивает электроны из кристалла. Электроны при этом начинают концентрироваться в слое металла, поэтому между слоем металла и кристаллом возникает разность потенциалов. Если тысячи таких фотоэлементов соединить параллельно, то получается солнечная батарея, способная питать электроэнергией электронную аппаратуру на космических кораблях, спутниках. В южных районах, где много солнечных дней в году, размещение на крышах домов солнечных батарей может частично обеспечить потребность в необходимой электроэнергии. Такие батареи используют и для питания электронных часов, калькуляторов и других устройств</a:t>
            </a:r>
            <a:endParaRPr lang="ru-RU"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568952" cy="7503593"/>
          </a:xfrm>
          <a:prstGeom prst="rect">
            <a:avLst/>
          </a:prstGeom>
        </p:spPr>
        <p:txBody>
          <a:bodyPr wrap="square">
            <a:spAutoFit/>
          </a:bodyPr>
          <a:lstStyle/>
          <a:p>
            <a:pPr lvl="0" fontAlgn="base">
              <a:spcBef>
                <a:spcPct val="60000"/>
              </a:spcBef>
              <a:spcAft>
                <a:spcPct val="0"/>
              </a:spcAft>
              <a:buClr>
                <a:srgbClr val="000000"/>
              </a:buClr>
            </a:pPr>
            <a:r>
              <a:rPr lang="ru-RU" sz="2800" kern="0" dirty="0">
                <a:solidFill>
                  <a:srgbClr val="000000"/>
                </a:solidFill>
                <a:latin typeface="Times New Roman" panose="02020603050405020304" pitchFamily="18" charset="0"/>
                <a:cs typeface="Times New Roman" panose="02020603050405020304" pitchFamily="18" charset="0"/>
              </a:rPr>
              <a:t>Широкое практическое использование электроэнергии в сравнении с другими видами энергии объясняется относительной легкостью ее получения и возможностью передачи на большие расстояния.</a:t>
            </a:r>
            <a:br>
              <a:rPr lang="ru-RU" sz="2800" kern="0" dirty="0">
                <a:solidFill>
                  <a:srgbClr val="000000"/>
                </a:solidFill>
                <a:latin typeface="Times New Roman" panose="02020603050405020304" pitchFamily="18" charset="0"/>
                <a:cs typeface="Times New Roman" panose="02020603050405020304" pitchFamily="18" charset="0"/>
              </a:rPr>
            </a:br>
            <a:r>
              <a:rPr lang="ru-RU" sz="2800" kern="0" dirty="0" smtClean="0">
                <a:solidFill>
                  <a:srgbClr val="000000"/>
                </a:solidFill>
                <a:latin typeface="Times New Roman" panose="02020603050405020304" pitchFamily="18" charset="0"/>
                <a:cs typeface="Times New Roman" panose="02020603050405020304" pitchFamily="18" charset="0"/>
              </a:rPr>
              <a:t>Традиционные </a:t>
            </a:r>
            <a:r>
              <a:rPr lang="ru-RU" sz="2800" kern="0" dirty="0">
                <a:solidFill>
                  <a:srgbClr val="000000"/>
                </a:solidFill>
                <a:latin typeface="Times New Roman" panose="02020603050405020304" pitchFamily="18" charset="0"/>
                <a:cs typeface="Times New Roman" panose="02020603050405020304" pitchFamily="18" charset="0"/>
              </a:rPr>
              <a:t>источники электрической энергии: </a:t>
            </a:r>
            <a:br>
              <a:rPr lang="ru-RU" sz="2800" kern="0" dirty="0">
                <a:solidFill>
                  <a:srgbClr val="000000"/>
                </a:solidFill>
                <a:latin typeface="Times New Roman" panose="02020603050405020304" pitchFamily="18" charset="0"/>
                <a:cs typeface="Times New Roman" panose="02020603050405020304" pitchFamily="18" charset="0"/>
              </a:rPr>
            </a:br>
            <a:r>
              <a:rPr lang="ru-RU" sz="2800" kern="0" dirty="0">
                <a:solidFill>
                  <a:srgbClr val="000000"/>
                </a:solidFill>
                <a:latin typeface="Times New Roman" panose="02020603050405020304" pitchFamily="18" charset="0"/>
                <a:cs typeface="Times New Roman" panose="02020603050405020304" pitchFamily="18" charset="0"/>
                <a:hlinkClick r:id="rId2"/>
              </a:rPr>
              <a:t>тепловая ТЭС</a:t>
            </a:r>
            <a:r>
              <a:rPr lang="ru-RU" sz="2800" kern="0" dirty="0">
                <a:solidFill>
                  <a:srgbClr val="000000"/>
                </a:solidFill>
                <a:latin typeface="Times New Roman" panose="02020603050405020304" pitchFamily="18" charset="0"/>
                <a:cs typeface="Times New Roman" panose="02020603050405020304" pitchFamily="18" charset="0"/>
              </a:rPr>
              <a:t>, </a:t>
            </a:r>
            <a:br>
              <a:rPr lang="ru-RU" sz="2800" kern="0" dirty="0">
                <a:solidFill>
                  <a:srgbClr val="000000"/>
                </a:solidFill>
                <a:latin typeface="Times New Roman" panose="02020603050405020304" pitchFamily="18" charset="0"/>
                <a:cs typeface="Times New Roman" panose="02020603050405020304" pitchFamily="18" charset="0"/>
              </a:rPr>
            </a:br>
            <a:r>
              <a:rPr lang="ru-RU" sz="2800" kern="0" dirty="0">
                <a:solidFill>
                  <a:srgbClr val="000000"/>
                </a:solidFill>
                <a:latin typeface="Times New Roman" panose="02020603050405020304" pitchFamily="18" charset="0"/>
                <a:cs typeface="Times New Roman" panose="02020603050405020304" pitchFamily="18" charset="0"/>
                <a:hlinkClick r:id="rId3"/>
              </a:rPr>
              <a:t>энергия потока воды - ГЭС</a:t>
            </a:r>
            <a:r>
              <a:rPr lang="ru-RU" sz="2800" kern="0" dirty="0">
                <a:solidFill>
                  <a:srgbClr val="000000"/>
                </a:solidFill>
                <a:latin typeface="Times New Roman" panose="02020603050405020304" pitchFamily="18" charset="0"/>
                <a:cs typeface="Times New Roman" panose="02020603050405020304" pitchFamily="18" charset="0"/>
              </a:rPr>
              <a:t>, </a:t>
            </a:r>
            <a:br>
              <a:rPr lang="ru-RU" sz="2800" kern="0" dirty="0">
                <a:solidFill>
                  <a:srgbClr val="000000"/>
                </a:solidFill>
                <a:latin typeface="Times New Roman" panose="02020603050405020304" pitchFamily="18" charset="0"/>
                <a:cs typeface="Times New Roman" panose="02020603050405020304" pitchFamily="18" charset="0"/>
              </a:rPr>
            </a:br>
            <a:r>
              <a:rPr lang="ru-RU" sz="2800" kern="0" dirty="0">
                <a:solidFill>
                  <a:srgbClr val="000000"/>
                </a:solidFill>
                <a:latin typeface="Times New Roman" panose="02020603050405020304" pitchFamily="18" charset="0"/>
                <a:cs typeface="Times New Roman" panose="02020603050405020304" pitchFamily="18" charset="0"/>
                <a:hlinkClick r:id="rId4"/>
              </a:rPr>
              <a:t>атомная энергия - АЭС</a:t>
            </a:r>
            <a:r>
              <a:rPr lang="ru-RU" sz="2800" kern="0" dirty="0" smtClean="0">
                <a:solidFill>
                  <a:srgbClr val="000000"/>
                </a:solidFill>
                <a:latin typeface="Times New Roman" panose="02020603050405020304" pitchFamily="18" charset="0"/>
                <a:cs typeface="Times New Roman" panose="02020603050405020304" pitchFamily="18" charset="0"/>
              </a:rPr>
              <a:t>.</a:t>
            </a:r>
          </a:p>
          <a:p>
            <a:pPr lvl="0" fontAlgn="base">
              <a:spcBef>
                <a:spcPct val="60000"/>
              </a:spcBef>
              <a:spcAft>
                <a:spcPct val="0"/>
              </a:spcAft>
              <a:buClr>
                <a:srgbClr val="000000"/>
              </a:buClr>
            </a:pPr>
            <a:r>
              <a:rPr lang="ru-RU" sz="2800" kern="0" dirty="0">
                <a:solidFill>
                  <a:srgbClr val="000000"/>
                </a:solidFill>
                <a:latin typeface="Times New Roman" panose="02020603050405020304" pitchFamily="18" charset="0"/>
                <a:cs typeface="Times New Roman" panose="02020603050405020304" pitchFamily="18" charset="0"/>
              </a:rPr>
              <a:t>Нетрадиционные источники электрической энергии, где не восполняемые энергоресурсы практически не тратятся:</a:t>
            </a:r>
            <a:br>
              <a:rPr lang="ru-RU" sz="2800" kern="0" dirty="0">
                <a:solidFill>
                  <a:srgbClr val="000000"/>
                </a:solidFill>
                <a:latin typeface="Times New Roman" panose="02020603050405020304" pitchFamily="18" charset="0"/>
                <a:cs typeface="Times New Roman" panose="02020603050405020304" pitchFamily="18" charset="0"/>
              </a:rPr>
            </a:br>
            <a:r>
              <a:rPr lang="ru-RU" sz="2800" kern="0" dirty="0">
                <a:solidFill>
                  <a:srgbClr val="000000"/>
                </a:solidFill>
                <a:latin typeface="Times New Roman" panose="02020603050405020304" pitchFamily="18" charset="0"/>
                <a:cs typeface="Times New Roman" panose="02020603050405020304" pitchFamily="18" charset="0"/>
                <a:hlinkClick r:id="rId5"/>
              </a:rPr>
              <a:t>ветроэнергетика</a:t>
            </a:r>
            <a:r>
              <a:rPr lang="ru-RU" sz="2800" kern="0" dirty="0">
                <a:solidFill>
                  <a:srgbClr val="000000"/>
                </a:solidFill>
                <a:latin typeface="Times New Roman" panose="02020603050405020304" pitchFamily="18" charset="0"/>
                <a:cs typeface="Times New Roman" panose="02020603050405020304" pitchFamily="18" charset="0"/>
              </a:rPr>
              <a:t>, </a:t>
            </a:r>
            <a:br>
              <a:rPr lang="ru-RU" sz="2800" kern="0" dirty="0">
                <a:solidFill>
                  <a:srgbClr val="000000"/>
                </a:solidFill>
                <a:latin typeface="Times New Roman" panose="02020603050405020304" pitchFamily="18" charset="0"/>
                <a:cs typeface="Times New Roman" panose="02020603050405020304" pitchFamily="18" charset="0"/>
              </a:rPr>
            </a:br>
            <a:r>
              <a:rPr lang="ru-RU" sz="2800" kern="0" dirty="0">
                <a:solidFill>
                  <a:srgbClr val="000000"/>
                </a:solidFill>
                <a:latin typeface="Times New Roman" panose="02020603050405020304" pitchFamily="18" charset="0"/>
                <a:cs typeface="Times New Roman" panose="02020603050405020304" pitchFamily="18" charset="0"/>
                <a:hlinkClick r:id="rId6"/>
              </a:rPr>
              <a:t>приливная энергетика</a:t>
            </a:r>
            <a:r>
              <a:rPr lang="ru-RU" sz="2800" kern="0" dirty="0">
                <a:solidFill>
                  <a:srgbClr val="000000"/>
                </a:solidFill>
                <a:latin typeface="Times New Roman" panose="02020603050405020304" pitchFamily="18" charset="0"/>
                <a:cs typeface="Times New Roman" panose="02020603050405020304" pitchFamily="18" charset="0"/>
              </a:rPr>
              <a:t>, </a:t>
            </a:r>
            <a:br>
              <a:rPr lang="ru-RU" sz="2800" kern="0" dirty="0">
                <a:solidFill>
                  <a:srgbClr val="000000"/>
                </a:solidFill>
                <a:latin typeface="Times New Roman" panose="02020603050405020304" pitchFamily="18" charset="0"/>
                <a:cs typeface="Times New Roman" panose="02020603050405020304" pitchFamily="18" charset="0"/>
              </a:rPr>
            </a:br>
            <a:r>
              <a:rPr lang="ru-RU" sz="2800" kern="0" dirty="0">
                <a:solidFill>
                  <a:srgbClr val="000000"/>
                </a:solidFill>
                <a:latin typeface="Times New Roman" panose="02020603050405020304" pitchFamily="18" charset="0"/>
                <a:cs typeface="Times New Roman" panose="02020603050405020304" pitchFamily="18" charset="0"/>
                <a:hlinkClick r:id="rId7"/>
              </a:rPr>
              <a:t>солнечная энергетика</a:t>
            </a:r>
            <a:r>
              <a:rPr lang="ru-RU" sz="2800" kern="0" dirty="0">
                <a:solidFill>
                  <a:srgbClr val="000000"/>
                </a:solidFill>
                <a:latin typeface="Times New Roman" panose="02020603050405020304" pitchFamily="18" charset="0"/>
                <a:cs typeface="Times New Roman" panose="02020603050405020304" pitchFamily="18" charset="0"/>
              </a:rPr>
              <a:t>.</a:t>
            </a:r>
            <a:br>
              <a:rPr lang="ru-RU" sz="2800" kern="0" dirty="0">
                <a:solidFill>
                  <a:srgbClr val="000000"/>
                </a:solidFill>
                <a:latin typeface="Times New Roman" panose="02020603050405020304" pitchFamily="18" charset="0"/>
                <a:cs typeface="Times New Roman" panose="02020603050405020304" pitchFamily="18" charset="0"/>
              </a:rPr>
            </a:br>
            <a:endParaRPr lang="ru-RU" sz="2800" kern="0" dirty="0">
              <a:solidFill>
                <a:srgbClr val="000000"/>
              </a:solidFill>
              <a:latin typeface="Times New Roman" panose="02020603050405020304" pitchFamily="18" charset="0"/>
              <a:cs typeface="Times New Roman" panose="02020603050405020304" pitchFamily="18" charset="0"/>
            </a:endParaRPr>
          </a:p>
          <a:p>
            <a:pPr lvl="0" fontAlgn="base">
              <a:spcBef>
                <a:spcPct val="60000"/>
              </a:spcBef>
              <a:spcAft>
                <a:spcPct val="0"/>
              </a:spcAft>
              <a:buClr>
                <a:srgbClr val="000000"/>
              </a:buClr>
            </a:pPr>
            <a:endParaRPr lang="ru-RU" sz="28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4887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7848600" cy="1173162"/>
          </a:xfrm>
        </p:spPr>
        <p:txBody>
          <a:bodyPr/>
          <a:lstStyle/>
          <a:p>
            <a:r>
              <a:rPr lang="ru-RU" sz="4800" b="1" dirty="0" smtClean="0">
                <a:latin typeface="Times New Roman" pitchFamily="18" charset="0"/>
                <a:cs typeface="Times New Roman" pitchFamily="18" charset="0"/>
              </a:rPr>
              <a:t>Цели урока:</a:t>
            </a:r>
            <a:endParaRPr lang="ru-RU" sz="4800" b="1" dirty="0">
              <a:latin typeface="Times New Roman" pitchFamily="18" charset="0"/>
              <a:cs typeface="Times New Roman" pitchFamily="18" charset="0"/>
            </a:endParaRPr>
          </a:p>
        </p:txBody>
      </p:sp>
      <p:sp>
        <p:nvSpPr>
          <p:cNvPr id="3" name="Содержимое 2"/>
          <p:cNvSpPr>
            <a:spLocks noGrp="1"/>
          </p:cNvSpPr>
          <p:nvPr>
            <p:ph idx="1"/>
          </p:nvPr>
        </p:nvSpPr>
        <p:spPr>
          <a:xfrm>
            <a:off x="755576" y="1628800"/>
            <a:ext cx="7776864" cy="4525963"/>
          </a:xfrm>
        </p:spPr>
        <p:txBody>
          <a:bodyPr/>
          <a:lstStyle/>
          <a:p>
            <a:pPr>
              <a:buNone/>
            </a:pPr>
            <a:r>
              <a:rPr lang="ru-RU" u="sng" dirty="0" smtClean="0">
                <a:latin typeface="Times New Roman" pitchFamily="18" charset="0"/>
                <a:cs typeface="Times New Roman" pitchFamily="18" charset="0"/>
              </a:rPr>
              <a:t>Образовательная</a:t>
            </a:r>
            <a:r>
              <a:rPr lang="ru-RU" dirty="0" smtClean="0">
                <a:latin typeface="Times New Roman" pitchFamily="18" charset="0"/>
                <a:cs typeface="Times New Roman" pitchFamily="18" charset="0"/>
              </a:rPr>
              <a:t> –дать учащимся полное представление об источниках электроэнергии и ее роли в жизни человека</a:t>
            </a:r>
          </a:p>
          <a:p>
            <a:pPr>
              <a:buNone/>
            </a:pPr>
            <a:r>
              <a:rPr lang="ru-RU" u="sng" dirty="0" smtClean="0">
                <a:latin typeface="Times New Roman" pitchFamily="18" charset="0"/>
                <a:cs typeface="Times New Roman" pitchFamily="18" charset="0"/>
              </a:rPr>
              <a:t>Развивающая</a:t>
            </a:r>
            <a:r>
              <a:rPr lang="ru-RU" dirty="0" smtClean="0">
                <a:latin typeface="Times New Roman" pitchFamily="18" charset="0"/>
                <a:cs typeface="Times New Roman" pitchFamily="18" charset="0"/>
              </a:rPr>
              <a:t> – развить кругозор, воображение, интерес к учению</a:t>
            </a:r>
          </a:p>
          <a:p>
            <a:pPr>
              <a:buNone/>
            </a:pPr>
            <a:r>
              <a:rPr lang="ru-RU" u="sng" dirty="0" smtClean="0">
                <a:latin typeface="Times New Roman" pitchFamily="18" charset="0"/>
                <a:cs typeface="Times New Roman" pitchFamily="18" charset="0"/>
              </a:rPr>
              <a:t>Воспитательная </a:t>
            </a:r>
            <a:r>
              <a:rPr lang="ru-RU" dirty="0" smtClean="0">
                <a:latin typeface="Times New Roman" pitchFamily="18" charset="0"/>
                <a:cs typeface="Times New Roman" pitchFamily="18" charset="0"/>
              </a:rPr>
              <a:t>– воспитывать бережное отношение к природе и ее ресурсам.     </a:t>
            </a:r>
            <a:endParaRPr lang="ru-RU"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74638"/>
            <a:ext cx="7848600" cy="706090"/>
          </a:xfrm>
        </p:spPr>
        <p:txBody>
          <a:bodyPr>
            <a:normAutofit/>
          </a:bodyPr>
          <a:lstStyle/>
          <a:p>
            <a:r>
              <a:rPr lang="ru-RU" sz="4400" dirty="0" smtClean="0"/>
              <a:t> </a:t>
            </a:r>
            <a:endParaRPr lang="ru-RU" sz="4400" b="1"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899592" y="620688"/>
            <a:ext cx="7772400" cy="5590856"/>
          </a:xfrm>
        </p:spPr>
        <p:txBody>
          <a:bodyPr>
            <a:normAutofit fontScale="92500" lnSpcReduction="10000"/>
          </a:bodyPr>
          <a:lstStyle/>
          <a:p>
            <a:pPr>
              <a:buNone/>
            </a:pPr>
            <a:r>
              <a:rPr lang="en-US"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Электроэнергия </a:t>
            </a:r>
            <a:r>
              <a:rPr lang="ru-RU" dirty="0" smtClean="0">
                <a:latin typeface="Times New Roman" panose="02020603050405020304" pitchFamily="18" charset="0"/>
                <a:cs typeface="Times New Roman" panose="02020603050405020304" pitchFamily="18" charset="0"/>
              </a:rPr>
              <a:t>играет важную роль в быту современного человека, сопровождая его повсюду. Каждый из нас пользуется лифтами, бытовой техникой, банкоматами, компьютерами — все эти и многие другие привычные каждому вещи, облегчающие нашу жизнь, не способны функционировать без постоянного электроснабжения. При этом количество электроприборов, окружающих нас, не становится меньше, оно постоянно увеличивается из года в год. Электрический свет, тепло, горячая вода, столь необходимые для полноценного уюта и комфорта в доме, также поступают к нам благодаря электроэнергии.</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9.jpg"/>
          <p:cNvPicPr>
            <a:picLocks noGrp="1" noChangeAspect="1"/>
          </p:cNvPicPr>
          <p:nvPr>
            <p:ph idx="1"/>
          </p:nvPr>
        </p:nvPicPr>
        <p:blipFill>
          <a:blip r:embed="rId2" cstate="print"/>
          <a:stretch>
            <a:fillRect/>
          </a:stretch>
        </p:blipFill>
        <p:spPr>
          <a:xfrm>
            <a:off x="4860032" y="404663"/>
            <a:ext cx="4176464" cy="5770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467544" y="543178"/>
            <a:ext cx="4572000" cy="5262979"/>
          </a:xfrm>
          <a:prstGeom prst="rect">
            <a:avLst/>
          </a:prstGeom>
        </p:spPr>
        <p:txBody>
          <a:bodyPr>
            <a:spAutoFit/>
          </a:bodyPr>
          <a:lstStyle/>
          <a:p>
            <a:r>
              <a:rPr lang="ru-RU" sz="2400" dirty="0" smtClean="0">
                <a:solidFill>
                  <a:srgbClr val="000000"/>
                </a:solidFill>
                <a:latin typeface="Times New Roman" panose="02020603050405020304" pitchFamily="18" charset="0"/>
                <a:cs typeface="Times New Roman" panose="02020603050405020304" pitchFamily="18" charset="0"/>
              </a:rPr>
              <a:t>Делая свою жизнь комфортней, человек все более становится зависимым от электроснабжения. Любые отключения электроэнергии, пусть даже и кратковременные, имеют негативные последствия. Особенно это ощущается за городом в коттеджных и дачных поселках. При этом нельзя забывать о промышленных и социально значимых объектах, в которых наличие электроэнергии является необходимостью</a:t>
            </a:r>
            <a:r>
              <a:rPr lang="ru-RU" dirty="0" smtClean="0"/>
              <a:t>.</a:t>
            </a:r>
            <a:endParaRPr lang="ru-RU" dirty="0"/>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Историческая справка:</a:t>
            </a:r>
            <a:endParaRPr lang="ru-RU" b="1"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rmAutofit/>
          </a:bodyPr>
          <a:lstStyle/>
          <a:p>
            <a:pPr marL="0" indent="0">
              <a:buNone/>
            </a:pPr>
            <a:r>
              <a:rPr lang="ru-RU" dirty="0" smtClean="0">
                <a:latin typeface="Times New Roman" panose="02020603050405020304" pitchFamily="18" charset="0"/>
                <a:cs typeface="Times New Roman" panose="02020603050405020304" pitchFamily="18" charset="0"/>
              </a:rPr>
              <a:t>Еще в глубокой древности люди заметили, что янтарь (окаменевшая смола хвойных деревьев), потертый о шерсть, обладает способностью притягивать к себе различные тела: соломинки, пушинки, ворсинки меха и т.д. В дальнейшем установили, что этим свойством обладают и другие вещества: стеклянная палочка, потертая о шелк. </a:t>
            </a:r>
          </a:p>
        </p:txBody>
      </p:sp>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548680"/>
            <a:ext cx="7772400" cy="5616624"/>
          </a:xfrm>
        </p:spPr>
        <p:txBody>
          <a:bodyPr>
            <a:normAutofit/>
          </a:bodyPr>
          <a:lstStyle/>
          <a:p>
            <a:pPr marL="0" indent="0">
              <a:buNone/>
            </a:pPr>
            <a:r>
              <a:rPr lang="ru-RU" dirty="0" smtClean="0">
                <a:latin typeface="Times New Roman" panose="02020603050405020304" pitchFamily="18" charset="0"/>
                <a:cs typeface="Times New Roman" panose="02020603050405020304" pitchFamily="18" charset="0"/>
              </a:rPr>
              <a:t>Палочка из органического стекла потертая о бумагу, эбонит (каучук с небольшой примесью серы), натертый о сукно или мех. Наблюдаемые в начале </a:t>
            </a:r>
            <a:r>
              <a:rPr lang="en-US" dirty="0" smtClean="0">
                <a:latin typeface="Times New Roman" panose="02020603050405020304" pitchFamily="18" charset="0"/>
                <a:cs typeface="Times New Roman" panose="02020603050405020304" pitchFamily="18" charset="0"/>
              </a:rPr>
              <a:t>XVII </a:t>
            </a:r>
            <a:r>
              <a:rPr lang="ru-RU" dirty="0" smtClean="0">
                <a:latin typeface="Times New Roman" panose="02020603050405020304" pitchFamily="18" charset="0"/>
                <a:cs typeface="Times New Roman" panose="02020603050405020304" pitchFamily="18" charset="0"/>
              </a:rPr>
              <a:t>века явления были названы электрическими (от греческого слова электрон-янтарь). Стали говорить, что тело, получившее после натирания способность притягивать другие тела, наэлектризовано или, что ему сообщен электрический заряд. Электрический заряд может передаваться от тела к телу, стоит только коснуться наэлектризованным телом другого тела.</a:t>
            </a:r>
            <a:endParaRPr lang="ru-RU" dirty="0">
              <a:latin typeface="Times New Roman" panose="02020603050405020304" pitchFamily="18" charset="0"/>
              <a:cs typeface="Times New Roman" panose="02020603050405020304" pitchFamily="18" charset="0"/>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052736"/>
            <a:ext cx="7488832" cy="4955203"/>
          </a:xfrm>
          <a:prstGeom prst="rect">
            <a:avLst/>
          </a:prstGeom>
        </p:spPr>
        <p:txBody>
          <a:bodyPr wrap="square">
            <a:spAutoFit/>
          </a:bodyPr>
          <a:lstStyle/>
          <a:p>
            <a:pPr algn="ctr"/>
            <a:r>
              <a:rPr lang="ru-RU" sz="3600" b="1" dirty="0">
                <a:solidFill>
                  <a:srgbClr val="000000"/>
                </a:solidFill>
                <a:latin typeface="Times New Roman" pitchFamily="18" charset="0"/>
                <a:cs typeface="Times New Roman" pitchFamily="18" charset="0"/>
              </a:rPr>
              <a:t>Источники </a:t>
            </a:r>
            <a:r>
              <a:rPr lang="ru-RU" sz="3600" b="1" dirty="0" smtClean="0">
                <a:solidFill>
                  <a:srgbClr val="000000"/>
                </a:solidFill>
                <a:latin typeface="Times New Roman" pitchFamily="18" charset="0"/>
                <a:cs typeface="Times New Roman" pitchFamily="18" charset="0"/>
              </a:rPr>
              <a:t>электричества</a:t>
            </a:r>
          </a:p>
          <a:p>
            <a:pPr algn="ctr"/>
            <a:endParaRPr lang="ru-RU" sz="2800" b="1" dirty="0">
              <a:solidFill>
                <a:srgbClr val="000000"/>
              </a:solidFill>
              <a:latin typeface="Times New Roman" pitchFamily="18" charset="0"/>
              <a:cs typeface="Times New Roman" pitchFamily="18" charset="0"/>
            </a:endParaRPr>
          </a:p>
          <a:p>
            <a:r>
              <a:rPr lang="ru-RU" sz="2800" dirty="0">
                <a:solidFill>
                  <a:srgbClr val="000000"/>
                </a:solidFill>
                <a:latin typeface="Times New Roman" pitchFamily="18" charset="0"/>
                <a:cs typeface="Times New Roman" pitchFamily="18" charset="0"/>
              </a:rPr>
              <a:t>Источники электричества, устройства, которые преобразуют различные формы энергии в электричество. В настоящее время большая часть электричества создается на электростанциях за счет сжигания ископаемых топлив. Тепло от сгорания угля, нефти или природного газа превращает воду в пар. Пар приводит в движение турбину, соединенную с электрическим генератором.</a:t>
            </a:r>
          </a:p>
        </p:txBody>
      </p:sp>
    </p:spTree>
    <p:extLst>
      <p:ext uri="{BB962C8B-B14F-4D97-AF65-F5344CB8AC3E}">
        <p14:creationId xmlns:p14="http://schemas.microsoft.com/office/powerpoint/2010/main" val="4098119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a:t>
            </a:r>
            <a:r>
              <a:rPr lang="ru-RU" b="1" dirty="0" smtClean="0">
                <a:latin typeface="Times New Roman" panose="02020603050405020304" pitchFamily="18" charset="0"/>
                <a:cs typeface="Times New Roman" panose="02020603050405020304" pitchFamily="18" charset="0"/>
              </a:rPr>
              <a:t>Источники электроэнергии:</a:t>
            </a:r>
            <a:endParaRPr lang="ru-RU" b="1" dirty="0">
              <a:latin typeface="Times New Roman" panose="02020603050405020304" pitchFamily="18" charset="0"/>
              <a:cs typeface="Times New Roman" panose="02020603050405020304" pitchFamily="18" charset="0"/>
            </a:endParaRPr>
          </a:p>
        </p:txBody>
      </p:sp>
      <p:pic>
        <p:nvPicPr>
          <p:cNvPr id="4" name="Содержимое 3" descr="imgpreview (1).jpg"/>
          <p:cNvPicPr>
            <a:picLocks noGrp="1" noChangeAspect="1"/>
          </p:cNvPicPr>
          <p:nvPr>
            <p:ph idx="1"/>
          </p:nvPr>
        </p:nvPicPr>
        <p:blipFill>
          <a:blip r:embed="rId2" cstate="print"/>
          <a:stretch>
            <a:fillRect/>
          </a:stretch>
        </p:blipFill>
        <p:spPr>
          <a:xfrm>
            <a:off x="5304120" y="1844824"/>
            <a:ext cx="3588359" cy="4104456"/>
          </a:xfrm>
        </p:spPr>
      </p:pic>
      <p:sp>
        <p:nvSpPr>
          <p:cNvPr id="5" name="Прямоугольник 4"/>
          <p:cNvSpPr/>
          <p:nvPr/>
        </p:nvSpPr>
        <p:spPr>
          <a:xfrm>
            <a:off x="251520" y="1484784"/>
            <a:ext cx="5112568" cy="6001643"/>
          </a:xfrm>
          <a:prstGeom prst="rect">
            <a:avLst/>
          </a:prstGeom>
        </p:spPr>
        <p:txBody>
          <a:bodyPr wrap="square">
            <a:spAutoFit/>
          </a:bodyPr>
          <a:lstStyle/>
          <a:p>
            <a:r>
              <a:rPr lang="ru-RU" sz="2400" b="1" dirty="0" smtClean="0">
                <a:solidFill>
                  <a:srgbClr val="000000"/>
                </a:solidFill>
                <a:latin typeface="Times New Roman" panose="02020603050405020304" pitchFamily="18" charset="0"/>
                <a:cs typeface="Times New Roman" panose="02020603050405020304" pitchFamily="18" charset="0"/>
              </a:rPr>
              <a:t>Тепловые электростанции </a:t>
            </a:r>
            <a:r>
              <a:rPr lang="ru-RU" sz="2400" dirty="0" smtClean="0">
                <a:solidFill>
                  <a:srgbClr val="000000"/>
                </a:solidFill>
                <a:latin typeface="Times New Roman" panose="02020603050405020304" pitchFamily="18" charset="0"/>
                <a:cs typeface="Times New Roman" panose="02020603050405020304" pitchFamily="18" charset="0"/>
              </a:rPr>
              <a:t>(ТЭС) вырабатывают электроэнергию в результате преобразования тепловой энергии, которая выделяется при сжигании органического топлива (угля, нефти, газа). Цикл работы электростанции включает несколько этапов. Для выработки электричества сжигают природный газ. Этот способ намного более эффективен, чем традиционные способы с использованием твердых топлив.</a:t>
            </a:r>
          </a:p>
          <a:p>
            <a:endParaRPr lang="ru-RU" sz="2400" dirty="0">
              <a:solidFill>
                <a:srgbClr val="000000"/>
              </a:solidFill>
              <a:latin typeface="Times New Roman" panose="02020603050405020304" pitchFamily="18" charset="0"/>
              <a:cs typeface="Times New Roman" panose="02020603050405020304" pitchFamily="18" charset="0"/>
            </a:endParaRPr>
          </a:p>
          <a:p>
            <a:endParaRPr lang="ru-RU" sz="2400" dirty="0" smtClean="0">
              <a:solidFill>
                <a:srgbClr val="000000"/>
              </a:solidFill>
              <a:latin typeface="Times New Roman" panose="02020603050405020304" pitchFamily="18" charset="0"/>
              <a:cs typeface="Times New Roman" panose="02020603050405020304" pitchFamily="18" charset="0"/>
            </a:endParaRPr>
          </a:p>
          <a:p>
            <a:endParaRPr lang="ru-RU" sz="24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7848872" cy="5632311"/>
          </a:xfrm>
          <a:prstGeom prst="rect">
            <a:avLst/>
          </a:prstGeom>
          <a:noFill/>
        </p:spPr>
        <p:txBody>
          <a:bodyPr wrap="square" rtlCol="0">
            <a:spAutoFit/>
          </a:bodyPr>
          <a:lstStyle/>
          <a:p>
            <a:r>
              <a:rPr lang="ru-RU" sz="2400" dirty="0" smtClean="0">
                <a:solidFill>
                  <a:srgbClr val="000000"/>
                </a:solidFill>
                <a:latin typeface="Times New Roman" pitchFamily="18" charset="0"/>
                <a:cs typeface="Times New Roman" pitchFamily="18" charset="0"/>
              </a:rPr>
              <a:t>Воздух нагнетается (1)в первую турбину, где он сжимается (2), затем смешивается с горючим (3) и смесь сжигается (4). Выхлопные газы используются для вращения второй турбины, которая подсоединена к генератору (5). Энергия газов используется для приведения в действие второй турбины (6) с другим генератором (7). Газ, служащий для перегрева воды (8), направляется через особый канал (9). Для того, чтобы обеспечить максимальную выработку энергии, перегретый пар (10) вращает турбину высокого давления (11), а затем поступает (при несколько меньшей температуре) в турбину низкого давления (12). Пар поступает в турбину непосредственно из теплообменника (13), а затем охлаждается (14) и возвращается вновь к началу цикла.</a:t>
            </a:r>
            <a:endParaRPr lang="ru-RU" sz="24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12047824"/>
      </p:ext>
    </p:extLst>
  </p:cSld>
  <p:clrMapOvr>
    <a:masterClrMapping/>
  </p:clrMapOvr>
</p:sld>
</file>

<file path=ppt/theme/theme1.xml><?xml version="1.0" encoding="utf-8"?>
<a:theme xmlns:a="http://schemas.openxmlformats.org/drawingml/2006/main" name="Тема3">
  <a:themeElements>
    <a:clrScheme name="ms_pptpostmortem_tp01018455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ms_pptpostmortem_tp01018455">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ms_pptpostmortem_tp01018455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ms_pptpostmortem_tp01018455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ms_pptpostmortem_tp01018455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ms_pptpostmortem_tp01018455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ms_pptpostmortem_tp01018455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ms_pptpostmortem_tp01018455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Тема3</Template>
  <TotalTime>479</TotalTime>
  <Words>1012</Words>
  <Application>Microsoft Office PowerPoint</Application>
  <PresentationFormat>Экран (4:3)</PresentationFormat>
  <Paragraphs>42</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Тема3</vt:lpstr>
      <vt:lpstr>            Учитель технологии ГБС(К)ОУ № 91 г. Краснодар               дудченко А.М.         </vt:lpstr>
      <vt:lpstr>Цели урока:</vt:lpstr>
      <vt:lpstr> </vt:lpstr>
      <vt:lpstr>Презентация PowerPoint</vt:lpstr>
      <vt:lpstr>  Историческая справка:</vt:lpstr>
      <vt:lpstr>Презентация PowerPoint</vt:lpstr>
      <vt:lpstr>Презентация PowerPoint</vt:lpstr>
      <vt:lpstr> Источники электроэнергии: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выполнил:                Ученик 8 «А» Класса                Эрюков никита               Руководитель:               дудченко а.м</dc:title>
  <dc:creator>Никита</dc:creator>
  <cp:lastModifiedBy>ГлавБух Вика</cp:lastModifiedBy>
  <cp:revision>56</cp:revision>
  <dcterms:created xsi:type="dcterms:W3CDTF">2014-02-07T13:08:42Z</dcterms:created>
  <dcterms:modified xsi:type="dcterms:W3CDTF">2014-04-16T18:54:05Z</dcterms:modified>
</cp:coreProperties>
</file>