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4/1/2014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0" y="381000"/>
            <a:ext cx="2910219" cy="83099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2400" b="1" dirty="0" smtClean="0">
                <a:ln/>
                <a:solidFill>
                  <a:schemeClr val="accent3"/>
                </a:solidFill>
              </a:rPr>
              <a:t>Урок по технологии</a:t>
            </a:r>
          </a:p>
          <a:p>
            <a:pPr algn="ctr"/>
            <a:r>
              <a:rPr lang="ru-RU" sz="2400" b="1" cap="none" spc="0" dirty="0" smtClean="0">
                <a:ln/>
                <a:solidFill>
                  <a:schemeClr val="accent3"/>
                </a:solidFill>
                <a:effectLst/>
              </a:rPr>
              <a:t>5 класс</a:t>
            </a:r>
            <a:endParaRPr lang="en-US" sz="2400" b="1" cap="none" spc="0" dirty="0">
              <a:ln/>
              <a:solidFill>
                <a:schemeClr val="accent3"/>
              </a:solidFill>
              <a:effectLst/>
            </a:endParaRPr>
          </a:p>
        </p:txBody>
      </p:sp>
      <p:sp>
        <p:nvSpPr>
          <p:cNvPr id="8" name="Rectangle 7"/>
          <p:cNvSpPr/>
          <p:nvPr/>
        </p:nvSpPr>
        <p:spPr>
          <a:xfrm>
            <a:off x="1479687" y="2286000"/>
            <a:ext cx="7148560" cy="1323439"/>
          </a:xfrm>
          <a:prstGeom prst="rect">
            <a:avLst/>
          </a:prstGeom>
          <a:noFill/>
        </p:spPr>
        <p:txBody>
          <a:bodyPr wrap="none" lIns="91440" tIns="45720" rIns="91440" bIns="45720">
            <a:spAutoFit/>
          </a:bodyPr>
          <a:lstStyle/>
          <a:p>
            <a:pPr algn="ctr"/>
            <a:r>
              <a:rPr lang="ru-RU"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Тема: </a:t>
            </a:r>
            <a:r>
              <a:rPr lang="ru-RU" sz="40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Древесина - </a:t>
            </a:r>
            <a:r>
              <a:rPr lang="ru-RU"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природный</a:t>
            </a:r>
          </a:p>
          <a:p>
            <a:pPr algn="ctr"/>
            <a:r>
              <a:rPr lang="ru-RU"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конструкционный материал</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3"/>
          <p:cNvSpPr/>
          <p:nvPr/>
        </p:nvSpPr>
        <p:spPr>
          <a:xfrm>
            <a:off x="1143000" y="3886200"/>
            <a:ext cx="7467600" cy="1754326"/>
          </a:xfrm>
          <a:prstGeom prst="rect">
            <a:avLst/>
          </a:prstGeom>
          <a:noFill/>
        </p:spPr>
        <p:txBody>
          <a:bodyPr wrap="square" lIns="91440" tIns="45720" rIns="91440" bIns="45720">
            <a:spAutoFit/>
          </a:bodyPr>
          <a:lstStyle/>
          <a:p>
            <a:r>
              <a:rPr lang="ru-RU" sz="1400" b="1" dirty="0" smtClean="0"/>
              <a:t>Цель:</a:t>
            </a:r>
          </a:p>
          <a:p>
            <a:r>
              <a:rPr lang="ru-RU" sz="1400" dirty="0" smtClean="0"/>
              <a:t> </a:t>
            </a:r>
            <a:r>
              <a:rPr lang="ru-RU" sz="1400" b="1" dirty="0" smtClean="0"/>
              <a:t>Ознакомить учащихся со значением древесины как природного конструкционного материала в народном хозяйстве; изучить сферу применения древесины,</a:t>
            </a:r>
          </a:p>
          <a:p>
            <a:r>
              <a:rPr lang="ru-RU" sz="1400" b="1" dirty="0" smtClean="0"/>
              <a:t>породы древесины, их характерные признаки и свойства, пороки древесины; развить  умение  распознавать лиственные и хвойные породы древесины по внешним признакам: цвету и текстуре.</a:t>
            </a:r>
          </a:p>
          <a:p>
            <a:pPr algn="ct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ru-RU" dirty="0" smtClean="0"/>
              <a:t>Камбий — тонкий жизнедеятельный слой ткани, располагающийся за лубом. В слое камбия к центру дерева откалываются клетки древесины, а в сторону луба — лубяные клетки. </a:t>
            </a:r>
            <a:endParaRPr lang="ru-RU" dirty="0"/>
          </a:p>
        </p:txBody>
      </p:sp>
      <p:pic>
        <p:nvPicPr>
          <p:cNvPr id="3074" name="Picture 2" descr="D:\смайлы\Animations.300000.CD1\animations\people1\clowns\clown_waving_lc.gif">
            <a:hlinkClick r:id="rId2" action="ppaction://hlinksldjump"/>
          </p:cNvPr>
          <p:cNvPicPr>
            <a:picLocks noChangeAspect="1" noChangeArrowheads="1" noCrop="1"/>
          </p:cNvPicPr>
          <p:nvPr/>
        </p:nvPicPr>
        <p:blipFill>
          <a:blip r:embed="rId3" cstate="print"/>
          <a:srcRect/>
          <a:stretch>
            <a:fillRect/>
          </a:stretch>
        </p:blipFill>
        <p:spPr bwMode="auto">
          <a:xfrm>
            <a:off x="6400800" y="4572000"/>
            <a:ext cx="1485900" cy="14859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1800" dirty="0" smtClean="0">
                <a:solidFill>
                  <a:srgbClr val="FF0000"/>
                </a:solidFill>
              </a:rPr>
              <a:t>На территории нашей страны произростает более 100 различных пород деревьев. В природе различают две основные породы деревьев. </a:t>
            </a:r>
            <a:r>
              <a:rPr lang="ru-RU" sz="1800" dirty="0" smtClean="0">
                <a:solidFill>
                  <a:srgbClr val="00B050"/>
                </a:solidFill>
              </a:rPr>
              <a:t>Хвойная и лиственная.</a:t>
            </a:r>
            <a:endParaRPr lang="ru-RU" sz="1800" dirty="0">
              <a:solidFill>
                <a:srgbClr val="00B050"/>
              </a:solidFill>
            </a:endParaRPr>
          </a:p>
        </p:txBody>
      </p:sp>
      <p:sp>
        <p:nvSpPr>
          <p:cNvPr id="5" name="Rectangle 4"/>
          <p:cNvSpPr/>
          <p:nvPr/>
        </p:nvSpPr>
        <p:spPr>
          <a:xfrm>
            <a:off x="1600200" y="1600200"/>
            <a:ext cx="3320333" cy="369332"/>
          </a:xfrm>
          <a:prstGeom prst="rect">
            <a:avLst/>
          </a:prstGeom>
        </p:spPr>
        <p:txBody>
          <a:bodyPr wrap="none">
            <a:spAutoFit/>
          </a:bodyPr>
          <a:lstStyle/>
          <a:p>
            <a:r>
              <a:rPr lang="ru-RU" dirty="0" smtClean="0"/>
              <a:t> К хвойным породам относятся </a:t>
            </a:r>
            <a:endParaRPr lang="ru-RU" dirty="0"/>
          </a:p>
        </p:txBody>
      </p:sp>
      <p:pic>
        <p:nvPicPr>
          <p:cNvPr id="6" name="Picture 5" descr="C:\Users\Владелец\Desktop\11\сосна.jpg">
            <a:hlinkClick r:id="rId2" action="ppaction://hlinksldjump"/>
          </p:cNvPr>
          <p:cNvPicPr/>
          <p:nvPr/>
        </p:nvPicPr>
        <p:blipFill>
          <a:blip r:embed="rId3" cstate="print"/>
          <a:srcRect/>
          <a:stretch>
            <a:fillRect/>
          </a:stretch>
        </p:blipFill>
        <p:spPr bwMode="auto">
          <a:xfrm>
            <a:off x="1371600" y="2133600"/>
            <a:ext cx="1949061" cy="2109788"/>
          </a:xfrm>
          <a:prstGeom prst="rect">
            <a:avLst/>
          </a:prstGeom>
          <a:noFill/>
          <a:ln w="9525">
            <a:noFill/>
            <a:miter lim="800000"/>
            <a:headEnd/>
            <a:tailEnd/>
          </a:ln>
        </p:spPr>
      </p:pic>
      <p:pic>
        <p:nvPicPr>
          <p:cNvPr id="7" name="Picture 6" descr="C:\Users\Владелец\Desktop\11\Ель сибирская.jpg">
            <a:hlinkClick r:id="rId4" action="ppaction://hlinksldjump"/>
          </p:cNvPr>
          <p:cNvPicPr/>
          <p:nvPr/>
        </p:nvPicPr>
        <p:blipFill>
          <a:blip r:embed="rId5" cstate="print"/>
          <a:srcRect/>
          <a:stretch>
            <a:fillRect/>
          </a:stretch>
        </p:blipFill>
        <p:spPr bwMode="auto">
          <a:xfrm>
            <a:off x="3276600" y="3048000"/>
            <a:ext cx="1524000" cy="1752600"/>
          </a:xfrm>
          <a:prstGeom prst="rect">
            <a:avLst/>
          </a:prstGeom>
          <a:noFill/>
          <a:ln w="9525">
            <a:noFill/>
            <a:miter lim="800000"/>
            <a:headEnd/>
            <a:tailEnd/>
          </a:ln>
        </p:spPr>
      </p:pic>
      <p:pic>
        <p:nvPicPr>
          <p:cNvPr id="8" name="Picture 7" descr="C:\Users\Владелец\Desktop\11\лиственница.jpg">
            <a:hlinkClick r:id="" action="ppaction://noaction"/>
          </p:cNvPr>
          <p:cNvPicPr/>
          <p:nvPr/>
        </p:nvPicPr>
        <p:blipFill>
          <a:blip r:embed="rId6" cstate="print"/>
          <a:srcRect/>
          <a:stretch>
            <a:fillRect/>
          </a:stretch>
        </p:blipFill>
        <p:spPr bwMode="auto">
          <a:xfrm>
            <a:off x="5486400" y="1676400"/>
            <a:ext cx="1265549" cy="1752600"/>
          </a:xfrm>
          <a:prstGeom prst="rect">
            <a:avLst/>
          </a:prstGeom>
          <a:noFill/>
          <a:ln w="9525">
            <a:noFill/>
            <a:miter lim="800000"/>
            <a:headEnd/>
            <a:tailEnd/>
          </a:ln>
        </p:spPr>
      </p:pic>
      <p:pic>
        <p:nvPicPr>
          <p:cNvPr id="9" name="Picture 8" descr="C:\Users\Владелец\Desktop\11\пихта.jpg">
            <a:hlinkClick r:id="" action="ppaction://noaction"/>
          </p:cNvPr>
          <p:cNvPicPr/>
          <p:nvPr/>
        </p:nvPicPr>
        <p:blipFill>
          <a:blip r:embed="rId7" cstate="print"/>
          <a:srcRect/>
          <a:stretch>
            <a:fillRect/>
          </a:stretch>
        </p:blipFill>
        <p:spPr bwMode="auto">
          <a:xfrm>
            <a:off x="6858000" y="1447800"/>
            <a:ext cx="1992885" cy="1828800"/>
          </a:xfrm>
          <a:prstGeom prst="rect">
            <a:avLst/>
          </a:prstGeom>
          <a:noFill/>
          <a:ln w="9525">
            <a:noFill/>
            <a:miter lim="800000"/>
            <a:headEnd/>
            <a:tailEnd/>
          </a:ln>
        </p:spPr>
      </p:pic>
      <p:sp>
        <p:nvSpPr>
          <p:cNvPr id="10" name="Rectangle 9"/>
          <p:cNvSpPr/>
          <p:nvPr/>
        </p:nvSpPr>
        <p:spPr>
          <a:xfrm>
            <a:off x="1905000" y="4419600"/>
            <a:ext cx="843501" cy="369332"/>
          </a:xfrm>
          <a:prstGeom prst="rect">
            <a:avLst/>
          </a:prstGeom>
        </p:spPr>
        <p:txBody>
          <a:bodyPr wrap="none">
            <a:spAutoFit/>
          </a:bodyPr>
          <a:lstStyle/>
          <a:p>
            <a:r>
              <a:rPr lang="ru-RU" dirty="0" smtClean="0"/>
              <a:t>Сосна.</a:t>
            </a:r>
            <a:endParaRPr lang="ru-RU" dirty="0"/>
          </a:p>
        </p:txBody>
      </p:sp>
      <p:sp>
        <p:nvSpPr>
          <p:cNvPr id="11" name="Rectangle 10"/>
          <p:cNvSpPr/>
          <p:nvPr/>
        </p:nvSpPr>
        <p:spPr>
          <a:xfrm>
            <a:off x="3810000" y="4953000"/>
            <a:ext cx="606256" cy="369332"/>
          </a:xfrm>
          <a:prstGeom prst="rect">
            <a:avLst/>
          </a:prstGeom>
        </p:spPr>
        <p:txBody>
          <a:bodyPr wrap="none">
            <a:spAutoFit/>
          </a:bodyPr>
          <a:lstStyle/>
          <a:p>
            <a:r>
              <a:rPr lang="ru-RU" dirty="0" smtClean="0"/>
              <a:t>Ель.</a:t>
            </a:r>
            <a:endParaRPr lang="ru-RU" dirty="0"/>
          </a:p>
        </p:txBody>
      </p:sp>
      <p:sp>
        <p:nvSpPr>
          <p:cNvPr id="12" name="Rectangle 11"/>
          <p:cNvSpPr/>
          <p:nvPr/>
        </p:nvSpPr>
        <p:spPr>
          <a:xfrm>
            <a:off x="5486400" y="3505200"/>
            <a:ext cx="1571071" cy="369332"/>
          </a:xfrm>
          <a:prstGeom prst="rect">
            <a:avLst/>
          </a:prstGeom>
        </p:spPr>
        <p:txBody>
          <a:bodyPr wrap="none">
            <a:spAutoFit/>
          </a:bodyPr>
          <a:lstStyle/>
          <a:p>
            <a:r>
              <a:rPr lang="ru-RU" dirty="0" smtClean="0"/>
              <a:t>Лиственница.</a:t>
            </a:r>
            <a:endParaRPr lang="ru-RU" dirty="0"/>
          </a:p>
        </p:txBody>
      </p:sp>
      <p:sp>
        <p:nvSpPr>
          <p:cNvPr id="13" name="Rectangle 12"/>
          <p:cNvSpPr/>
          <p:nvPr/>
        </p:nvSpPr>
        <p:spPr>
          <a:xfrm>
            <a:off x="7543800" y="3429000"/>
            <a:ext cx="846707" cy="369332"/>
          </a:xfrm>
          <a:prstGeom prst="rect">
            <a:avLst/>
          </a:prstGeom>
        </p:spPr>
        <p:txBody>
          <a:bodyPr wrap="none">
            <a:spAutoFit/>
          </a:bodyPr>
          <a:lstStyle/>
          <a:p>
            <a:r>
              <a:rPr lang="ru-RU" dirty="0" smtClean="0"/>
              <a:t>Пихта.</a:t>
            </a:r>
            <a:endParaRPr lang="ru-RU" dirty="0"/>
          </a:p>
        </p:txBody>
      </p:sp>
      <p:pic>
        <p:nvPicPr>
          <p:cNvPr id="10242" name="Picture 2" descr="C:\Users\Владелец\Desktop\11\кедр.jpg">
            <a:hlinkClick r:id="" action="ppaction://noaction"/>
          </p:cNvPr>
          <p:cNvPicPr>
            <a:picLocks noChangeAspect="1" noChangeArrowheads="1"/>
          </p:cNvPicPr>
          <p:nvPr/>
        </p:nvPicPr>
        <p:blipFill>
          <a:blip r:embed="rId8" cstate="print"/>
          <a:srcRect/>
          <a:stretch>
            <a:fillRect/>
          </a:stretch>
        </p:blipFill>
        <p:spPr bwMode="auto">
          <a:xfrm>
            <a:off x="5105400" y="4038600"/>
            <a:ext cx="1909257" cy="1752600"/>
          </a:xfrm>
          <a:prstGeom prst="rect">
            <a:avLst/>
          </a:prstGeom>
          <a:noFill/>
        </p:spPr>
      </p:pic>
      <p:sp>
        <p:nvSpPr>
          <p:cNvPr id="14" name="Rectangle 13"/>
          <p:cNvSpPr/>
          <p:nvPr/>
        </p:nvSpPr>
        <p:spPr>
          <a:xfrm>
            <a:off x="5715000" y="5867400"/>
            <a:ext cx="691536" cy="369332"/>
          </a:xfrm>
          <a:prstGeom prst="rect">
            <a:avLst/>
          </a:prstGeom>
        </p:spPr>
        <p:txBody>
          <a:bodyPr wrap="square">
            <a:spAutoFit/>
          </a:bodyPr>
          <a:lstStyle/>
          <a:p>
            <a:r>
              <a:rPr lang="ru-RU" dirty="0" smtClean="0"/>
              <a:t>Кедр</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0242"/>
                                        </p:tgtEl>
                                        <p:attrNameLst>
                                          <p:attrName>style.visibility</p:attrName>
                                        </p:attrNameLst>
                                      </p:cBhvr>
                                      <p:to>
                                        <p:strVal val="visible"/>
                                      </p:to>
                                    </p:set>
                                    <p:animEffect transition="in" filter="box(in)">
                                      <p:cBhvr>
                                        <p:cTn id="57" dur="500"/>
                                        <p:tgtEl>
                                          <p:spTgt spid="1024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1800" dirty="0" smtClean="0"/>
              <a:t>К лиственным породам относятся</a:t>
            </a:r>
            <a:r>
              <a:rPr lang="ru-RU" sz="1400" dirty="0" smtClean="0"/>
              <a:t>:</a:t>
            </a:r>
            <a:endParaRPr lang="ru-RU" sz="1400" dirty="0"/>
          </a:p>
        </p:txBody>
      </p:sp>
      <p:pic>
        <p:nvPicPr>
          <p:cNvPr id="1026" name="Picture 2" descr="C:\Users\Владелец\Desktop\11\береза.jpg">
            <a:hlinkClick r:id="" action="ppaction://noaction"/>
          </p:cNvPr>
          <p:cNvPicPr>
            <a:picLocks noGrp="1" noChangeAspect="1" noChangeArrowheads="1"/>
          </p:cNvPicPr>
          <p:nvPr>
            <p:ph idx="1"/>
          </p:nvPr>
        </p:nvPicPr>
        <p:blipFill>
          <a:blip r:embed="rId2" cstate="print"/>
          <a:srcRect/>
          <a:stretch>
            <a:fillRect/>
          </a:stretch>
        </p:blipFill>
        <p:spPr bwMode="auto">
          <a:xfrm>
            <a:off x="228600" y="1143000"/>
            <a:ext cx="1729777" cy="1600200"/>
          </a:xfrm>
          <a:prstGeom prst="rect">
            <a:avLst/>
          </a:prstGeom>
          <a:noFill/>
        </p:spPr>
      </p:pic>
      <p:sp>
        <p:nvSpPr>
          <p:cNvPr id="5" name="Rectangle 4"/>
          <p:cNvSpPr/>
          <p:nvPr/>
        </p:nvSpPr>
        <p:spPr>
          <a:xfrm>
            <a:off x="533400" y="2819400"/>
            <a:ext cx="949299" cy="369332"/>
          </a:xfrm>
          <a:prstGeom prst="rect">
            <a:avLst/>
          </a:prstGeom>
        </p:spPr>
        <p:txBody>
          <a:bodyPr wrap="none">
            <a:spAutoFit/>
          </a:bodyPr>
          <a:lstStyle/>
          <a:p>
            <a:r>
              <a:rPr lang="ru-RU" dirty="0" smtClean="0"/>
              <a:t>Береза.</a:t>
            </a:r>
            <a:endParaRPr lang="ru-RU" dirty="0"/>
          </a:p>
        </p:txBody>
      </p:sp>
      <p:pic>
        <p:nvPicPr>
          <p:cNvPr id="1027" name="Picture 3" descr="C:\Users\Владелец\Desktop\11\осина.jpg">
            <a:hlinkClick r:id="" action="ppaction://noaction"/>
          </p:cNvPr>
          <p:cNvPicPr>
            <a:picLocks noChangeAspect="1" noChangeArrowheads="1"/>
          </p:cNvPicPr>
          <p:nvPr/>
        </p:nvPicPr>
        <p:blipFill>
          <a:blip r:embed="rId3" cstate="print"/>
          <a:srcRect/>
          <a:stretch>
            <a:fillRect/>
          </a:stretch>
        </p:blipFill>
        <p:spPr bwMode="auto">
          <a:xfrm>
            <a:off x="2971800" y="1371600"/>
            <a:ext cx="1961802" cy="1892299"/>
          </a:xfrm>
          <a:prstGeom prst="rect">
            <a:avLst/>
          </a:prstGeom>
          <a:noFill/>
        </p:spPr>
      </p:pic>
      <p:sp>
        <p:nvSpPr>
          <p:cNvPr id="7" name="Rectangle 6"/>
          <p:cNvSpPr/>
          <p:nvPr/>
        </p:nvSpPr>
        <p:spPr>
          <a:xfrm>
            <a:off x="3429000" y="3352800"/>
            <a:ext cx="878767" cy="369332"/>
          </a:xfrm>
          <a:prstGeom prst="rect">
            <a:avLst/>
          </a:prstGeom>
        </p:spPr>
        <p:txBody>
          <a:bodyPr wrap="none">
            <a:spAutoFit/>
          </a:bodyPr>
          <a:lstStyle/>
          <a:p>
            <a:r>
              <a:rPr lang="ru-RU" dirty="0" smtClean="0"/>
              <a:t>Осина.</a:t>
            </a:r>
            <a:endParaRPr lang="ru-RU" dirty="0"/>
          </a:p>
        </p:txBody>
      </p:sp>
      <p:pic>
        <p:nvPicPr>
          <p:cNvPr id="1028" name="Picture 4" descr="C:\Users\Владелец\Desktop\11\липа.jpg">
            <a:hlinkClick r:id="" action="ppaction://noaction"/>
          </p:cNvPr>
          <p:cNvPicPr>
            <a:picLocks noChangeAspect="1" noChangeArrowheads="1"/>
          </p:cNvPicPr>
          <p:nvPr/>
        </p:nvPicPr>
        <p:blipFill>
          <a:blip r:embed="rId4" cstate="print"/>
          <a:srcRect/>
          <a:stretch>
            <a:fillRect/>
          </a:stretch>
        </p:blipFill>
        <p:spPr bwMode="auto">
          <a:xfrm>
            <a:off x="6172200" y="1219200"/>
            <a:ext cx="1725268" cy="1752599"/>
          </a:xfrm>
          <a:prstGeom prst="rect">
            <a:avLst/>
          </a:prstGeom>
          <a:noFill/>
        </p:spPr>
      </p:pic>
      <p:sp>
        <p:nvSpPr>
          <p:cNvPr id="9" name="Rectangle 8"/>
          <p:cNvSpPr/>
          <p:nvPr/>
        </p:nvSpPr>
        <p:spPr>
          <a:xfrm>
            <a:off x="6934200" y="3124200"/>
            <a:ext cx="758541" cy="369332"/>
          </a:xfrm>
          <a:prstGeom prst="rect">
            <a:avLst/>
          </a:prstGeom>
        </p:spPr>
        <p:txBody>
          <a:bodyPr wrap="none">
            <a:spAutoFit/>
          </a:bodyPr>
          <a:lstStyle/>
          <a:p>
            <a:r>
              <a:rPr lang="ru-RU" dirty="0" smtClean="0"/>
              <a:t>Липа.</a:t>
            </a:r>
            <a:endParaRPr lang="ru-RU" dirty="0"/>
          </a:p>
        </p:txBody>
      </p:sp>
      <p:pic>
        <p:nvPicPr>
          <p:cNvPr id="1029" name="Picture 5" descr="C:\Users\Владелец\Desktop\11\ольха.jpg">
            <a:hlinkClick r:id="" action="ppaction://noaction"/>
          </p:cNvPr>
          <p:cNvPicPr>
            <a:picLocks noChangeAspect="1" noChangeArrowheads="1"/>
          </p:cNvPicPr>
          <p:nvPr/>
        </p:nvPicPr>
        <p:blipFill>
          <a:blip r:embed="rId5" cstate="print"/>
          <a:srcRect/>
          <a:stretch>
            <a:fillRect/>
          </a:stretch>
        </p:blipFill>
        <p:spPr bwMode="auto">
          <a:xfrm>
            <a:off x="152400" y="3810000"/>
            <a:ext cx="2068139" cy="1828800"/>
          </a:xfrm>
          <a:prstGeom prst="rect">
            <a:avLst/>
          </a:prstGeom>
          <a:noFill/>
        </p:spPr>
      </p:pic>
      <p:sp>
        <p:nvSpPr>
          <p:cNvPr id="11" name="Rectangle 10"/>
          <p:cNvSpPr/>
          <p:nvPr/>
        </p:nvSpPr>
        <p:spPr>
          <a:xfrm>
            <a:off x="685800" y="6019800"/>
            <a:ext cx="864660" cy="369332"/>
          </a:xfrm>
          <a:prstGeom prst="rect">
            <a:avLst/>
          </a:prstGeom>
        </p:spPr>
        <p:txBody>
          <a:bodyPr wrap="none">
            <a:spAutoFit/>
          </a:bodyPr>
          <a:lstStyle/>
          <a:p>
            <a:r>
              <a:rPr lang="ru-RU" dirty="0" smtClean="0"/>
              <a:t>Ольха.</a:t>
            </a:r>
            <a:endParaRPr lang="ru-RU" dirty="0"/>
          </a:p>
        </p:txBody>
      </p:sp>
      <p:pic>
        <p:nvPicPr>
          <p:cNvPr id="1030" name="Picture 6" descr="C:\Users\Владелец\Desktop\11\дуб.jpg">
            <a:hlinkClick r:id="" action="ppaction://noaction"/>
          </p:cNvPr>
          <p:cNvPicPr>
            <a:picLocks noChangeAspect="1" noChangeArrowheads="1"/>
          </p:cNvPicPr>
          <p:nvPr/>
        </p:nvPicPr>
        <p:blipFill>
          <a:blip r:embed="rId6" cstate="print"/>
          <a:srcRect/>
          <a:stretch>
            <a:fillRect/>
          </a:stretch>
        </p:blipFill>
        <p:spPr bwMode="auto">
          <a:xfrm>
            <a:off x="2438400" y="4267200"/>
            <a:ext cx="1905000" cy="1907035"/>
          </a:xfrm>
          <a:prstGeom prst="rect">
            <a:avLst/>
          </a:prstGeom>
          <a:noFill/>
        </p:spPr>
      </p:pic>
      <p:sp>
        <p:nvSpPr>
          <p:cNvPr id="13" name="Rectangle 12"/>
          <p:cNvSpPr/>
          <p:nvPr/>
        </p:nvSpPr>
        <p:spPr>
          <a:xfrm>
            <a:off x="3124200" y="6248400"/>
            <a:ext cx="642805" cy="369332"/>
          </a:xfrm>
          <a:prstGeom prst="rect">
            <a:avLst/>
          </a:prstGeom>
        </p:spPr>
        <p:txBody>
          <a:bodyPr wrap="none">
            <a:spAutoFit/>
          </a:bodyPr>
          <a:lstStyle/>
          <a:p>
            <a:r>
              <a:rPr lang="ru-RU" dirty="0" smtClean="0"/>
              <a:t>Дуб.</a:t>
            </a:r>
            <a:endParaRPr lang="ru-RU" dirty="0"/>
          </a:p>
        </p:txBody>
      </p:sp>
      <p:pic>
        <p:nvPicPr>
          <p:cNvPr id="1031" name="Picture 7" descr="C:\Users\Владелец\Desktop\11\бук.jpg">
            <a:hlinkClick r:id="" action="ppaction://noaction"/>
          </p:cNvPr>
          <p:cNvPicPr>
            <a:picLocks noChangeAspect="1" noChangeArrowheads="1"/>
          </p:cNvPicPr>
          <p:nvPr/>
        </p:nvPicPr>
        <p:blipFill>
          <a:blip r:embed="rId7" cstate="print"/>
          <a:srcRect/>
          <a:stretch>
            <a:fillRect/>
          </a:stretch>
        </p:blipFill>
        <p:spPr bwMode="auto">
          <a:xfrm>
            <a:off x="4572000" y="3200400"/>
            <a:ext cx="2249356" cy="1981200"/>
          </a:xfrm>
          <a:prstGeom prst="rect">
            <a:avLst/>
          </a:prstGeom>
          <a:noFill/>
        </p:spPr>
      </p:pic>
      <p:sp>
        <p:nvSpPr>
          <p:cNvPr id="15" name="Rectangle 14"/>
          <p:cNvSpPr/>
          <p:nvPr/>
        </p:nvSpPr>
        <p:spPr>
          <a:xfrm>
            <a:off x="5257800" y="5410200"/>
            <a:ext cx="604653" cy="369332"/>
          </a:xfrm>
          <a:prstGeom prst="rect">
            <a:avLst/>
          </a:prstGeom>
        </p:spPr>
        <p:txBody>
          <a:bodyPr wrap="none">
            <a:spAutoFit/>
          </a:bodyPr>
          <a:lstStyle/>
          <a:p>
            <a:r>
              <a:rPr lang="ru-RU" dirty="0" smtClean="0"/>
              <a:t>Бук.</a:t>
            </a:r>
            <a:endParaRPr lang="ru-RU" dirty="0"/>
          </a:p>
        </p:txBody>
      </p:sp>
      <p:pic>
        <p:nvPicPr>
          <p:cNvPr id="1032" name="Picture 8" descr="C:\Users\Владелец\Desktop\11\орех.jpg">
            <a:hlinkClick r:id="" action="ppaction://noaction"/>
          </p:cNvPr>
          <p:cNvPicPr>
            <a:picLocks noChangeAspect="1" noChangeArrowheads="1"/>
          </p:cNvPicPr>
          <p:nvPr/>
        </p:nvPicPr>
        <p:blipFill>
          <a:blip r:embed="rId8" cstate="print"/>
          <a:srcRect/>
          <a:stretch>
            <a:fillRect/>
          </a:stretch>
        </p:blipFill>
        <p:spPr bwMode="auto">
          <a:xfrm>
            <a:off x="6858000" y="3733800"/>
            <a:ext cx="2118559" cy="1752600"/>
          </a:xfrm>
          <a:prstGeom prst="rect">
            <a:avLst/>
          </a:prstGeom>
          <a:noFill/>
        </p:spPr>
      </p:pic>
      <p:sp>
        <p:nvSpPr>
          <p:cNvPr id="17" name="Rectangle 16"/>
          <p:cNvSpPr/>
          <p:nvPr/>
        </p:nvSpPr>
        <p:spPr>
          <a:xfrm>
            <a:off x="7543800" y="5715000"/>
            <a:ext cx="758541" cy="369332"/>
          </a:xfrm>
          <a:prstGeom prst="rect">
            <a:avLst/>
          </a:prstGeom>
        </p:spPr>
        <p:txBody>
          <a:bodyPr wrap="none">
            <a:spAutoFit/>
          </a:bodyPr>
          <a:lstStyle/>
          <a:p>
            <a:r>
              <a:rPr lang="ru-RU" dirty="0" smtClean="0"/>
              <a:t>Орех.</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linds(horizontal)">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blinds(horizontal)">
                                      <p:cBhvr>
                                        <p:cTn id="37" dur="5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blinds(horizontal)">
                                      <p:cBhvr>
                                        <p:cTn id="47" dur="500"/>
                                        <p:tgtEl>
                                          <p:spTgt spid="103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31"/>
                                        </p:tgtEl>
                                        <p:attrNameLst>
                                          <p:attrName>style.visibility</p:attrName>
                                        </p:attrNameLst>
                                      </p:cBhvr>
                                      <p:to>
                                        <p:strVal val="visible"/>
                                      </p:to>
                                    </p:set>
                                    <p:animEffect transition="in" filter="blinds(horizontal)">
                                      <p:cBhvr>
                                        <p:cTn id="57" dur="500"/>
                                        <p:tgtEl>
                                          <p:spTgt spid="103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ox(i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032"/>
                                        </p:tgtEl>
                                        <p:attrNameLst>
                                          <p:attrName>style.visibility</p:attrName>
                                        </p:attrNameLst>
                                      </p:cBhvr>
                                      <p:to>
                                        <p:strVal val="visible"/>
                                      </p:to>
                                    </p:set>
                                    <p:animEffect transition="in" filter="blinds(horizontal)">
                                      <p:cBhvr>
                                        <p:cTn id="67" dur="500"/>
                                        <p:tgtEl>
                                          <p:spTgt spid="1032"/>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ox(in)">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solidFill>
                  <a:srgbClr val="0070C0"/>
                </a:solidFill>
              </a:rPr>
              <a:t>Домашнее задание</a:t>
            </a:r>
            <a:endParaRPr lang="ru-RU" sz="3200" dirty="0">
              <a:solidFill>
                <a:srgbClr val="0070C0"/>
              </a:solidFill>
            </a:endParaRPr>
          </a:p>
        </p:txBody>
      </p:sp>
      <p:sp>
        <p:nvSpPr>
          <p:cNvPr id="31745" name="Rectangle 1"/>
          <p:cNvSpPr>
            <a:spLocks noChangeArrowheads="1"/>
          </p:cNvSpPr>
          <p:nvPr/>
        </p:nvSpPr>
        <p:spPr bwMode="auto">
          <a:xfrm>
            <a:off x="2057400" y="2455254"/>
            <a:ext cx="6096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прочитать учебный материал в учебнике на стр. 10-12</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-Подобрать древесину и охарактеризовать принадлежность ее к определенной породе, данные записать в тетрадь.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Определить по образцу вид пиломатерала, назвать его элементы.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400" dirty="0" smtClean="0">
                <a:solidFill>
                  <a:srgbClr val="002060"/>
                </a:solidFill>
              </a:rPr>
              <a:t>Из чего состоит дерево?</a:t>
            </a:r>
            <a:endParaRPr lang="ru-RU" sz="2400" dirty="0">
              <a:solidFill>
                <a:srgbClr val="002060"/>
              </a:solidFill>
            </a:endParaRPr>
          </a:p>
        </p:txBody>
      </p:sp>
      <p:pic>
        <p:nvPicPr>
          <p:cNvPr id="1027" name="Picture 3" descr="C:\Users\Владелец\Desktop\11\img197.jpg"/>
          <p:cNvPicPr>
            <a:picLocks noGrp="1" noChangeAspect="1" noChangeArrowheads="1"/>
          </p:cNvPicPr>
          <p:nvPr>
            <p:ph idx="1"/>
          </p:nvPr>
        </p:nvPicPr>
        <p:blipFill>
          <a:blip r:embed="rId2" cstate="print"/>
          <a:srcRect/>
          <a:stretch>
            <a:fillRect/>
          </a:stretch>
        </p:blipFill>
        <p:spPr bwMode="auto">
          <a:xfrm>
            <a:off x="2209800" y="1447800"/>
            <a:ext cx="2447671" cy="4332053"/>
          </a:xfrm>
          <a:prstGeom prst="rect">
            <a:avLst/>
          </a:prstGeom>
          <a:noFill/>
        </p:spPr>
      </p:pic>
      <p:sp>
        <p:nvSpPr>
          <p:cNvPr id="7" name="Rectangle 6"/>
          <p:cNvSpPr/>
          <p:nvPr/>
        </p:nvSpPr>
        <p:spPr>
          <a:xfrm>
            <a:off x="5257800" y="1752600"/>
            <a:ext cx="1828800" cy="369332"/>
          </a:xfrm>
          <a:prstGeom prst="rect">
            <a:avLst/>
          </a:prstGeom>
        </p:spPr>
        <p:txBody>
          <a:bodyPr wrap="square">
            <a:spAutoFit/>
          </a:bodyPr>
          <a:lstStyle/>
          <a:p>
            <a:r>
              <a:rPr lang="ru-RU" dirty="0" smtClean="0"/>
              <a:t>1- корень; </a:t>
            </a:r>
            <a:endParaRPr lang="ru-RU" dirty="0"/>
          </a:p>
        </p:txBody>
      </p:sp>
      <p:sp>
        <p:nvSpPr>
          <p:cNvPr id="8" name="Rectangle 7"/>
          <p:cNvSpPr/>
          <p:nvPr/>
        </p:nvSpPr>
        <p:spPr>
          <a:xfrm>
            <a:off x="5257800" y="2362200"/>
            <a:ext cx="1135683" cy="369332"/>
          </a:xfrm>
          <a:prstGeom prst="rect">
            <a:avLst/>
          </a:prstGeom>
        </p:spPr>
        <p:txBody>
          <a:bodyPr wrap="square">
            <a:spAutoFit/>
          </a:bodyPr>
          <a:lstStyle/>
          <a:p>
            <a:r>
              <a:rPr lang="ru-RU" dirty="0" smtClean="0"/>
              <a:t>2- ствол</a:t>
            </a:r>
            <a:endParaRPr lang="ru-RU" dirty="0"/>
          </a:p>
        </p:txBody>
      </p:sp>
      <p:sp>
        <p:nvSpPr>
          <p:cNvPr id="9" name="Rectangle 8"/>
          <p:cNvSpPr/>
          <p:nvPr/>
        </p:nvSpPr>
        <p:spPr>
          <a:xfrm>
            <a:off x="5257800" y="2895600"/>
            <a:ext cx="1188350" cy="369332"/>
          </a:xfrm>
          <a:prstGeom prst="rect">
            <a:avLst/>
          </a:prstGeom>
        </p:spPr>
        <p:txBody>
          <a:bodyPr wrap="square">
            <a:spAutoFit/>
          </a:bodyPr>
          <a:lstStyle/>
          <a:p>
            <a:r>
              <a:rPr lang="ru-RU" dirty="0" smtClean="0"/>
              <a:t>3- сучья</a:t>
            </a:r>
            <a:endParaRPr lang="ru-RU" dirty="0"/>
          </a:p>
        </p:txBody>
      </p:sp>
      <p:sp>
        <p:nvSpPr>
          <p:cNvPr id="10" name="Rectangle 9"/>
          <p:cNvSpPr/>
          <p:nvPr/>
        </p:nvSpPr>
        <p:spPr>
          <a:xfrm>
            <a:off x="5105400" y="3429000"/>
            <a:ext cx="1741823" cy="369332"/>
          </a:xfrm>
          <a:prstGeom prst="rect">
            <a:avLst/>
          </a:prstGeom>
        </p:spPr>
        <p:txBody>
          <a:bodyPr wrap="none">
            <a:spAutoFit/>
          </a:bodyPr>
          <a:lstStyle/>
          <a:p>
            <a:r>
              <a:rPr lang="ru-RU" dirty="0" smtClean="0"/>
              <a:t>4- листья (хвоя)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57200"/>
            <a:ext cx="7850008" cy="830997"/>
          </a:xfrm>
          <a:prstGeom prst="rect">
            <a:avLst/>
          </a:prstGeom>
          <a:noFill/>
        </p:spPr>
        <p:txBody>
          <a:bodyPr wrap="square" lIns="91440" tIns="45720" rIns="91440" bIns="45720">
            <a:spAutoFit/>
          </a:bodyPr>
          <a:lstStyle/>
          <a:p>
            <a:pPr algn="ctr"/>
            <a:r>
              <a:rPr lang="ru-R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Поперечный разрез ствола</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Content Placeholder 4" descr="C:\Users\Владелец\Desktop\11\img198.jpg"/>
          <p:cNvPicPr>
            <a:picLocks noGrp="1"/>
          </p:cNvPicPr>
          <p:nvPr>
            <p:ph idx="1"/>
          </p:nvPr>
        </p:nvPicPr>
        <p:blipFill>
          <a:blip r:embed="rId2" cstate="print"/>
          <a:srcRect/>
          <a:stretch>
            <a:fillRect/>
          </a:stretch>
        </p:blipFill>
        <p:spPr bwMode="auto">
          <a:xfrm>
            <a:off x="990600" y="1447800"/>
            <a:ext cx="4343400" cy="4038600"/>
          </a:xfrm>
          <a:prstGeom prst="rect">
            <a:avLst/>
          </a:prstGeom>
          <a:noFill/>
          <a:ln w="9525">
            <a:noFill/>
            <a:miter lim="800000"/>
            <a:headEnd/>
            <a:tailEnd/>
          </a:ln>
        </p:spPr>
      </p:pic>
      <p:sp>
        <p:nvSpPr>
          <p:cNvPr id="6" name="Rectangle 5"/>
          <p:cNvSpPr/>
          <p:nvPr/>
        </p:nvSpPr>
        <p:spPr>
          <a:xfrm>
            <a:off x="6019800" y="1371600"/>
            <a:ext cx="1596206" cy="369332"/>
          </a:xfrm>
          <a:prstGeom prst="rect">
            <a:avLst/>
          </a:prstGeom>
        </p:spPr>
        <p:txBody>
          <a:bodyPr wrap="none">
            <a:spAutoFit/>
          </a:bodyPr>
          <a:lstStyle/>
          <a:p>
            <a:pPr lvl="0" algn="ctr"/>
            <a:r>
              <a:rPr lang="ru-RU" dirty="0" smtClean="0"/>
              <a:t>1- </a:t>
            </a:r>
            <a:r>
              <a:rPr lang="ru-RU" dirty="0" smtClean="0">
                <a:solidFill>
                  <a:srgbClr val="002060"/>
                </a:solidFill>
                <a:hlinkClick r:id="rId3" action="ppaction://hlinksldjump"/>
              </a:rPr>
              <a:t>сердцевина</a:t>
            </a:r>
            <a:endParaRPr lang="ru-RU" dirty="0">
              <a:solidFill>
                <a:srgbClr val="002060"/>
              </a:solidFill>
            </a:endParaRPr>
          </a:p>
        </p:txBody>
      </p:sp>
      <p:sp>
        <p:nvSpPr>
          <p:cNvPr id="7" name="Rectangle 6"/>
          <p:cNvSpPr/>
          <p:nvPr/>
        </p:nvSpPr>
        <p:spPr>
          <a:xfrm>
            <a:off x="6019800" y="1752600"/>
            <a:ext cx="2411942" cy="369332"/>
          </a:xfrm>
          <a:prstGeom prst="rect">
            <a:avLst/>
          </a:prstGeom>
        </p:spPr>
        <p:txBody>
          <a:bodyPr wrap="none">
            <a:spAutoFit/>
          </a:bodyPr>
          <a:lstStyle/>
          <a:p>
            <a:pPr lvl="0" algn="ctr"/>
            <a:r>
              <a:rPr lang="ru-RU" dirty="0" smtClean="0">
                <a:hlinkClick r:id="rId4" action="ppaction://hlinksldjump"/>
              </a:rPr>
              <a:t>2- сердцевидные лучи</a:t>
            </a:r>
            <a:endParaRPr lang="ru-RU" dirty="0"/>
          </a:p>
        </p:txBody>
      </p:sp>
      <p:sp>
        <p:nvSpPr>
          <p:cNvPr id="8" name="Rectangle 7"/>
          <p:cNvSpPr/>
          <p:nvPr/>
        </p:nvSpPr>
        <p:spPr>
          <a:xfrm>
            <a:off x="6096000" y="2133600"/>
            <a:ext cx="907621" cy="369332"/>
          </a:xfrm>
          <a:prstGeom prst="rect">
            <a:avLst/>
          </a:prstGeom>
        </p:spPr>
        <p:txBody>
          <a:bodyPr wrap="none">
            <a:spAutoFit/>
          </a:bodyPr>
          <a:lstStyle/>
          <a:p>
            <a:pPr lvl="0" algn="ctr"/>
            <a:r>
              <a:rPr lang="ru-RU" dirty="0" smtClean="0"/>
              <a:t>3- </a:t>
            </a:r>
            <a:r>
              <a:rPr lang="ru-RU" dirty="0" smtClean="0">
                <a:hlinkClick r:id="rId5" action="ppaction://hlinksldjump"/>
              </a:rPr>
              <a:t>ядро</a:t>
            </a:r>
            <a:endParaRPr lang="ru-RU" dirty="0"/>
          </a:p>
        </p:txBody>
      </p:sp>
      <p:sp>
        <p:nvSpPr>
          <p:cNvPr id="9" name="Rectangle 8"/>
          <p:cNvSpPr/>
          <p:nvPr/>
        </p:nvSpPr>
        <p:spPr>
          <a:xfrm>
            <a:off x="6096000" y="2514600"/>
            <a:ext cx="2053511" cy="369332"/>
          </a:xfrm>
          <a:prstGeom prst="rect">
            <a:avLst/>
          </a:prstGeom>
        </p:spPr>
        <p:txBody>
          <a:bodyPr wrap="none">
            <a:spAutoFit/>
          </a:bodyPr>
          <a:lstStyle/>
          <a:p>
            <a:pPr lvl="0" algn="ctr"/>
            <a:r>
              <a:rPr lang="ru-RU" dirty="0" smtClean="0"/>
              <a:t>4- </a:t>
            </a:r>
            <a:r>
              <a:rPr lang="ru-RU" dirty="0" smtClean="0">
                <a:hlinkClick r:id="rId6" action="ppaction://hlinksldjump"/>
              </a:rPr>
              <a:t>пробковый</a:t>
            </a:r>
            <a:r>
              <a:rPr lang="ru-RU" dirty="0" smtClean="0"/>
              <a:t> слой</a:t>
            </a:r>
            <a:endParaRPr lang="ru-RU" dirty="0"/>
          </a:p>
        </p:txBody>
      </p:sp>
      <p:sp>
        <p:nvSpPr>
          <p:cNvPr id="10" name="Rectangle 9"/>
          <p:cNvSpPr/>
          <p:nvPr/>
        </p:nvSpPr>
        <p:spPr>
          <a:xfrm>
            <a:off x="6172200" y="2971800"/>
            <a:ext cx="1779013" cy="369332"/>
          </a:xfrm>
          <a:prstGeom prst="rect">
            <a:avLst/>
          </a:prstGeom>
        </p:spPr>
        <p:txBody>
          <a:bodyPr wrap="none">
            <a:spAutoFit/>
          </a:bodyPr>
          <a:lstStyle/>
          <a:p>
            <a:pPr lvl="0"/>
            <a:r>
              <a:rPr lang="ru-RU" dirty="0" smtClean="0"/>
              <a:t>5- </a:t>
            </a:r>
            <a:r>
              <a:rPr lang="ru-RU" dirty="0" smtClean="0">
                <a:hlinkClick r:id="rId6" action="ppaction://hlinksldjump"/>
              </a:rPr>
              <a:t>лубяной</a:t>
            </a:r>
            <a:r>
              <a:rPr lang="ru-RU" dirty="0" smtClean="0"/>
              <a:t> слой</a:t>
            </a:r>
            <a:endParaRPr lang="ru-RU" dirty="0"/>
          </a:p>
        </p:txBody>
      </p:sp>
      <p:sp>
        <p:nvSpPr>
          <p:cNvPr id="11" name="Rectangle 10"/>
          <p:cNvSpPr/>
          <p:nvPr/>
        </p:nvSpPr>
        <p:spPr>
          <a:xfrm>
            <a:off x="6172200" y="3505200"/>
            <a:ext cx="1364797" cy="369332"/>
          </a:xfrm>
          <a:prstGeom prst="rect">
            <a:avLst/>
          </a:prstGeom>
        </p:spPr>
        <p:txBody>
          <a:bodyPr wrap="none">
            <a:spAutoFit/>
          </a:bodyPr>
          <a:lstStyle/>
          <a:p>
            <a:pPr lvl="0"/>
            <a:r>
              <a:rPr lang="ru-RU" dirty="0" smtClean="0"/>
              <a:t>6- </a:t>
            </a:r>
            <a:r>
              <a:rPr lang="ru-RU" dirty="0" smtClean="0">
                <a:hlinkClick r:id="rId7" action="ppaction://hlinksldjump"/>
              </a:rPr>
              <a:t>заболонь</a:t>
            </a:r>
            <a:endParaRPr lang="ru-RU" dirty="0"/>
          </a:p>
        </p:txBody>
      </p:sp>
      <p:sp>
        <p:nvSpPr>
          <p:cNvPr id="12" name="Rectangle 11"/>
          <p:cNvSpPr/>
          <p:nvPr/>
        </p:nvSpPr>
        <p:spPr>
          <a:xfrm>
            <a:off x="6248400" y="4038600"/>
            <a:ext cx="1106393" cy="369332"/>
          </a:xfrm>
          <a:prstGeom prst="rect">
            <a:avLst/>
          </a:prstGeom>
        </p:spPr>
        <p:txBody>
          <a:bodyPr wrap="none">
            <a:spAutoFit/>
          </a:bodyPr>
          <a:lstStyle/>
          <a:p>
            <a:pPr lvl="0"/>
            <a:r>
              <a:rPr lang="ru-RU" dirty="0" smtClean="0">
                <a:hlinkClick r:id="rId8" action="ppaction://hlinksldjump"/>
              </a:rPr>
              <a:t>7-камбий</a:t>
            </a:r>
            <a:endParaRPr lang="ru-RU" dirty="0"/>
          </a:p>
        </p:txBody>
      </p:sp>
      <p:sp>
        <p:nvSpPr>
          <p:cNvPr id="13" name="Rectangle 12"/>
          <p:cNvSpPr/>
          <p:nvPr/>
        </p:nvSpPr>
        <p:spPr>
          <a:xfrm>
            <a:off x="6019800" y="4572000"/>
            <a:ext cx="2145587" cy="369332"/>
          </a:xfrm>
          <a:prstGeom prst="rect">
            <a:avLst/>
          </a:prstGeom>
        </p:spPr>
        <p:txBody>
          <a:bodyPr wrap="none">
            <a:spAutoFit/>
          </a:bodyPr>
          <a:lstStyle/>
          <a:p>
            <a:r>
              <a:rPr lang="ru-RU" dirty="0" smtClean="0"/>
              <a:t>8- годичные кольца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09600"/>
            <a:ext cx="5722144"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000" b="1" dirty="0" smtClean="0">
                <a:ln/>
                <a:solidFill>
                  <a:schemeClr val="accent3"/>
                </a:solidFill>
              </a:rPr>
              <a:t>Главные разрезы ствола</a:t>
            </a:r>
            <a:endParaRPr lang="en-US" sz="4000" b="1" cap="none" spc="0" dirty="0">
              <a:ln/>
              <a:solidFill>
                <a:schemeClr val="accent3"/>
              </a:solidFill>
              <a:effectLst/>
            </a:endParaRPr>
          </a:p>
        </p:txBody>
      </p:sp>
      <p:pic>
        <p:nvPicPr>
          <p:cNvPr id="5" name="Content Placeholder 4" descr="C:\Users\Владелец\Desktop\11\img199.jpg"/>
          <p:cNvPicPr>
            <a:picLocks noGrp="1"/>
          </p:cNvPicPr>
          <p:nvPr>
            <p:ph idx="1"/>
          </p:nvPr>
        </p:nvPicPr>
        <p:blipFill>
          <a:blip r:embed="rId2" cstate="print"/>
          <a:srcRect/>
          <a:stretch>
            <a:fillRect/>
          </a:stretch>
        </p:blipFill>
        <p:spPr bwMode="auto">
          <a:xfrm>
            <a:off x="1295400" y="1905000"/>
            <a:ext cx="4267200" cy="4114800"/>
          </a:xfrm>
          <a:prstGeom prst="rect">
            <a:avLst/>
          </a:prstGeom>
          <a:noFill/>
          <a:ln w="9525">
            <a:noFill/>
            <a:miter lim="800000"/>
            <a:headEnd/>
            <a:tailEnd/>
          </a:ln>
        </p:spPr>
      </p:pic>
      <p:sp>
        <p:nvSpPr>
          <p:cNvPr id="6" name="Rectangle 5"/>
          <p:cNvSpPr/>
          <p:nvPr/>
        </p:nvSpPr>
        <p:spPr>
          <a:xfrm>
            <a:off x="5638800" y="1905000"/>
            <a:ext cx="2767424" cy="369332"/>
          </a:xfrm>
          <a:prstGeom prst="rect">
            <a:avLst/>
          </a:prstGeom>
        </p:spPr>
        <p:txBody>
          <a:bodyPr wrap="none">
            <a:spAutoFit/>
          </a:bodyPr>
          <a:lstStyle/>
          <a:p>
            <a:pPr lvl="0"/>
            <a:r>
              <a:rPr lang="ru-RU" dirty="0" smtClean="0"/>
              <a:t>1-поперечный (торцовый)</a:t>
            </a:r>
            <a:endParaRPr lang="ru-RU" dirty="0"/>
          </a:p>
        </p:txBody>
      </p:sp>
      <p:sp>
        <p:nvSpPr>
          <p:cNvPr id="7" name="Rectangle 6"/>
          <p:cNvSpPr/>
          <p:nvPr/>
        </p:nvSpPr>
        <p:spPr>
          <a:xfrm>
            <a:off x="5791200" y="2514600"/>
            <a:ext cx="1622367" cy="369332"/>
          </a:xfrm>
          <a:prstGeom prst="rect">
            <a:avLst/>
          </a:prstGeom>
        </p:spPr>
        <p:txBody>
          <a:bodyPr wrap="none">
            <a:spAutoFit/>
          </a:bodyPr>
          <a:lstStyle/>
          <a:p>
            <a:pPr lvl="0"/>
            <a:r>
              <a:rPr lang="ru-RU" dirty="0" smtClean="0"/>
              <a:t>2-радиальный</a:t>
            </a:r>
            <a:endParaRPr lang="ru-RU" dirty="0"/>
          </a:p>
        </p:txBody>
      </p:sp>
      <p:sp>
        <p:nvSpPr>
          <p:cNvPr id="8" name="Rectangle 7"/>
          <p:cNvSpPr/>
          <p:nvPr/>
        </p:nvSpPr>
        <p:spPr>
          <a:xfrm>
            <a:off x="5791200" y="3048000"/>
            <a:ext cx="2040751" cy="369332"/>
          </a:xfrm>
          <a:prstGeom prst="rect">
            <a:avLst/>
          </a:prstGeom>
        </p:spPr>
        <p:txBody>
          <a:bodyPr wrap="none">
            <a:spAutoFit/>
          </a:bodyPr>
          <a:lstStyle/>
          <a:p>
            <a:r>
              <a:rPr lang="ru-RU" dirty="0" smtClean="0"/>
              <a:t>3-тангенциальный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smtClean="0"/>
              <a:t>  Сердцевина –это самый мягкий и рыхлый слой, поэтому для практического использования  наличие данного слоя на заготовке является не желательным.</a:t>
            </a:r>
          </a:p>
          <a:p>
            <a:endParaRPr lang="ru-RU" dirty="0"/>
          </a:p>
        </p:txBody>
      </p:sp>
      <p:pic>
        <p:nvPicPr>
          <p:cNvPr id="2050" name="Picture 2" descr="D:\смайлы\Animations.300000.CD1\animations\people1\clowns\clown_floating_balloons_ha.gif">
            <a:hlinkClick r:id="rId2" action="ppaction://hlinksldjump"/>
          </p:cNvPr>
          <p:cNvPicPr>
            <a:picLocks noChangeAspect="1" noChangeArrowheads="1" noCrop="1"/>
          </p:cNvPicPr>
          <p:nvPr/>
        </p:nvPicPr>
        <p:blipFill>
          <a:blip r:embed="rId3" cstate="print"/>
          <a:srcRect/>
          <a:stretch>
            <a:fillRect/>
          </a:stretch>
        </p:blipFill>
        <p:spPr bwMode="auto">
          <a:xfrm>
            <a:off x="8077200" y="5410200"/>
            <a:ext cx="533400" cy="1066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85800"/>
            <a:ext cx="7104888" cy="4343400"/>
          </a:xfrm>
        </p:spPr>
        <p:txBody>
          <a:bodyPr>
            <a:normAutofit fontScale="92500" lnSpcReduction="20000"/>
          </a:bodyPr>
          <a:lstStyle/>
          <a:p>
            <a:r>
              <a:rPr lang="ru-RU" dirty="0" smtClean="0"/>
              <a:t>Сердцевидные лучи выполняют роль проводника влаги, воздуха и питательных веществ внутри дерева. Мы иногда сталкиваемся с тем , что деталь растрескивается. Это следствие того что мы не учли что, сердцевидные лучи влияют на качество древесины и взяв для изготовления детали недосушенную заготовку мы получим растрескавшуюся деталь именно по этим линиям.</a:t>
            </a:r>
          </a:p>
          <a:p>
            <a:endParaRPr lang="ru-RU" dirty="0"/>
          </a:p>
        </p:txBody>
      </p:sp>
      <p:pic>
        <p:nvPicPr>
          <p:cNvPr id="3075" name="Picture 3" descr="D:\смайлы\Animations.300000.CD1\animations\people1\clowns\clown_balancing_on_ball_mw.gif">
            <a:hlinkClick r:id="rId2" action="ppaction://hlinksldjump"/>
          </p:cNvPr>
          <p:cNvPicPr>
            <a:picLocks noChangeAspect="1" noChangeArrowheads="1" noCrop="1"/>
          </p:cNvPicPr>
          <p:nvPr/>
        </p:nvPicPr>
        <p:blipFill>
          <a:blip r:embed="rId3" cstate="print"/>
          <a:srcRect/>
          <a:stretch>
            <a:fillRect/>
          </a:stretch>
        </p:blipFill>
        <p:spPr bwMode="auto">
          <a:xfrm>
            <a:off x="7467600" y="5334000"/>
            <a:ext cx="1143000" cy="1143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81000"/>
            <a:ext cx="6870192" cy="5105400"/>
          </a:xfrm>
        </p:spPr>
        <p:txBody>
          <a:bodyPr>
            <a:normAutofit fontScale="62500" lnSpcReduction="20000"/>
          </a:bodyPr>
          <a:lstStyle/>
          <a:p>
            <a:r>
              <a:rPr lang="ru-RU" dirty="0" smtClean="0"/>
              <a:t>Образование ядра происходит различно в зависимости от породы, возраста, условий произрастания и других факторов; в известной мере оно связано с жизнедеятельностью кроны. Процесс ядрообразования заключается в отмирании живых элементов древесины, закупорке водопроводящих путей, отложении смолы и углекислого кальция, пропитке дубильными и красящими веществами, в результате чего цвет ядровой древесины изменяется, увеличивается ее плотность, стойкость против гниения и механические свойства.</a:t>
            </a:r>
          </a:p>
          <a:p>
            <a:r>
              <a:rPr lang="ru-RU" dirty="0" smtClean="0"/>
              <a:t>Древесина ядра мало проницаема для воды и воздуха, что имеет положительное значение при изготовлении из нее тары под жидкие продукты и отрицательное — при пропитке древесины антисептиками (ядро обычно не пропитывается). В растущем дереве ядро играет главным образом механическую роль, придавая стволу необходимую устойчивость; вместе с тем ядро может служить хранилищем для воды (у дуба, вяза).</a:t>
            </a:r>
          </a:p>
          <a:p>
            <a:endParaRPr lang="ru-RU" dirty="0"/>
          </a:p>
        </p:txBody>
      </p:sp>
      <p:pic>
        <p:nvPicPr>
          <p:cNvPr id="5122" name="Picture 2" descr="D:\смайлы\Animations.300000.CD1\animations\people1\clowns\clown_waving_ha.gif">
            <a:hlinkClick r:id="rId2" action="ppaction://hlinksldjump"/>
          </p:cNvPr>
          <p:cNvPicPr>
            <a:picLocks noChangeAspect="1" noChangeArrowheads="1" noCrop="1"/>
          </p:cNvPicPr>
          <p:nvPr/>
        </p:nvPicPr>
        <p:blipFill>
          <a:blip r:embed="rId3" cstate="print"/>
          <a:srcRect/>
          <a:stretch>
            <a:fillRect/>
          </a:stretch>
        </p:blipFill>
        <p:spPr bwMode="auto">
          <a:xfrm>
            <a:off x="7315200" y="5105400"/>
            <a:ext cx="1562100" cy="15621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62000"/>
            <a:ext cx="7315200" cy="4724400"/>
          </a:xfrm>
        </p:spPr>
        <p:txBody>
          <a:bodyPr>
            <a:normAutofit fontScale="85000" lnSpcReduction="10000"/>
          </a:bodyPr>
          <a:lstStyle/>
          <a:p>
            <a:r>
              <a:rPr lang="ru-RU" dirty="0" smtClean="0">
                <a:solidFill>
                  <a:srgbClr val="FF0000"/>
                </a:solidFill>
              </a:rPr>
              <a:t>Пробковый слой </a:t>
            </a:r>
            <a:r>
              <a:rPr lang="ru-RU" dirty="0" smtClean="0"/>
              <a:t>наружный а </a:t>
            </a:r>
            <a:r>
              <a:rPr lang="ru-RU" dirty="0" smtClean="0">
                <a:solidFill>
                  <a:srgbClr val="FF0000"/>
                </a:solidFill>
              </a:rPr>
              <a:t>лубяной</a:t>
            </a:r>
            <a:r>
              <a:rPr lang="ru-RU" dirty="0" smtClean="0"/>
              <a:t> слой внутренний слой и все это вместе называется корой дерева. Кора дерева является  своеобразной одеждой  для древесины, каждая порода древесины имеет свою характерную только для этого вида кору что является одной из отличительных черт древесины. Каждый слой коры выполняет свою функцию наружный (пробковый) защищает ствол дерева, внутренний (лубяной) является проводником питательных соков которым живет дерево.</a:t>
            </a:r>
            <a:endParaRPr lang="ru-RU" dirty="0"/>
          </a:p>
        </p:txBody>
      </p:sp>
      <p:pic>
        <p:nvPicPr>
          <p:cNvPr id="4098" name="Picture 2" descr="D:\смайлы\Animations.300000.CD1\animations\people1\clowns\clown_waving_ha.gif">
            <a:hlinkClick r:id="rId2" action="ppaction://hlinksldjump"/>
          </p:cNvPr>
          <p:cNvPicPr>
            <a:picLocks noChangeAspect="1" noChangeArrowheads="1" noCrop="1"/>
          </p:cNvPicPr>
          <p:nvPr/>
        </p:nvPicPr>
        <p:blipFill>
          <a:blip r:embed="rId3" cstate="print"/>
          <a:srcRect/>
          <a:stretch>
            <a:fillRect/>
          </a:stretch>
        </p:blipFill>
        <p:spPr bwMode="auto">
          <a:xfrm>
            <a:off x="7277100" y="4991100"/>
            <a:ext cx="1638300" cy="1638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Заболонь</a:t>
            </a:r>
            <a:endParaRPr lang="ru-RU" dirty="0"/>
          </a:p>
        </p:txBody>
      </p:sp>
      <p:sp>
        <p:nvSpPr>
          <p:cNvPr id="3" name="Content Placeholder 2"/>
          <p:cNvSpPr>
            <a:spLocks noGrp="1"/>
          </p:cNvSpPr>
          <p:nvPr>
            <p:ph idx="1"/>
          </p:nvPr>
        </p:nvSpPr>
        <p:spPr/>
        <p:txBody>
          <a:bodyPr/>
          <a:lstStyle/>
          <a:p>
            <a:r>
              <a:rPr lang="ru-RU" dirty="0" smtClean="0"/>
              <a:t>В растущем дереве заболонь служит для проведения воды вверх по стволу (из корней в крону) и для отложения запасных питательных веществ.</a:t>
            </a:r>
            <a:endParaRPr lang="ru-RU" dirty="0"/>
          </a:p>
        </p:txBody>
      </p:sp>
      <p:pic>
        <p:nvPicPr>
          <p:cNvPr id="2050" name="Picture 2" descr="D:\смайлы\Animations.300000.CD1\animations\people1\clowns\clown_waving_lc.gif">
            <a:hlinkClick r:id="rId2" action="ppaction://hlinksldjump"/>
          </p:cNvPr>
          <p:cNvPicPr>
            <a:picLocks noChangeAspect="1" noChangeArrowheads="1" noCrop="1"/>
          </p:cNvPicPr>
          <p:nvPr/>
        </p:nvPicPr>
        <p:blipFill>
          <a:blip r:embed="rId3" cstate="print"/>
          <a:srcRect/>
          <a:stretch>
            <a:fillRect/>
          </a:stretch>
        </p:blipFill>
        <p:spPr bwMode="auto">
          <a:xfrm>
            <a:off x="6324600" y="4572000"/>
            <a:ext cx="1485900" cy="14859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361</TotalTime>
  <Words>539</Words>
  <Application>Microsoft Office PowerPoint</Application>
  <PresentationFormat>On-screen Show (4:3)</PresentationFormat>
  <Paragraphs>52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Solstice</vt:lpstr>
      <vt:lpstr>Slide 1</vt:lpstr>
      <vt:lpstr>Из чего состоит дерево?</vt:lpstr>
      <vt:lpstr>Slide 3</vt:lpstr>
      <vt:lpstr>Slide 4</vt:lpstr>
      <vt:lpstr>Slide 5</vt:lpstr>
      <vt:lpstr>Slide 6</vt:lpstr>
      <vt:lpstr>Slide 7</vt:lpstr>
      <vt:lpstr>Slide 8</vt:lpstr>
      <vt:lpstr>Заболонь</vt:lpstr>
      <vt:lpstr>Slide 10</vt:lpstr>
      <vt:lpstr>На территории нашей страны произростает более 100 различных пород деревьев. В природе различают две основные породы деревьев. Хвойная и лиственная.</vt:lpstr>
      <vt:lpstr>К лиственным породам относятся:</vt:lpstr>
      <vt:lpstr>Домашнее задание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Владелец</dc:creator>
  <cp:lastModifiedBy>Владелец</cp:lastModifiedBy>
  <cp:revision>37</cp:revision>
  <dcterms:created xsi:type="dcterms:W3CDTF">2006-08-16T00:00:00Z</dcterms:created>
  <dcterms:modified xsi:type="dcterms:W3CDTF">2014-04-01T16:01:31Z</dcterms:modified>
</cp:coreProperties>
</file>