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71" autoAdjust="0"/>
  </p:normalViewPr>
  <p:slideViewPr>
    <p:cSldViewPr>
      <p:cViewPr varScale="1">
        <p:scale>
          <a:sx n="70" d="100"/>
          <a:sy n="70" d="100"/>
        </p:scale>
        <p:origin x="-7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86053F3E-AF8A-4ACA-B9B0-01F521691ED4}" type="datetimeFigureOut">
              <a:rPr lang="ru-RU" smtClean="0"/>
              <a:t>19.05.2011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D3CC67E-5806-4C5D-9B38-9DE6FE50AAC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053F3E-AF8A-4ACA-B9B0-01F521691ED4}" type="datetimeFigureOut">
              <a:rPr lang="ru-RU" smtClean="0"/>
              <a:t>19.05.2011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3CC67E-5806-4C5D-9B38-9DE6FE50AAC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053F3E-AF8A-4ACA-B9B0-01F521691ED4}" type="datetimeFigureOut">
              <a:rPr lang="ru-RU" smtClean="0"/>
              <a:t>19.05.2011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3CC67E-5806-4C5D-9B38-9DE6FE50AAC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86053F3E-AF8A-4ACA-B9B0-01F521691ED4}" type="datetimeFigureOut">
              <a:rPr lang="ru-RU" smtClean="0"/>
              <a:t>19.05.2011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2D3CC67E-5806-4C5D-9B38-9DE6FE50AAC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86053F3E-AF8A-4ACA-B9B0-01F521691ED4}" type="datetimeFigureOut">
              <a:rPr lang="ru-RU" smtClean="0"/>
              <a:t>19.05.2011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2D3CC67E-5806-4C5D-9B38-9DE6FE50AAC8}"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86053F3E-AF8A-4ACA-B9B0-01F521691ED4}" type="datetimeFigureOut">
              <a:rPr lang="ru-RU" smtClean="0"/>
              <a:t>19.05.2011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2D3CC67E-5806-4C5D-9B38-9DE6FE50AAC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86053F3E-AF8A-4ACA-B9B0-01F521691ED4}" type="datetimeFigureOut">
              <a:rPr lang="ru-RU" smtClean="0"/>
              <a:t>19.05.2011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2D3CC67E-5806-4C5D-9B38-9DE6FE50AAC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6053F3E-AF8A-4ACA-B9B0-01F521691ED4}" type="datetimeFigureOut">
              <a:rPr lang="ru-RU" smtClean="0"/>
              <a:t>19.05.2011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D3CC67E-5806-4C5D-9B38-9DE6FE50AAC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86053F3E-AF8A-4ACA-B9B0-01F521691ED4}" type="datetimeFigureOut">
              <a:rPr lang="ru-RU" smtClean="0"/>
              <a:t>19.05.2011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2D3CC67E-5806-4C5D-9B38-9DE6FE50AAC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86053F3E-AF8A-4ACA-B9B0-01F521691ED4}" type="datetimeFigureOut">
              <a:rPr lang="ru-RU" smtClean="0"/>
              <a:t>19.05.2011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2D3CC67E-5806-4C5D-9B38-9DE6FE50AAC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86053F3E-AF8A-4ACA-B9B0-01F521691ED4}" type="datetimeFigureOut">
              <a:rPr lang="ru-RU" smtClean="0"/>
              <a:t>19.05.2011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2D3CC67E-5806-4C5D-9B38-9DE6FE50AAC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6053F3E-AF8A-4ACA-B9B0-01F521691ED4}" type="datetimeFigureOut">
              <a:rPr lang="ru-RU" smtClean="0"/>
              <a:t>19.05.2011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D3CC67E-5806-4C5D-9B38-9DE6FE50AAC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Юлечка\Desktop\1289920590-28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7544" y="2249219"/>
            <a:ext cx="8280920" cy="919401"/>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ru-RU" sz="2400" b="1" dirty="0" smtClean="0">
                <a:ln w="50800"/>
                <a:solidFill>
                  <a:schemeClr val="bg1">
                    <a:shade val="50000"/>
                  </a:schemeClr>
                </a:solidFill>
                <a:effectLst>
                  <a:glow rad="228600">
                    <a:schemeClr val="accent4">
                      <a:satMod val="175000"/>
                      <a:alpha val="40000"/>
                    </a:schemeClr>
                  </a:glow>
                </a:effectLst>
              </a:rPr>
              <a:t> ТЕМА: Типы конфликтов и приёмы разрешения     </a:t>
            </a:r>
          </a:p>
          <a:p>
            <a:r>
              <a:rPr lang="ru-RU" sz="2400" b="1" dirty="0" smtClean="0">
                <a:ln w="50800"/>
                <a:solidFill>
                  <a:schemeClr val="bg1">
                    <a:shade val="50000"/>
                  </a:schemeClr>
                </a:solidFill>
                <a:effectLst>
                  <a:glow rad="228600">
                    <a:schemeClr val="accent4">
                      <a:satMod val="175000"/>
                      <a:alpha val="40000"/>
                    </a:schemeClr>
                  </a:glow>
                </a:effectLst>
              </a:rPr>
              <a:t>                                                 конфликтных  ситуаций </a:t>
            </a:r>
            <a:endParaRPr lang="ru-RU" sz="2400" b="1" dirty="0">
              <a:ln w="50800"/>
              <a:solidFill>
                <a:schemeClr val="bg1">
                  <a:shade val="50000"/>
                </a:schemeClr>
              </a:solidFill>
              <a:effectLst>
                <a:glow rad="228600">
                  <a:schemeClr val="accent4">
                    <a:satMod val="175000"/>
                    <a:alpha val="40000"/>
                  </a:schemeClr>
                </a:glow>
              </a:effectLst>
            </a:endParaRPr>
          </a:p>
        </p:txBody>
      </p:sp>
    </p:spTree>
    <p:extLst>
      <p:ext uri="{BB962C8B-B14F-4D97-AF65-F5344CB8AC3E}">
        <p14:creationId xmlns:p14="http://schemas.microsoft.com/office/powerpoint/2010/main" val="22595505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20472" cy="1340768"/>
          </a:xfrm>
        </p:spPr>
        <p:txBody>
          <a:bodyPr>
            <a:normAutofit/>
          </a:bodyPr>
          <a:lstStyle/>
          <a:p>
            <a:r>
              <a:rPr lang="ru-RU" sz="2800" dirty="0" smtClean="0"/>
              <a:t>5. Способы и этапы разрешения конфликтов</a:t>
            </a:r>
            <a:endParaRPr lang="ru-RU" sz="2800" dirty="0"/>
          </a:p>
        </p:txBody>
      </p:sp>
      <p:sp>
        <p:nvSpPr>
          <p:cNvPr id="3" name="Объект 2"/>
          <p:cNvSpPr>
            <a:spLocks noGrp="1"/>
          </p:cNvSpPr>
          <p:nvPr>
            <p:ph idx="1"/>
          </p:nvPr>
        </p:nvSpPr>
        <p:spPr>
          <a:xfrm>
            <a:off x="183425" y="1052736"/>
            <a:ext cx="8928992" cy="3672408"/>
          </a:xfrm>
        </p:spPr>
        <p:txBody>
          <a:bodyPr>
            <a:normAutofit fontScale="92500"/>
          </a:bodyPr>
          <a:lstStyle/>
          <a:p>
            <a:pPr marL="64008" indent="0">
              <a:buNone/>
            </a:pPr>
            <a:r>
              <a:rPr lang="ru-RU" dirty="0" smtClean="0"/>
              <a:t>	</a:t>
            </a:r>
            <a:r>
              <a:rPr lang="ru-RU" dirty="0" smtClean="0">
                <a:solidFill>
                  <a:schemeClr val="accent6">
                    <a:lumMod val="50000"/>
                  </a:schemeClr>
                </a:solidFill>
              </a:rPr>
              <a:t>Каждый </a:t>
            </a:r>
            <a:r>
              <a:rPr lang="ru-RU" dirty="0">
                <a:solidFill>
                  <a:schemeClr val="accent6">
                    <a:lumMod val="50000"/>
                  </a:schemeClr>
                </a:solidFill>
              </a:rPr>
              <a:t>конфликт проходит в своем развитии несколько </a:t>
            </a:r>
            <a:r>
              <a:rPr lang="ru-RU" dirty="0" smtClean="0">
                <a:solidFill>
                  <a:schemeClr val="accent6">
                    <a:lumMod val="50000"/>
                  </a:schemeClr>
                </a:solidFill>
              </a:rPr>
              <a:t>этапов:</a:t>
            </a:r>
          </a:p>
          <a:p>
            <a:pPr marL="578358" indent="-514350">
              <a:buFont typeface="+mj-lt"/>
              <a:buAutoNum type="arabicPeriod"/>
            </a:pPr>
            <a:r>
              <a:rPr lang="ru-RU" dirty="0" smtClean="0">
                <a:solidFill>
                  <a:schemeClr val="accent6">
                    <a:lumMod val="50000"/>
                  </a:schemeClr>
                </a:solidFill>
              </a:rPr>
              <a:t>Возникновение конфликта;</a:t>
            </a:r>
          </a:p>
          <a:p>
            <a:pPr marL="578358" indent="-514350">
              <a:buFont typeface="+mj-lt"/>
              <a:buAutoNum type="arabicPeriod"/>
            </a:pPr>
            <a:r>
              <a:rPr lang="ru-RU" dirty="0" smtClean="0">
                <a:solidFill>
                  <a:schemeClr val="accent6">
                    <a:lumMod val="50000"/>
                  </a:schemeClr>
                </a:solidFill>
              </a:rPr>
              <a:t>Осознание </a:t>
            </a:r>
            <a:r>
              <a:rPr lang="ru-RU" dirty="0">
                <a:solidFill>
                  <a:schemeClr val="accent6">
                    <a:lumMod val="50000"/>
                  </a:schemeClr>
                </a:solidFill>
              </a:rPr>
              <a:t>данной ситуации </a:t>
            </a:r>
            <a:r>
              <a:rPr lang="ru-RU" dirty="0" smtClean="0">
                <a:solidFill>
                  <a:schemeClr val="accent6">
                    <a:lumMod val="50000"/>
                  </a:schemeClr>
                </a:solidFill>
              </a:rPr>
              <a:t>сторон;</a:t>
            </a:r>
          </a:p>
          <a:p>
            <a:pPr marL="578358" indent="-514350">
              <a:buFont typeface="+mj-lt"/>
              <a:buAutoNum type="arabicPeriod"/>
            </a:pPr>
            <a:r>
              <a:rPr lang="ru-RU" dirty="0" smtClean="0">
                <a:solidFill>
                  <a:schemeClr val="accent6">
                    <a:lumMod val="50000"/>
                  </a:schemeClr>
                </a:solidFill>
              </a:rPr>
              <a:t>Конфликтное поведение;</a:t>
            </a:r>
          </a:p>
          <a:p>
            <a:pPr marL="578358" indent="-514350">
              <a:buFont typeface="+mj-lt"/>
              <a:buAutoNum type="arabicPeriod"/>
            </a:pPr>
            <a:r>
              <a:rPr lang="ru-RU" dirty="0" smtClean="0">
                <a:solidFill>
                  <a:schemeClr val="accent6">
                    <a:lumMod val="50000"/>
                  </a:schemeClr>
                </a:solidFill>
              </a:rPr>
              <a:t>Исход </a:t>
            </a:r>
            <a:r>
              <a:rPr lang="ru-RU" dirty="0">
                <a:solidFill>
                  <a:schemeClr val="accent6">
                    <a:lumMod val="50000"/>
                  </a:schemeClr>
                </a:solidFill>
              </a:rPr>
              <a:t>конфликта (конструктивный, деструктивный, замораживание конфликта)</a:t>
            </a:r>
            <a:r>
              <a:rPr lang="ru-RU" dirty="0"/>
              <a:t>.</a:t>
            </a:r>
          </a:p>
        </p:txBody>
      </p:sp>
      <p:pic>
        <p:nvPicPr>
          <p:cNvPr id="7170" name="Picture 2" descr="C:\Users\Юлечка\AppData\Local\Microsoft\Windows\Temporary Internet Files\Content.IE5\ACFXUKBQ\MC9003243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4509120"/>
            <a:ext cx="4457423" cy="197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507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29600" cy="4572000"/>
          </a:xfrm>
        </p:spPr>
        <p:txBody>
          <a:bodyPr>
            <a:normAutofit fontScale="77500" lnSpcReduction="20000"/>
          </a:bodyPr>
          <a:lstStyle/>
          <a:p>
            <a:pPr marL="64008" indent="0">
              <a:buNone/>
            </a:pPr>
            <a:r>
              <a:rPr lang="ru-RU" dirty="0" smtClean="0"/>
              <a:t>	</a:t>
            </a:r>
            <a:r>
              <a:rPr lang="ru-RU" dirty="0" smtClean="0">
                <a:solidFill>
                  <a:schemeClr val="accent6">
                    <a:lumMod val="50000"/>
                  </a:schemeClr>
                </a:solidFill>
              </a:rPr>
              <a:t>Как </a:t>
            </a:r>
            <a:r>
              <a:rPr lang="ru-RU" dirty="0">
                <a:solidFill>
                  <a:schemeClr val="accent6">
                    <a:lumMod val="50000"/>
                  </a:schemeClr>
                </a:solidFill>
              </a:rPr>
              <a:t>правило, о негативных последствиях конфликтов говорят много: ухудшение состояния здоровья субъектов, снижение работоспособности, большие эмоциональные затраты и др. </a:t>
            </a:r>
            <a:endParaRPr lang="ru-RU" dirty="0" smtClean="0">
              <a:solidFill>
                <a:schemeClr val="accent6">
                  <a:lumMod val="50000"/>
                </a:schemeClr>
              </a:solidFill>
            </a:endParaRPr>
          </a:p>
          <a:p>
            <a:pPr marL="64008" indent="0">
              <a:buNone/>
            </a:pPr>
            <a:r>
              <a:rPr lang="ru-RU" dirty="0">
                <a:solidFill>
                  <a:schemeClr val="accent6">
                    <a:lumMod val="50000"/>
                  </a:schemeClr>
                </a:solidFill>
              </a:rPr>
              <a:t>	</a:t>
            </a:r>
            <a:r>
              <a:rPr lang="ru-RU" dirty="0" smtClean="0">
                <a:solidFill>
                  <a:schemeClr val="accent6">
                    <a:lumMod val="50000"/>
                  </a:schemeClr>
                </a:solidFill>
              </a:rPr>
              <a:t>Однако </a:t>
            </a:r>
            <a:r>
              <a:rPr lang="ru-RU" dirty="0">
                <a:solidFill>
                  <a:schemeClr val="accent6">
                    <a:lumMod val="50000"/>
                  </a:schemeClr>
                </a:solidFill>
              </a:rPr>
              <a:t>конфликт может выполнять и позитивные функции: он служит разрядке напряженности, получению новой информации, стимулирует развитие и позитивные изменения, преодолевает застой жизнедеятельности, вскрывает противоречие, помогает прояснить отношения и т.д.  </a:t>
            </a:r>
          </a:p>
          <a:p>
            <a:pPr marL="64008" indent="0">
              <a:buNone/>
            </a:pPr>
            <a:r>
              <a:rPr lang="ru-RU" dirty="0" smtClean="0">
                <a:solidFill>
                  <a:schemeClr val="accent6">
                    <a:lumMod val="50000"/>
                  </a:schemeClr>
                </a:solidFill>
              </a:rPr>
              <a:t>	Признавая </a:t>
            </a:r>
            <a:r>
              <a:rPr lang="ru-RU" dirty="0">
                <a:solidFill>
                  <a:schemeClr val="accent6">
                    <a:lumMod val="50000"/>
                  </a:schemeClr>
                </a:solidFill>
              </a:rPr>
              <a:t>конфликт нормы общественной жизни, специалисты говорят о необходимости создания механизма психологического регулирования и разрешения конфликтных ситуаций.</a:t>
            </a:r>
          </a:p>
        </p:txBody>
      </p:sp>
      <p:pic>
        <p:nvPicPr>
          <p:cNvPr id="8194" name="Picture 2" descr="C:\Users\Юлечка\AppData\Local\Microsoft\Windows\Temporary Internet Files\Content.IE5\6JGJICDX\MP9004490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869160"/>
            <a:ext cx="8308859" cy="1700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749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107504" y="116632"/>
            <a:ext cx="8928992" cy="6741368"/>
          </a:xfrm>
        </p:spPr>
        <p:txBody>
          <a:bodyPr>
            <a:normAutofit/>
          </a:bodyPr>
          <a:lstStyle/>
          <a:p>
            <a:pPr marL="64008" indent="0">
              <a:buNone/>
            </a:pPr>
            <a:r>
              <a:rPr lang="ru-RU" sz="2400" b="1" dirty="0" smtClean="0">
                <a:solidFill>
                  <a:schemeClr val="accent1">
                    <a:lumMod val="75000"/>
                  </a:schemeClr>
                </a:solidFill>
              </a:rPr>
              <a:t>    Выделяют </a:t>
            </a:r>
            <a:r>
              <a:rPr lang="ru-RU" sz="2400" b="1" dirty="0">
                <a:solidFill>
                  <a:schemeClr val="accent1">
                    <a:lumMod val="75000"/>
                  </a:schemeClr>
                </a:solidFill>
              </a:rPr>
              <a:t>пять способов разрешения конфликта:</a:t>
            </a:r>
          </a:p>
        </p:txBody>
      </p:sp>
      <p:graphicFrame>
        <p:nvGraphicFramePr>
          <p:cNvPr id="7" name="Таблица 6"/>
          <p:cNvGraphicFramePr>
            <a:graphicFrameLocks noGrp="1"/>
          </p:cNvGraphicFramePr>
          <p:nvPr>
            <p:extLst>
              <p:ext uri="{D42A27DB-BD31-4B8C-83A1-F6EECF244321}">
                <p14:modId xmlns:p14="http://schemas.microsoft.com/office/powerpoint/2010/main" val="1377116801"/>
              </p:ext>
            </p:extLst>
          </p:nvPr>
        </p:nvGraphicFramePr>
        <p:xfrm>
          <a:off x="107507" y="620688"/>
          <a:ext cx="8928990" cy="5680725"/>
        </p:xfrm>
        <a:graphic>
          <a:graphicData uri="http://schemas.openxmlformats.org/drawingml/2006/table">
            <a:tbl>
              <a:tblPr firstRow="1" bandRow="1">
                <a:tableStyleId>{5C22544A-7EE6-4342-B048-85BDC9FD1C3A}</a:tableStyleId>
              </a:tblPr>
              <a:tblGrid>
                <a:gridCol w="432045"/>
                <a:gridCol w="1800200"/>
                <a:gridCol w="2736304"/>
                <a:gridCol w="2174643"/>
                <a:gridCol w="1785798"/>
              </a:tblGrid>
              <a:tr h="504056">
                <a:tc>
                  <a:txBody>
                    <a:bodyPr/>
                    <a:lstStyle/>
                    <a:p>
                      <a:r>
                        <a:rPr lang="ru-RU" dirty="0" smtClean="0"/>
                        <a:t>№</a:t>
                      </a:r>
                      <a:endParaRPr lang="ru-RU" dirty="0"/>
                    </a:p>
                  </a:txBody>
                  <a:tcPr/>
                </a:tc>
                <a:tc>
                  <a:txBody>
                    <a:bodyPr/>
                    <a:lstStyle/>
                    <a:p>
                      <a:r>
                        <a:rPr lang="ru-RU" dirty="0" smtClean="0"/>
                        <a:t>Стиль</a:t>
                      </a:r>
                      <a:endParaRPr lang="ru-RU" dirty="0"/>
                    </a:p>
                  </a:txBody>
                  <a:tcPr/>
                </a:tc>
                <a:tc>
                  <a:txBody>
                    <a:bodyPr/>
                    <a:lstStyle/>
                    <a:p>
                      <a:r>
                        <a:rPr lang="ru-RU" dirty="0" smtClean="0"/>
                        <a:t>Сущность стратегии</a:t>
                      </a:r>
                      <a:endParaRPr lang="ru-RU" dirty="0"/>
                    </a:p>
                  </a:txBody>
                  <a:tcPr/>
                </a:tc>
                <a:tc>
                  <a:txBody>
                    <a:bodyPr/>
                    <a:lstStyle/>
                    <a:p>
                      <a:r>
                        <a:rPr lang="ru-RU" dirty="0" smtClean="0"/>
                        <a:t>Условия эффективного применения</a:t>
                      </a:r>
                      <a:endParaRPr lang="ru-RU" dirty="0"/>
                    </a:p>
                  </a:txBody>
                  <a:tcPr/>
                </a:tc>
                <a:tc>
                  <a:txBody>
                    <a:bodyPr/>
                    <a:lstStyle/>
                    <a:p>
                      <a:r>
                        <a:rPr lang="ru-RU" dirty="0" smtClean="0"/>
                        <a:t>Недостатки</a:t>
                      </a:r>
                      <a:endParaRPr lang="ru-RU" dirty="0"/>
                    </a:p>
                  </a:txBody>
                  <a:tcPr/>
                </a:tc>
              </a:tr>
              <a:tr h="1169685">
                <a:tc>
                  <a:txBody>
                    <a:bodyPr/>
                    <a:lstStyle/>
                    <a:p>
                      <a:r>
                        <a:rPr lang="ru-RU" dirty="0" smtClean="0"/>
                        <a:t>1</a:t>
                      </a:r>
                      <a:endParaRPr lang="ru-RU" dirty="0"/>
                    </a:p>
                  </a:txBody>
                  <a:tcPr/>
                </a:tc>
                <a:tc>
                  <a:txBody>
                    <a:bodyPr/>
                    <a:lstStyle/>
                    <a:p>
                      <a:r>
                        <a:rPr lang="ru-RU" sz="1400" dirty="0" smtClean="0"/>
                        <a:t>Соревнование (конкуренция)</a:t>
                      </a:r>
                      <a:endParaRPr lang="ru-RU" sz="1400" dirty="0"/>
                    </a:p>
                  </a:txBody>
                  <a:tcPr/>
                </a:tc>
                <a:tc>
                  <a:txBody>
                    <a:bodyPr/>
                    <a:lstStyle/>
                    <a:p>
                      <a:r>
                        <a:rPr lang="ru-RU" sz="1400" dirty="0" smtClean="0"/>
                        <a:t>Стремление добиться своего в ущерб другому; предполагает сосредоточение внимания только на своих интересах, полное игнорирование интересов партнера.</a:t>
                      </a:r>
                      <a:endParaRPr lang="ru-RU" sz="1400" dirty="0"/>
                    </a:p>
                  </a:txBody>
                  <a:tcPr/>
                </a:tc>
                <a:tc>
                  <a:txBody>
                    <a:bodyPr/>
                    <a:lstStyle/>
                    <a:p>
                      <a:r>
                        <a:rPr lang="ru-RU" sz="1400" dirty="0" smtClean="0"/>
                        <a:t>Исход очень важен. Обладание определенной властью. Необходимость срочного решения.</a:t>
                      </a:r>
                      <a:endParaRPr lang="ru-RU" sz="1400" dirty="0"/>
                    </a:p>
                  </a:txBody>
                  <a:tcPr/>
                </a:tc>
                <a:tc>
                  <a:txBody>
                    <a:bodyPr/>
                    <a:lstStyle/>
                    <a:p>
                      <a:r>
                        <a:rPr lang="ru-RU" sz="1400" dirty="0" smtClean="0"/>
                        <a:t>При поражении - неудов­летворенность; при победе - чувство вины; непопулярность; испорченные отношения.</a:t>
                      </a:r>
                      <a:endParaRPr lang="ru-RU" sz="1400" dirty="0"/>
                    </a:p>
                  </a:txBody>
                  <a:tcPr/>
                </a:tc>
              </a:tr>
              <a:tr h="1169685">
                <a:tc>
                  <a:txBody>
                    <a:bodyPr/>
                    <a:lstStyle/>
                    <a:p>
                      <a:r>
                        <a:rPr lang="ru-RU" dirty="0" smtClean="0"/>
                        <a:t>2</a:t>
                      </a:r>
                      <a:endParaRPr lang="ru-RU" dirty="0"/>
                    </a:p>
                  </a:txBody>
                  <a:tcPr/>
                </a:tc>
                <a:tc>
                  <a:txBody>
                    <a:bodyPr/>
                    <a:lstStyle/>
                    <a:p>
                      <a:r>
                        <a:rPr lang="ru-RU" sz="1400" dirty="0" smtClean="0"/>
                        <a:t>Уклонение (избегание)</a:t>
                      </a:r>
                      <a:endParaRPr lang="ru-RU" sz="1400" dirty="0"/>
                    </a:p>
                  </a:txBody>
                  <a:tcPr/>
                </a:tc>
                <a:tc>
                  <a:txBody>
                    <a:bodyPr/>
                    <a:lstStyle/>
                    <a:p>
                      <a:r>
                        <a:rPr lang="ru-RU" sz="1400" dirty="0" smtClean="0"/>
                        <a:t>Уход от ответствен­ности за решения; характеризуется отсутствием внимания, как к своим интересам, так и к интересом партнера.</a:t>
                      </a:r>
                      <a:endParaRPr lang="ru-RU" sz="1400" dirty="0"/>
                    </a:p>
                  </a:txBody>
                  <a:tcPr/>
                </a:tc>
                <a:tc>
                  <a:txBody>
                    <a:bodyPr/>
                    <a:lstStyle/>
                    <a:p>
                      <a:r>
                        <a:rPr lang="ru-RU" sz="1400" dirty="0" smtClean="0"/>
                        <a:t>Исход не очень важен. Отсутствие власти. Сохранение покоя. Желание выиграть время.</a:t>
                      </a:r>
                      <a:endParaRPr lang="ru-RU" sz="1400" dirty="0"/>
                    </a:p>
                  </a:txBody>
                  <a:tcPr/>
                </a:tc>
                <a:tc>
                  <a:txBody>
                    <a:bodyPr/>
                    <a:lstStyle/>
                    <a:p>
                      <a:r>
                        <a:rPr lang="ru-RU" sz="1400" dirty="0" smtClean="0"/>
                        <a:t>Переход конфликта в скрытую форму.</a:t>
                      </a:r>
                      <a:endParaRPr lang="ru-RU" sz="1400" dirty="0"/>
                    </a:p>
                  </a:txBody>
                  <a:tcPr/>
                </a:tc>
              </a:tr>
              <a:tr h="1169685">
                <a:tc>
                  <a:txBody>
                    <a:bodyPr/>
                    <a:lstStyle/>
                    <a:p>
                      <a:r>
                        <a:rPr lang="ru-RU" dirty="0" smtClean="0"/>
                        <a:t>3</a:t>
                      </a:r>
                      <a:endParaRPr lang="ru-RU" dirty="0"/>
                    </a:p>
                  </a:txBody>
                  <a:tcPr/>
                </a:tc>
                <a:tc>
                  <a:txBody>
                    <a:bodyPr/>
                    <a:lstStyle/>
                    <a:p>
                      <a:r>
                        <a:rPr lang="ru-RU" sz="1400" dirty="0" smtClean="0"/>
                        <a:t>Приспособление</a:t>
                      </a:r>
                      <a:endParaRPr lang="ru-RU" sz="1400" dirty="0"/>
                    </a:p>
                  </a:txBody>
                  <a:tcPr/>
                </a:tc>
                <a:tc>
                  <a:txBody>
                    <a:bodyPr/>
                    <a:lstStyle/>
                    <a:p>
                      <a:r>
                        <a:rPr lang="ru-RU" sz="1400" dirty="0" smtClean="0"/>
                        <a:t>Сглаживание раз­ногласий за счет собственных интересов; предполагает повышенное внимание к интересам другого, при этом собственные интересы отходят на задний план.</a:t>
                      </a:r>
                      <a:endParaRPr lang="ru-RU" sz="1400" dirty="0"/>
                    </a:p>
                  </a:txBody>
                  <a:tcPr/>
                </a:tc>
                <a:tc>
                  <a:txBody>
                    <a:bodyPr/>
                    <a:lstStyle/>
                    <a:p>
                      <a:r>
                        <a:rPr lang="ru-RU" sz="1400" dirty="0" smtClean="0"/>
                        <a:t>Предмет разногласия более важен, для другого. Желание сохранить мир. Правда, на другой стороне. Отсутствие власти</a:t>
                      </a:r>
                      <a:endParaRPr lang="ru-RU" sz="1400" dirty="0"/>
                    </a:p>
                  </a:txBody>
                  <a:tcPr/>
                </a:tc>
                <a:tc>
                  <a:txBody>
                    <a:bodyPr/>
                    <a:lstStyle/>
                    <a:p>
                      <a:r>
                        <a:rPr lang="ru-RU" sz="1400" dirty="0" smtClean="0"/>
                        <a:t>Вы уступили. Решение откладывается</a:t>
                      </a:r>
                      <a:endParaRPr lang="ru-RU" sz="1400" dirty="0"/>
                    </a:p>
                  </a:txBody>
                  <a:tcPr/>
                </a:tc>
              </a:tr>
            </a:tbl>
          </a:graphicData>
        </a:graphic>
      </p:graphicFrame>
    </p:spTree>
    <p:extLst>
      <p:ext uri="{BB962C8B-B14F-4D97-AF65-F5344CB8AC3E}">
        <p14:creationId xmlns:p14="http://schemas.microsoft.com/office/powerpoint/2010/main" val="742469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4530148"/>
              </p:ext>
            </p:extLst>
          </p:nvPr>
        </p:nvGraphicFramePr>
        <p:xfrm>
          <a:off x="323528" y="548680"/>
          <a:ext cx="8597821" cy="5373216"/>
        </p:xfrm>
        <a:graphic>
          <a:graphicData uri="http://schemas.openxmlformats.org/drawingml/2006/table">
            <a:tbl>
              <a:tblPr firstRow="1" bandRow="1">
                <a:tableStyleId>{5C22544A-7EE6-4342-B048-85BDC9FD1C3A}</a:tableStyleId>
              </a:tblPr>
              <a:tblGrid>
                <a:gridCol w="526868"/>
                <a:gridCol w="1805517"/>
                <a:gridCol w="2557816"/>
                <a:gridCol w="1988055"/>
                <a:gridCol w="1719565"/>
              </a:tblGrid>
              <a:tr h="2951076">
                <a:tc>
                  <a:txBody>
                    <a:bodyPr/>
                    <a:lstStyle/>
                    <a:p>
                      <a:r>
                        <a:rPr lang="ru-RU" dirty="0" smtClean="0"/>
                        <a:t>4</a:t>
                      </a:r>
                      <a:endParaRPr lang="ru-RU" dirty="0"/>
                    </a:p>
                  </a:txBody>
                  <a:tcPr/>
                </a:tc>
                <a:tc>
                  <a:txBody>
                    <a:bodyPr/>
                    <a:lstStyle/>
                    <a:p>
                      <a:r>
                        <a:rPr lang="ru-RU" sz="1400" dirty="0" smtClean="0"/>
                        <a:t>Компромисс</a:t>
                      </a:r>
                      <a:endParaRPr lang="ru-RU" sz="1400" dirty="0"/>
                    </a:p>
                  </a:txBody>
                  <a:tcPr/>
                </a:tc>
                <a:tc>
                  <a:txBody>
                    <a:bodyPr/>
                    <a:lstStyle/>
                    <a:p>
                      <a:r>
                        <a:rPr lang="ru-RU" sz="1400" dirty="0" smtClean="0"/>
                        <a:t>Поиск решений за счет взаимных уступок; представляет собой достижения «половинчатой» выгоды каждой стороной.</a:t>
                      </a:r>
                      <a:endParaRPr lang="ru-RU" sz="1400" dirty="0"/>
                    </a:p>
                  </a:txBody>
                  <a:tcPr/>
                </a:tc>
                <a:tc>
                  <a:txBody>
                    <a:bodyPr/>
                    <a:lstStyle/>
                    <a:p>
                      <a:r>
                        <a:rPr lang="ru-RU" sz="1400" dirty="0" smtClean="0"/>
                        <a:t>Одинаковая власть.</a:t>
                      </a:r>
                    </a:p>
                    <a:p>
                      <a:endParaRPr lang="ru-RU" sz="1400" dirty="0" smtClean="0"/>
                    </a:p>
                    <a:p>
                      <a:r>
                        <a:rPr lang="ru-RU" sz="1400" dirty="0" smtClean="0"/>
                        <a:t>Взаимоисключающие</a:t>
                      </a:r>
                    </a:p>
                    <a:p>
                      <a:endParaRPr lang="ru-RU" sz="1400" dirty="0" smtClean="0"/>
                    </a:p>
                    <a:p>
                      <a:r>
                        <a:rPr lang="ru-RU" sz="1400" dirty="0" smtClean="0"/>
                        <a:t>интересы.</a:t>
                      </a:r>
                    </a:p>
                    <a:p>
                      <a:endParaRPr lang="ru-RU" sz="1400" dirty="0" smtClean="0"/>
                    </a:p>
                    <a:p>
                      <a:r>
                        <a:rPr lang="ru-RU" sz="1400" dirty="0" smtClean="0"/>
                        <a:t>Нет резерва времени.</a:t>
                      </a:r>
                      <a:endParaRPr lang="ru-RU" sz="1400" dirty="0"/>
                    </a:p>
                  </a:txBody>
                  <a:tcPr/>
                </a:tc>
                <a:tc>
                  <a:txBody>
                    <a:bodyPr/>
                    <a:lstStyle/>
                    <a:p>
                      <a:r>
                        <a:rPr lang="ru-RU" sz="1400" dirty="0" smtClean="0"/>
                        <a:t>Получение только половины ожидаемого. Причины конфликта полностью не устранены</a:t>
                      </a:r>
                      <a:endParaRPr lang="ru-RU" sz="1400" dirty="0"/>
                    </a:p>
                  </a:txBody>
                  <a:tcPr/>
                </a:tc>
              </a:tr>
              <a:tr h="2422140">
                <a:tc>
                  <a:txBody>
                    <a:bodyPr/>
                    <a:lstStyle/>
                    <a:p>
                      <a:r>
                        <a:rPr lang="ru-RU" dirty="0" smtClean="0"/>
                        <a:t>5</a:t>
                      </a:r>
                      <a:endParaRPr lang="ru-RU" dirty="0"/>
                    </a:p>
                  </a:txBody>
                  <a:tcPr/>
                </a:tc>
                <a:tc>
                  <a:txBody>
                    <a:bodyPr/>
                    <a:lstStyle/>
                    <a:p>
                      <a:r>
                        <a:rPr lang="ru-RU" sz="1400" dirty="0" smtClean="0"/>
                        <a:t>Сотрудничество</a:t>
                      </a:r>
                      <a:endParaRPr lang="ru-RU" sz="1400" dirty="0"/>
                    </a:p>
                  </a:txBody>
                  <a:tcPr/>
                </a:tc>
                <a:tc>
                  <a:txBody>
                    <a:bodyPr/>
                    <a:lstStyle/>
                    <a:p>
                      <a:r>
                        <a:rPr lang="ru-RU" sz="1400" dirty="0" smtClean="0"/>
                        <a:t>Поиск решения, удовлетворяющего всех участников; является стратегией, позволяющей учесть интересы обеих сторон.</a:t>
                      </a:r>
                      <a:endParaRPr lang="ru-RU" sz="1400" dirty="0"/>
                    </a:p>
                  </a:txBody>
                  <a:tcPr/>
                </a:tc>
                <a:tc>
                  <a:txBody>
                    <a:bodyPr/>
                    <a:lstStyle/>
                    <a:p>
                      <a:r>
                        <a:rPr lang="ru-RU" sz="1400" dirty="0" smtClean="0"/>
                        <a:t>Есть время. Решение важно обеим сторонам.</a:t>
                      </a:r>
                      <a:endParaRPr lang="ru-RU" sz="1400" dirty="0"/>
                    </a:p>
                  </a:txBody>
                  <a:tcPr/>
                </a:tc>
                <a:tc>
                  <a:txBody>
                    <a:bodyPr/>
                    <a:lstStyle/>
                    <a:p>
                      <a:r>
                        <a:rPr lang="ru-RU" sz="1400" dirty="0" smtClean="0"/>
                        <a:t>Временные и энергетические затраты. Не гарантированность</a:t>
                      </a:r>
                      <a:endParaRPr lang="ru-RU" sz="1400" dirty="0"/>
                    </a:p>
                  </a:txBody>
                  <a:tcPr/>
                </a:tc>
              </a:tr>
            </a:tbl>
          </a:graphicData>
        </a:graphic>
      </p:graphicFrame>
    </p:spTree>
    <p:extLst>
      <p:ext uri="{BB962C8B-B14F-4D97-AF65-F5344CB8AC3E}">
        <p14:creationId xmlns:p14="http://schemas.microsoft.com/office/powerpoint/2010/main" val="853581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229600" cy="4176464"/>
          </a:xfrm>
        </p:spPr>
        <p:txBody>
          <a:bodyPr>
            <a:normAutofit fontScale="70000" lnSpcReduction="20000"/>
          </a:bodyPr>
          <a:lstStyle/>
          <a:p>
            <a:pPr marL="64008" indent="0">
              <a:buNone/>
            </a:pPr>
            <a:r>
              <a:rPr lang="ru-RU" b="1" dirty="0" smtClean="0">
                <a:solidFill>
                  <a:schemeClr val="accent1">
                    <a:lumMod val="75000"/>
                  </a:schemeClr>
                </a:solidFill>
              </a:rPr>
              <a:t>                        Этапы </a:t>
            </a:r>
            <a:r>
              <a:rPr lang="ru-RU" b="1" dirty="0">
                <a:solidFill>
                  <a:schemeClr val="accent1">
                    <a:lumMod val="75000"/>
                  </a:schemeClr>
                </a:solidFill>
              </a:rPr>
              <a:t>разрешения </a:t>
            </a:r>
            <a:r>
              <a:rPr lang="ru-RU" b="1" dirty="0" smtClean="0">
                <a:solidFill>
                  <a:schemeClr val="accent1">
                    <a:lumMod val="75000"/>
                  </a:schemeClr>
                </a:solidFill>
              </a:rPr>
              <a:t>конфликта:</a:t>
            </a:r>
          </a:p>
          <a:p>
            <a:pPr marL="64008" indent="0">
              <a:buNone/>
            </a:pPr>
            <a:endParaRPr lang="ru-RU" b="1" dirty="0" smtClean="0">
              <a:solidFill>
                <a:schemeClr val="accent1">
                  <a:lumMod val="75000"/>
                </a:schemeClr>
              </a:solidFill>
            </a:endParaRPr>
          </a:p>
          <a:p>
            <a:pPr marL="578358" indent="-514350">
              <a:buFont typeface="+mj-lt"/>
              <a:buAutoNum type="arabicPeriod"/>
            </a:pPr>
            <a:r>
              <a:rPr lang="ru-RU" dirty="0"/>
              <a:t>С</a:t>
            </a:r>
            <a:r>
              <a:rPr lang="ru-RU" dirty="0" smtClean="0"/>
              <a:t>оздать </a:t>
            </a:r>
            <a:r>
              <a:rPr lang="ru-RU" dirty="0"/>
              <a:t>атмосферу </a:t>
            </a:r>
            <a:r>
              <a:rPr lang="ru-RU" dirty="0" smtClean="0"/>
              <a:t>сотрудничества;</a:t>
            </a:r>
          </a:p>
          <a:p>
            <a:pPr marL="578358" indent="-514350">
              <a:buFont typeface="+mj-lt"/>
              <a:buAutoNum type="arabicPeriod"/>
            </a:pPr>
            <a:r>
              <a:rPr lang="ru-RU" dirty="0"/>
              <a:t>С</a:t>
            </a:r>
            <a:r>
              <a:rPr lang="ru-RU" dirty="0" smtClean="0"/>
              <a:t>тремиться </a:t>
            </a:r>
            <a:r>
              <a:rPr lang="ru-RU" dirty="0"/>
              <a:t>к ясности отношений и </a:t>
            </a:r>
            <a:r>
              <a:rPr lang="ru-RU" dirty="0" smtClean="0"/>
              <a:t>общения;</a:t>
            </a:r>
          </a:p>
          <a:p>
            <a:pPr marL="578358" indent="-514350">
              <a:buFont typeface="+mj-lt"/>
              <a:buAutoNum type="arabicPeriod"/>
            </a:pPr>
            <a:r>
              <a:rPr lang="ru-RU" dirty="0"/>
              <a:t>П</a:t>
            </a:r>
            <a:r>
              <a:rPr lang="ru-RU" dirty="0" smtClean="0"/>
              <a:t>ризнать </a:t>
            </a:r>
            <a:r>
              <a:rPr lang="ru-RU" dirty="0"/>
              <a:t>наличие </a:t>
            </a:r>
            <a:r>
              <a:rPr lang="ru-RU" dirty="0" smtClean="0"/>
              <a:t>конфликта;</a:t>
            </a:r>
          </a:p>
          <a:p>
            <a:pPr marL="578358" indent="-514350">
              <a:buFont typeface="+mj-lt"/>
              <a:buAutoNum type="arabicPeriod"/>
            </a:pPr>
            <a:r>
              <a:rPr lang="ru-RU" dirty="0"/>
              <a:t>Д</a:t>
            </a:r>
            <a:r>
              <a:rPr lang="ru-RU" dirty="0" smtClean="0"/>
              <a:t>оговориться </a:t>
            </a:r>
            <a:r>
              <a:rPr lang="ru-RU" dirty="0"/>
              <a:t>о процедуре (где, когда и как начнется работа по его преодолению</a:t>
            </a:r>
            <a:r>
              <a:rPr lang="ru-RU" dirty="0" smtClean="0"/>
              <a:t>);</a:t>
            </a:r>
          </a:p>
          <a:p>
            <a:pPr marL="578358" indent="-514350">
              <a:buFont typeface="+mj-lt"/>
              <a:buAutoNum type="arabicPeriod"/>
            </a:pPr>
            <a:r>
              <a:rPr lang="ru-RU" dirty="0"/>
              <a:t>О</a:t>
            </a:r>
            <a:r>
              <a:rPr lang="ru-RU" dirty="0" smtClean="0"/>
              <a:t>чертить </a:t>
            </a:r>
            <a:r>
              <a:rPr lang="ru-RU" dirty="0"/>
              <a:t>конфликт, т.е. определить его в терминах обоюдной проблемы, подлежащей </a:t>
            </a:r>
            <a:r>
              <a:rPr lang="ru-RU" dirty="0" smtClean="0"/>
              <a:t>урегулированию;</a:t>
            </a:r>
          </a:p>
          <a:p>
            <a:pPr marL="578358" indent="-514350">
              <a:buFont typeface="+mj-lt"/>
              <a:buAutoNum type="arabicPeriod"/>
            </a:pPr>
            <a:r>
              <a:rPr lang="ru-RU" dirty="0"/>
              <a:t>Д</a:t>
            </a:r>
            <a:r>
              <a:rPr lang="ru-RU" dirty="0" smtClean="0"/>
              <a:t>обиться соглашения;</a:t>
            </a:r>
          </a:p>
          <a:p>
            <a:pPr marL="578358" indent="-514350">
              <a:buFont typeface="+mj-lt"/>
              <a:buAutoNum type="arabicPeriod"/>
            </a:pPr>
            <a:r>
              <a:rPr lang="ru-RU" dirty="0"/>
              <a:t>У</a:t>
            </a:r>
            <a:r>
              <a:rPr lang="ru-RU" dirty="0" smtClean="0"/>
              <a:t>становить </a:t>
            </a:r>
            <a:r>
              <a:rPr lang="ru-RU" dirty="0"/>
              <a:t>срок </a:t>
            </a:r>
            <a:r>
              <a:rPr lang="ru-RU" dirty="0" smtClean="0"/>
              <a:t>решения;</a:t>
            </a:r>
          </a:p>
          <a:p>
            <a:pPr marL="578358" indent="-514350">
              <a:buFont typeface="+mj-lt"/>
              <a:buAutoNum type="arabicPeriod"/>
            </a:pPr>
            <a:r>
              <a:rPr lang="ru-RU" dirty="0" smtClean="0"/>
              <a:t>Воплотить </a:t>
            </a:r>
            <a:r>
              <a:rPr lang="ru-RU" dirty="0"/>
              <a:t>план в </a:t>
            </a:r>
            <a:r>
              <a:rPr lang="ru-RU" dirty="0" smtClean="0"/>
              <a:t>жизнь;</a:t>
            </a:r>
          </a:p>
          <a:p>
            <a:pPr marL="578358" indent="-514350">
              <a:buFont typeface="+mj-lt"/>
              <a:buAutoNum type="arabicPeriod"/>
            </a:pPr>
            <a:r>
              <a:rPr lang="ru-RU" dirty="0" smtClean="0"/>
              <a:t>Оценить </a:t>
            </a:r>
            <a:r>
              <a:rPr lang="ru-RU" dirty="0"/>
              <a:t>принятое решение.</a:t>
            </a:r>
          </a:p>
        </p:txBody>
      </p:sp>
      <p:pic>
        <p:nvPicPr>
          <p:cNvPr id="9219" name="Picture 3" descr="C:\Users\Юлечка\AppData\Local\Microsoft\Windows\Temporary Internet Files\Content.IE5\1FWMT1V0\MP90044885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292075">
            <a:off x="669950" y="4862013"/>
            <a:ext cx="2191792" cy="1512168"/>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Users\Юлечка\AppData\Local\Microsoft\Windows\Temporary Internet Files\Content.IE5\HX94GW5Z\MP90044884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30193">
            <a:off x="5424589" y="3607785"/>
            <a:ext cx="3112960" cy="295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219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507288" cy="6050144"/>
          </a:xfrm>
        </p:spPr>
        <p:txBody>
          <a:bodyPr>
            <a:normAutofit/>
          </a:bodyPr>
          <a:lstStyle/>
          <a:p>
            <a:pPr marL="64008" indent="0">
              <a:buNone/>
            </a:pPr>
            <a:r>
              <a:rPr lang="ru-RU" sz="2000" b="1" dirty="0" smtClean="0">
                <a:solidFill>
                  <a:schemeClr val="accent1">
                    <a:lumMod val="75000"/>
                  </a:schemeClr>
                </a:solidFill>
              </a:rPr>
              <a:t>Основные </a:t>
            </a:r>
            <a:r>
              <a:rPr lang="ru-RU" sz="2000" b="1" dirty="0">
                <a:solidFill>
                  <a:schemeClr val="accent1">
                    <a:lumMod val="75000"/>
                  </a:schemeClr>
                </a:solidFill>
              </a:rPr>
              <a:t>приемы, необходимые для предотвращения конфликта:                 </a:t>
            </a:r>
            <a:endParaRPr lang="ru-RU" sz="2000" b="1" dirty="0" smtClean="0">
              <a:solidFill>
                <a:schemeClr val="accent1">
                  <a:lumMod val="75000"/>
                </a:schemeClr>
              </a:solidFill>
            </a:endParaRPr>
          </a:p>
          <a:p>
            <a:pPr>
              <a:buFont typeface="Wingdings" pitchFamily="2" charset="2"/>
              <a:buChar char="ü"/>
            </a:pPr>
            <a:r>
              <a:rPr lang="ru-RU" sz="2000" dirty="0" smtClean="0">
                <a:solidFill>
                  <a:schemeClr val="accent6">
                    <a:lumMod val="75000"/>
                  </a:schemeClr>
                </a:solidFill>
              </a:rPr>
              <a:t>Не </a:t>
            </a:r>
            <a:r>
              <a:rPr lang="ru-RU" sz="2000" dirty="0">
                <a:solidFill>
                  <a:schemeClr val="accent6">
                    <a:lumMod val="75000"/>
                  </a:schemeClr>
                </a:solidFill>
              </a:rPr>
              <a:t>отвечайте на агрессию </a:t>
            </a:r>
            <a:r>
              <a:rPr lang="ru-RU" sz="2000" dirty="0" smtClean="0">
                <a:solidFill>
                  <a:schemeClr val="accent6">
                    <a:lumMod val="75000"/>
                  </a:schemeClr>
                </a:solidFill>
              </a:rPr>
              <a:t>агрессией;</a:t>
            </a:r>
          </a:p>
          <a:p>
            <a:pPr>
              <a:buFont typeface="Wingdings" pitchFamily="2" charset="2"/>
              <a:buChar char="ü"/>
            </a:pPr>
            <a:r>
              <a:rPr lang="ru-RU" sz="2000" dirty="0" smtClean="0">
                <a:solidFill>
                  <a:schemeClr val="accent6">
                    <a:lumMod val="75000"/>
                  </a:schemeClr>
                </a:solidFill>
              </a:rPr>
              <a:t>Не </a:t>
            </a:r>
            <a:r>
              <a:rPr lang="ru-RU" sz="2000" dirty="0">
                <a:solidFill>
                  <a:schemeClr val="accent6">
                    <a:lumMod val="75000"/>
                  </a:schemeClr>
                </a:solidFill>
              </a:rPr>
              <a:t>оскорбляйте и не унижайте оппонента ни словом, ни жестом, ни </a:t>
            </a:r>
            <a:r>
              <a:rPr lang="ru-RU" sz="2000" dirty="0" smtClean="0">
                <a:solidFill>
                  <a:schemeClr val="accent6">
                    <a:lumMod val="75000"/>
                  </a:schemeClr>
                </a:solidFill>
              </a:rPr>
              <a:t>взглядом;</a:t>
            </a:r>
          </a:p>
          <a:p>
            <a:pPr>
              <a:buFont typeface="Wingdings" pitchFamily="2" charset="2"/>
              <a:buChar char="ü"/>
            </a:pPr>
            <a:r>
              <a:rPr lang="ru-RU" sz="2000" dirty="0" smtClean="0">
                <a:solidFill>
                  <a:schemeClr val="accent6">
                    <a:lumMod val="75000"/>
                  </a:schemeClr>
                </a:solidFill>
              </a:rPr>
              <a:t>Дайте </a:t>
            </a:r>
            <a:r>
              <a:rPr lang="ru-RU" sz="2000" dirty="0">
                <a:solidFill>
                  <a:schemeClr val="accent6">
                    <a:lumMod val="75000"/>
                  </a:schemeClr>
                </a:solidFill>
              </a:rPr>
              <a:t>возможность оппоненту </a:t>
            </a:r>
            <a:r>
              <a:rPr lang="ru-RU" sz="2000" dirty="0" smtClean="0">
                <a:solidFill>
                  <a:schemeClr val="accent6">
                    <a:lumMod val="75000"/>
                  </a:schemeClr>
                </a:solidFill>
              </a:rPr>
              <a:t>высказаться;</a:t>
            </a:r>
          </a:p>
          <a:p>
            <a:pPr>
              <a:buFont typeface="Wingdings" pitchFamily="2" charset="2"/>
              <a:buChar char="ü"/>
            </a:pPr>
            <a:r>
              <a:rPr lang="ru-RU" sz="2000" dirty="0" smtClean="0">
                <a:solidFill>
                  <a:schemeClr val="accent6">
                    <a:lumMod val="75000"/>
                  </a:schemeClr>
                </a:solidFill>
              </a:rPr>
              <a:t>Старайтесь </a:t>
            </a:r>
            <a:r>
              <a:rPr lang="ru-RU" sz="2000" dirty="0">
                <a:solidFill>
                  <a:schemeClr val="accent6">
                    <a:lumMod val="75000"/>
                  </a:schemeClr>
                </a:solidFill>
              </a:rPr>
              <a:t>выразить свое понимание в вязи с возникающими у оппонента </a:t>
            </a:r>
            <a:r>
              <a:rPr lang="ru-RU" sz="2000" dirty="0" smtClean="0">
                <a:solidFill>
                  <a:schemeClr val="accent6">
                    <a:lumMod val="75000"/>
                  </a:schemeClr>
                </a:solidFill>
              </a:rPr>
              <a:t>трудностями;</a:t>
            </a:r>
          </a:p>
          <a:p>
            <a:pPr>
              <a:buFont typeface="Wingdings" pitchFamily="2" charset="2"/>
              <a:buChar char="ü"/>
            </a:pPr>
            <a:r>
              <a:rPr lang="ru-RU" sz="2000" dirty="0" smtClean="0">
                <a:solidFill>
                  <a:schemeClr val="accent6">
                    <a:lumMod val="75000"/>
                  </a:schemeClr>
                </a:solidFill>
              </a:rPr>
              <a:t>Не </a:t>
            </a:r>
            <a:r>
              <a:rPr lang="ru-RU" sz="2000" dirty="0">
                <a:solidFill>
                  <a:schemeClr val="accent6">
                    <a:lumMod val="75000"/>
                  </a:schemeClr>
                </a:solidFill>
              </a:rPr>
              <a:t>делайте скоропалительных выводов, не давайте поспешных </a:t>
            </a:r>
            <a:r>
              <a:rPr lang="ru-RU" sz="2000" dirty="0" smtClean="0">
                <a:solidFill>
                  <a:schemeClr val="accent6">
                    <a:lumMod val="75000"/>
                  </a:schemeClr>
                </a:solidFill>
              </a:rPr>
              <a:t>советов;</a:t>
            </a:r>
          </a:p>
          <a:p>
            <a:pPr>
              <a:buFont typeface="Wingdings" pitchFamily="2" charset="2"/>
              <a:buChar char="ü"/>
            </a:pPr>
            <a:r>
              <a:rPr lang="ru-RU" sz="2000" dirty="0" smtClean="0">
                <a:solidFill>
                  <a:schemeClr val="accent6">
                    <a:lumMod val="75000"/>
                  </a:schemeClr>
                </a:solidFill>
              </a:rPr>
              <a:t>Предложите </a:t>
            </a:r>
            <a:r>
              <a:rPr lang="ru-RU" sz="2000" dirty="0">
                <a:solidFill>
                  <a:schemeClr val="accent6">
                    <a:lumMod val="75000"/>
                  </a:schemeClr>
                </a:solidFill>
              </a:rPr>
              <a:t>оппоненту обсудить возникшие проблемы в спокойной обстановке.</a:t>
            </a:r>
          </a:p>
        </p:txBody>
      </p:sp>
      <p:pic>
        <p:nvPicPr>
          <p:cNvPr id="10242" name="Picture 2" descr="C:\Users\Юлечка\Desktop\shutterstock_14109010_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71846">
            <a:off x="6812760" y="4223967"/>
            <a:ext cx="1463369" cy="2440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5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Юлечка\Desktop\d0bed182d186d18b-d0b8-d0b4d0b5d182d0b8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ru-RU" dirty="0" smtClean="0">
                <a:solidFill>
                  <a:schemeClr val="accent1">
                    <a:lumMod val="75000"/>
                  </a:schemeClr>
                </a:solidFill>
              </a:rPr>
              <a:t>Содержание:</a:t>
            </a:r>
            <a:endParaRPr lang="ru-RU" dirty="0">
              <a:solidFill>
                <a:schemeClr val="accent1">
                  <a:lumMod val="75000"/>
                </a:schemeClr>
              </a:solidFill>
            </a:endParaRPr>
          </a:p>
        </p:txBody>
      </p:sp>
      <p:sp>
        <p:nvSpPr>
          <p:cNvPr id="3" name="Объект 2"/>
          <p:cNvSpPr>
            <a:spLocks noGrp="1"/>
          </p:cNvSpPr>
          <p:nvPr>
            <p:ph idx="1"/>
          </p:nvPr>
        </p:nvSpPr>
        <p:spPr/>
        <p:txBody>
          <a:bodyPr/>
          <a:lstStyle/>
          <a:p>
            <a:pPr marL="578358" indent="-514350">
              <a:buClr>
                <a:schemeClr val="accent1">
                  <a:lumMod val="50000"/>
                </a:schemeClr>
              </a:buClr>
              <a:buSzPct val="85000"/>
              <a:buFont typeface="+mj-lt"/>
              <a:buAutoNum type="arabicPeriod"/>
            </a:pPr>
            <a:r>
              <a:rPr lang="ru-RU" b="1" dirty="0" smtClean="0">
                <a:solidFill>
                  <a:schemeClr val="bg1">
                    <a:lumMod val="95000"/>
                    <a:lumOff val="5000"/>
                  </a:schemeClr>
                </a:solidFill>
              </a:rPr>
              <a:t>Понятие конфликта, его сущность</a:t>
            </a:r>
            <a:endParaRPr lang="ru-RU" sz="2800" b="1" dirty="0" smtClean="0">
              <a:solidFill>
                <a:schemeClr val="bg1">
                  <a:lumMod val="95000"/>
                  <a:lumOff val="5000"/>
                </a:schemeClr>
              </a:solidFill>
            </a:endParaRPr>
          </a:p>
          <a:p>
            <a:pPr marL="578358" indent="-514350">
              <a:buClr>
                <a:schemeClr val="accent1">
                  <a:lumMod val="50000"/>
                </a:schemeClr>
              </a:buClr>
              <a:buSzPct val="85000"/>
              <a:buFont typeface="+mj-lt"/>
              <a:buAutoNum type="arabicPeriod"/>
            </a:pPr>
            <a:r>
              <a:rPr lang="ru-RU" sz="2800" b="1" dirty="0" smtClean="0">
                <a:solidFill>
                  <a:schemeClr val="bg1">
                    <a:lumMod val="95000"/>
                    <a:lumOff val="5000"/>
                  </a:schemeClr>
                </a:solidFill>
              </a:rPr>
              <a:t>Типы конфликтов</a:t>
            </a:r>
          </a:p>
          <a:p>
            <a:pPr marL="578358" indent="-514350">
              <a:buClr>
                <a:schemeClr val="accent1">
                  <a:lumMod val="50000"/>
                </a:schemeClr>
              </a:buClr>
              <a:buSzPct val="85000"/>
              <a:buFont typeface="+mj-lt"/>
              <a:buAutoNum type="arabicPeriod"/>
            </a:pPr>
            <a:r>
              <a:rPr lang="ru-RU" sz="2800" b="1" dirty="0" smtClean="0">
                <a:solidFill>
                  <a:schemeClr val="bg1">
                    <a:lumMod val="95000"/>
                    <a:lumOff val="5000"/>
                  </a:schemeClr>
                </a:solidFill>
              </a:rPr>
              <a:t>Причины возникновения конфликтов</a:t>
            </a:r>
          </a:p>
          <a:p>
            <a:pPr marL="578358" indent="-514350">
              <a:buClr>
                <a:schemeClr val="accent1">
                  <a:lumMod val="50000"/>
                </a:schemeClr>
              </a:buClr>
              <a:buSzPct val="85000"/>
              <a:buFont typeface="+mj-lt"/>
              <a:buAutoNum type="arabicPeriod"/>
            </a:pPr>
            <a:r>
              <a:rPr lang="ru-RU" sz="2800" b="1" dirty="0" smtClean="0">
                <a:solidFill>
                  <a:schemeClr val="bg1">
                    <a:lumMod val="95000"/>
                    <a:lumOff val="5000"/>
                  </a:schemeClr>
                </a:solidFill>
              </a:rPr>
              <a:t>Конфликтная ситуация и её участники</a:t>
            </a:r>
          </a:p>
          <a:p>
            <a:pPr marL="578358" indent="-514350">
              <a:buClr>
                <a:schemeClr val="accent1">
                  <a:lumMod val="50000"/>
                </a:schemeClr>
              </a:buClr>
              <a:buSzPct val="85000"/>
              <a:buFont typeface="+mj-lt"/>
              <a:buAutoNum type="arabicPeriod"/>
            </a:pPr>
            <a:r>
              <a:rPr lang="ru-RU" b="1" dirty="0">
                <a:solidFill>
                  <a:schemeClr val="bg1">
                    <a:lumMod val="95000"/>
                    <a:lumOff val="5000"/>
                  </a:schemeClr>
                </a:solidFill>
              </a:rPr>
              <a:t>Способы и этапы разрешения конфликтов.</a:t>
            </a:r>
          </a:p>
          <a:p>
            <a:pPr marL="578358" indent="-514350">
              <a:buClr>
                <a:schemeClr val="accent1">
                  <a:lumMod val="50000"/>
                </a:schemeClr>
              </a:buClr>
              <a:buSzPct val="85000"/>
              <a:buFont typeface="+mj-lt"/>
              <a:buAutoNum type="arabicPeriod"/>
            </a:pPr>
            <a:endParaRPr lang="ru-RU" dirty="0"/>
          </a:p>
        </p:txBody>
      </p:sp>
    </p:spTree>
    <p:extLst>
      <p:ext uri="{BB962C8B-B14F-4D97-AF65-F5344CB8AC3E}">
        <p14:creationId xmlns:p14="http://schemas.microsoft.com/office/powerpoint/2010/main" val="1116696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Юлечка\Desktop\fotolia_3001454_x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23528" y="116632"/>
            <a:ext cx="8229600" cy="1152128"/>
          </a:xfrm>
        </p:spPr>
        <p:txBody>
          <a:bodyPr/>
          <a:lstStyle/>
          <a:p>
            <a:r>
              <a:rPr lang="ru-RU" dirty="0" smtClean="0"/>
              <a:t>Литература:</a:t>
            </a:r>
            <a:endParaRPr lang="ru-RU" dirty="0"/>
          </a:p>
        </p:txBody>
      </p:sp>
      <p:sp>
        <p:nvSpPr>
          <p:cNvPr id="3" name="Объект 2"/>
          <p:cNvSpPr>
            <a:spLocks noGrp="1"/>
          </p:cNvSpPr>
          <p:nvPr>
            <p:ph idx="1"/>
          </p:nvPr>
        </p:nvSpPr>
        <p:spPr/>
        <p:txBody>
          <a:bodyPr>
            <a:normAutofit/>
          </a:bodyPr>
          <a:lstStyle/>
          <a:p>
            <a:pPr>
              <a:buFont typeface="Wingdings" pitchFamily="2" charset="2"/>
              <a:buChar char="Ø"/>
            </a:pPr>
            <a:r>
              <a:rPr lang="ru-RU" sz="2000" b="1" dirty="0" err="1" smtClean="0">
                <a:solidFill>
                  <a:schemeClr val="bg1"/>
                </a:solidFill>
              </a:rPr>
              <a:t>Ботавина</a:t>
            </a:r>
            <a:r>
              <a:rPr lang="ru-RU" sz="2000" b="1" dirty="0" smtClean="0">
                <a:solidFill>
                  <a:schemeClr val="bg1"/>
                </a:solidFill>
              </a:rPr>
              <a:t> </a:t>
            </a:r>
            <a:r>
              <a:rPr lang="ru-RU" sz="2000" b="1" dirty="0">
                <a:solidFill>
                  <a:schemeClr val="bg1"/>
                </a:solidFill>
              </a:rPr>
              <a:t>Р.Н. Этика деловых отношений: Уч. пособие. - М.: Финансы и статистика, </a:t>
            </a:r>
            <a:r>
              <a:rPr lang="ru-RU" sz="2000" b="1" dirty="0" smtClean="0">
                <a:solidFill>
                  <a:schemeClr val="bg1"/>
                </a:solidFill>
              </a:rPr>
              <a:t>2002</a:t>
            </a:r>
          </a:p>
          <a:p>
            <a:pPr>
              <a:buFont typeface="Wingdings" pitchFamily="2" charset="2"/>
              <a:buChar char="Ø"/>
            </a:pPr>
            <a:r>
              <a:rPr lang="ru-RU" sz="2000" b="1" dirty="0" smtClean="0">
                <a:solidFill>
                  <a:schemeClr val="bg1"/>
                </a:solidFill>
              </a:rPr>
              <a:t>Энциклопедия </a:t>
            </a:r>
            <a:r>
              <a:rPr lang="ru-RU" sz="2000" b="1" dirty="0">
                <a:solidFill>
                  <a:schemeClr val="bg1"/>
                </a:solidFill>
              </a:rPr>
              <a:t>делового этикета / </a:t>
            </a:r>
            <a:r>
              <a:rPr lang="ru-RU" sz="2000" b="1" dirty="0" err="1">
                <a:solidFill>
                  <a:schemeClr val="bg1"/>
                </a:solidFill>
              </a:rPr>
              <a:t>Сост.О.И</a:t>
            </a:r>
            <a:r>
              <a:rPr lang="ru-RU" sz="2000" b="1" dirty="0">
                <a:solidFill>
                  <a:schemeClr val="bg1"/>
                </a:solidFill>
              </a:rPr>
              <a:t>. Максименко. - М.: ООО " Из-во АСТ": ООО " Из-во </a:t>
            </a:r>
            <a:r>
              <a:rPr lang="ru-RU" sz="2000" b="1" dirty="0" err="1">
                <a:solidFill>
                  <a:schemeClr val="bg1"/>
                </a:solidFill>
              </a:rPr>
              <a:t>Астрель</a:t>
            </a:r>
            <a:r>
              <a:rPr lang="ru-RU" sz="2000" b="1" dirty="0">
                <a:solidFill>
                  <a:schemeClr val="bg1"/>
                </a:solidFill>
              </a:rPr>
              <a:t>", </a:t>
            </a:r>
            <a:r>
              <a:rPr lang="ru-RU" sz="2000" b="1" dirty="0" smtClean="0">
                <a:solidFill>
                  <a:schemeClr val="bg1"/>
                </a:solidFill>
              </a:rPr>
              <a:t>2001</a:t>
            </a:r>
          </a:p>
          <a:p>
            <a:pPr>
              <a:buFont typeface="Wingdings" pitchFamily="2" charset="2"/>
              <a:buChar char="Ø"/>
            </a:pPr>
            <a:r>
              <a:rPr lang="ru-RU" sz="2000" b="1" dirty="0" smtClean="0">
                <a:solidFill>
                  <a:schemeClr val="bg1"/>
                </a:solidFill>
              </a:rPr>
              <a:t>Кант </a:t>
            </a:r>
            <a:r>
              <a:rPr lang="ru-RU" sz="2000" b="1" dirty="0">
                <a:solidFill>
                  <a:schemeClr val="bg1"/>
                </a:solidFill>
              </a:rPr>
              <a:t>И. "Лекции по этике". М.: "Республика", 2000 </a:t>
            </a:r>
            <a:r>
              <a:rPr lang="ru-RU" sz="2000" b="1" dirty="0" smtClean="0">
                <a:solidFill>
                  <a:schemeClr val="bg1"/>
                </a:solidFill>
              </a:rPr>
              <a:t>г.</a:t>
            </a:r>
          </a:p>
          <a:p>
            <a:pPr>
              <a:buFont typeface="Wingdings" pitchFamily="2" charset="2"/>
              <a:buChar char="Ø"/>
            </a:pPr>
            <a:r>
              <a:rPr lang="ru-RU" sz="2000" b="1" dirty="0" smtClean="0">
                <a:solidFill>
                  <a:schemeClr val="bg1"/>
                </a:solidFill>
              </a:rPr>
              <a:t>Петрунин </a:t>
            </a:r>
            <a:r>
              <a:rPr lang="ru-RU" sz="2000" b="1" dirty="0">
                <a:solidFill>
                  <a:schemeClr val="bg1"/>
                </a:solidFill>
              </a:rPr>
              <a:t>Ю.Ю., Борисов В.К. Этика бизнеса. - М.: Дело, </a:t>
            </a:r>
            <a:r>
              <a:rPr lang="ru-RU" sz="2000" b="1" dirty="0" smtClean="0">
                <a:solidFill>
                  <a:schemeClr val="bg1"/>
                </a:solidFill>
              </a:rPr>
              <a:t>2000</a:t>
            </a:r>
          </a:p>
          <a:p>
            <a:pPr>
              <a:buFont typeface="Wingdings" pitchFamily="2" charset="2"/>
              <a:buChar char="Ø"/>
            </a:pPr>
            <a:r>
              <a:rPr lang="ru-RU" sz="2000" b="1" dirty="0" smtClean="0">
                <a:solidFill>
                  <a:schemeClr val="bg1"/>
                </a:solidFill>
              </a:rPr>
              <a:t>Титова </a:t>
            </a:r>
            <a:r>
              <a:rPr lang="ru-RU" sz="2000" b="1" dirty="0">
                <a:solidFill>
                  <a:schemeClr val="bg1"/>
                </a:solidFill>
              </a:rPr>
              <a:t>А.Г. Деловое общение. М. </a:t>
            </a:r>
            <a:r>
              <a:rPr lang="ru-RU" sz="2000" b="1" dirty="0" smtClean="0">
                <a:solidFill>
                  <a:schemeClr val="bg1"/>
                </a:solidFill>
              </a:rPr>
              <a:t>2008.</a:t>
            </a:r>
          </a:p>
          <a:p>
            <a:pPr>
              <a:buFont typeface="Wingdings" pitchFamily="2" charset="2"/>
              <a:buChar char="Ø"/>
            </a:pPr>
            <a:r>
              <a:rPr lang="ru-RU" sz="2000" b="1" dirty="0" smtClean="0">
                <a:solidFill>
                  <a:schemeClr val="bg1"/>
                </a:solidFill>
              </a:rPr>
              <a:t>Смирнов </a:t>
            </a:r>
            <a:r>
              <a:rPr lang="ru-RU" sz="2000" b="1" dirty="0">
                <a:solidFill>
                  <a:schemeClr val="bg1"/>
                </a:solidFill>
              </a:rPr>
              <a:t>Г.Н. Этика деловых отношений. М. 2008.</a:t>
            </a:r>
          </a:p>
        </p:txBody>
      </p:sp>
    </p:spTree>
    <p:extLst>
      <p:ext uri="{BB962C8B-B14F-4D97-AF65-F5344CB8AC3E}">
        <p14:creationId xmlns:p14="http://schemas.microsoft.com/office/powerpoint/2010/main" val="730350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Юлечка\Desktop\MP90043865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251520" y="-1000"/>
            <a:ext cx="8064896" cy="720080"/>
          </a:xfrm>
        </p:spPr>
        <p:txBody>
          <a:bodyPr>
            <a:normAutofit/>
          </a:bodyPr>
          <a:lstStyle/>
          <a:p>
            <a:r>
              <a:rPr lang="ru-RU" sz="3200" dirty="0" smtClean="0"/>
              <a:t>1.Понятие конфликта, его сущность</a:t>
            </a:r>
            <a:endParaRPr lang="ru-RU" sz="3200" dirty="0"/>
          </a:p>
        </p:txBody>
      </p:sp>
      <p:sp>
        <p:nvSpPr>
          <p:cNvPr id="3" name="Объект 2"/>
          <p:cNvSpPr>
            <a:spLocks noGrp="1"/>
          </p:cNvSpPr>
          <p:nvPr>
            <p:ph idx="1"/>
          </p:nvPr>
        </p:nvSpPr>
        <p:spPr>
          <a:xfrm>
            <a:off x="179512" y="836712"/>
            <a:ext cx="8712968" cy="5688632"/>
          </a:xfrm>
        </p:spPr>
        <p:txBody>
          <a:bodyPr>
            <a:normAutofit fontScale="92500" lnSpcReduction="10000"/>
          </a:bodyPr>
          <a:lstStyle/>
          <a:p>
            <a:pPr marL="64008" indent="0">
              <a:buNone/>
            </a:pPr>
            <a:r>
              <a:rPr lang="ru-RU" sz="1600" b="1" dirty="0">
                <a:solidFill>
                  <a:schemeClr val="tx2">
                    <a:lumMod val="10000"/>
                  </a:schemeClr>
                </a:solidFill>
              </a:rPr>
              <a:t> </a:t>
            </a:r>
            <a:r>
              <a:rPr lang="ru-RU" sz="1600" b="1" dirty="0" smtClean="0">
                <a:solidFill>
                  <a:schemeClr val="tx2">
                    <a:lumMod val="10000"/>
                  </a:schemeClr>
                </a:solidFill>
              </a:rPr>
              <a:t>      Слово </a:t>
            </a:r>
            <a:r>
              <a:rPr lang="ru-RU" sz="1600" b="1" dirty="0">
                <a:solidFill>
                  <a:schemeClr val="tx2">
                    <a:lumMod val="10000"/>
                  </a:schemeClr>
                </a:solidFill>
              </a:rPr>
              <a:t>«конфликт» в переводе с латинского означает «столкновение». Конфликт – это «ситуация, в которой стороны сообщают о несовместимости их потенциальных позиций, исключающих намерение другой стороны» (</a:t>
            </a:r>
            <a:r>
              <a:rPr lang="ru-RU" sz="1600" b="1" dirty="0" err="1">
                <a:solidFill>
                  <a:schemeClr val="tx2">
                    <a:lumMod val="10000"/>
                  </a:schemeClr>
                </a:solidFill>
              </a:rPr>
              <a:t>Боулдинг</a:t>
            </a:r>
            <a:r>
              <a:rPr lang="ru-RU" sz="1600" b="1" dirty="0">
                <a:solidFill>
                  <a:schemeClr val="tx2">
                    <a:lumMod val="10000"/>
                  </a:schemeClr>
                </a:solidFill>
              </a:rPr>
              <a:t>)</a:t>
            </a:r>
          </a:p>
          <a:p>
            <a:pPr marL="64008" indent="0">
              <a:buNone/>
            </a:pPr>
            <a:r>
              <a:rPr lang="ru-RU" sz="1600" b="1" dirty="0" smtClean="0">
                <a:solidFill>
                  <a:schemeClr val="tx2">
                    <a:lumMod val="10000"/>
                  </a:schemeClr>
                </a:solidFill>
              </a:rPr>
              <a:t>         </a:t>
            </a:r>
            <a:r>
              <a:rPr lang="ru-RU" sz="1600" b="1" dirty="0">
                <a:solidFill>
                  <a:schemeClr val="tx2">
                    <a:lumMod val="10000"/>
                  </a:schemeClr>
                </a:solidFill>
              </a:rPr>
              <a:t>Конфликт – это столкновение противоположных интересов, целей, позиций, мнений двух или более людей</a:t>
            </a:r>
            <a:r>
              <a:rPr lang="ru-RU" sz="1600" b="1" dirty="0" smtClean="0">
                <a:solidFill>
                  <a:schemeClr val="tx2">
                    <a:lumMod val="10000"/>
                  </a:schemeClr>
                </a:solidFill>
              </a:rPr>
              <a:t>.</a:t>
            </a:r>
          </a:p>
          <a:p>
            <a:pPr marL="64008" indent="0">
              <a:buNone/>
            </a:pPr>
            <a:r>
              <a:rPr lang="ru-RU" sz="1600" b="1" dirty="0" smtClean="0">
                <a:solidFill>
                  <a:schemeClr val="tx2">
                    <a:lumMod val="10000"/>
                  </a:schemeClr>
                </a:solidFill>
              </a:rPr>
              <a:t>         Конфликты </a:t>
            </a:r>
            <a:r>
              <a:rPr lang="ru-RU" sz="1600" b="1" dirty="0">
                <a:solidFill>
                  <a:schemeClr val="tx2">
                    <a:lumMod val="10000"/>
                  </a:schemeClr>
                </a:solidFill>
              </a:rPr>
              <a:t>могут быть скрытыми или явными, но в основе их всегда лежит отсутствие согласия. Поэтому определим конфликт как отсутствие согласия между двумя или более сторонами - лицами или группами. </a:t>
            </a:r>
          </a:p>
          <a:p>
            <a:pPr marL="64008" indent="0">
              <a:buNone/>
            </a:pPr>
            <a:r>
              <a:rPr lang="ru-RU" sz="1600" b="1" dirty="0" smtClean="0">
                <a:solidFill>
                  <a:schemeClr val="tx2">
                    <a:lumMod val="10000"/>
                  </a:schemeClr>
                </a:solidFill>
              </a:rPr>
              <a:t>         Наблюдения </a:t>
            </a:r>
            <a:r>
              <a:rPr lang="ru-RU" sz="1600" b="1" dirty="0">
                <a:solidFill>
                  <a:schemeClr val="tx2">
                    <a:lumMod val="10000"/>
                  </a:schemeClr>
                </a:solidFill>
              </a:rPr>
              <a:t>показывают, что 80 % конфликтов возникает помимо желания их участников. Происходит это из-за особенностей нашей психики и того, что большинство людей либо не знает о них, либо не придает им значения.</a:t>
            </a:r>
          </a:p>
          <a:p>
            <a:pPr marL="64008" indent="0">
              <a:buNone/>
            </a:pPr>
            <a:r>
              <a:rPr lang="ru-RU" sz="1600" b="1" dirty="0" smtClean="0">
                <a:solidFill>
                  <a:schemeClr val="tx2">
                    <a:lumMod val="10000"/>
                  </a:schemeClr>
                </a:solidFill>
              </a:rPr>
              <a:t>         В </a:t>
            </a:r>
            <a:r>
              <a:rPr lang="ru-RU" sz="1600" b="1" dirty="0">
                <a:solidFill>
                  <a:schemeClr val="tx2">
                    <a:lumMod val="10000"/>
                  </a:schemeClr>
                </a:solidFill>
              </a:rPr>
              <a:t>любой конфликтной ситуации выделяют участников конфликта и объект конфликта. Объектом конфликта становится то, на что претендует каждая из конфликтующих сторон, что вызывает их противодействие, предмет их спора, получение одним из участников полностью или частично лишая другую сторону возможности добиться своих целей</a:t>
            </a:r>
            <a:r>
              <a:rPr lang="ru-RU" sz="1600" b="1" dirty="0" smtClean="0">
                <a:solidFill>
                  <a:schemeClr val="tx2">
                    <a:lumMod val="10000"/>
                  </a:schemeClr>
                </a:solidFill>
              </a:rPr>
              <a:t>.</a:t>
            </a:r>
          </a:p>
          <a:p>
            <a:pPr marL="64008" indent="0">
              <a:buNone/>
            </a:pPr>
            <a:r>
              <a:rPr lang="ru-RU" sz="1600" b="1" dirty="0">
                <a:solidFill>
                  <a:schemeClr val="tx2">
                    <a:lumMod val="10000"/>
                  </a:schemeClr>
                </a:solidFill>
              </a:rPr>
              <a:t> </a:t>
            </a:r>
            <a:r>
              <a:rPr lang="ru-RU" sz="1600" b="1" dirty="0" smtClean="0">
                <a:solidFill>
                  <a:schemeClr val="tx2">
                    <a:lumMod val="10000"/>
                  </a:schemeClr>
                </a:solidFill>
              </a:rPr>
              <a:t>       Среди </a:t>
            </a:r>
            <a:r>
              <a:rPr lang="ru-RU" sz="1600" b="1" dirty="0">
                <a:solidFill>
                  <a:schemeClr val="tx2">
                    <a:lumMod val="10000"/>
                  </a:schemeClr>
                </a:solidFill>
              </a:rPr>
              <a:t>участников конфликта различают: </a:t>
            </a:r>
          </a:p>
          <a:p>
            <a:pPr marL="64008" indent="0">
              <a:buNone/>
            </a:pPr>
            <a:r>
              <a:rPr lang="ru-RU" sz="1600" b="1" dirty="0" smtClean="0">
                <a:solidFill>
                  <a:schemeClr val="tx2">
                    <a:lumMod val="10000"/>
                  </a:schemeClr>
                </a:solidFill>
              </a:rPr>
              <a:t>- </a:t>
            </a:r>
            <a:r>
              <a:rPr lang="ru-RU" sz="1600" b="1" dirty="0">
                <a:solidFill>
                  <a:schemeClr val="tx2">
                    <a:lumMod val="10000"/>
                  </a:schemeClr>
                </a:solidFill>
              </a:rPr>
              <a:t>оппонентов – это стороны, которые выступают в противостояние из-за притязаний на объект конфликта;</a:t>
            </a:r>
          </a:p>
          <a:p>
            <a:pPr marL="64008" indent="0">
              <a:buNone/>
            </a:pPr>
            <a:r>
              <a:rPr lang="ru-RU" sz="1600" b="1" dirty="0" smtClean="0">
                <a:solidFill>
                  <a:schemeClr val="tx2">
                    <a:lumMod val="10000"/>
                  </a:schemeClr>
                </a:solidFill>
              </a:rPr>
              <a:t>- </a:t>
            </a:r>
            <a:r>
              <a:rPr lang="ru-RU" sz="1600" b="1" dirty="0">
                <a:solidFill>
                  <a:schemeClr val="tx2">
                    <a:lumMod val="10000"/>
                  </a:schemeClr>
                </a:solidFill>
              </a:rPr>
              <a:t>вовлеченные группы;</a:t>
            </a:r>
          </a:p>
          <a:p>
            <a:pPr marL="64008" indent="0">
              <a:buNone/>
            </a:pPr>
            <a:r>
              <a:rPr lang="ru-RU" sz="1600" b="1" dirty="0" smtClean="0">
                <a:solidFill>
                  <a:schemeClr val="tx2">
                    <a:lumMod val="10000"/>
                  </a:schemeClr>
                </a:solidFill>
              </a:rPr>
              <a:t>- заинтересованные </a:t>
            </a:r>
            <a:r>
              <a:rPr lang="ru-RU" sz="1600" b="1" dirty="0">
                <a:solidFill>
                  <a:schemeClr val="tx2">
                    <a:lumMod val="10000"/>
                  </a:schemeClr>
                </a:solidFill>
              </a:rPr>
              <a:t>группы</a:t>
            </a:r>
            <a:r>
              <a:rPr lang="ru-RU" sz="1600" b="1" dirty="0" smtClean="0">
                <a:solidFill>
                  <a:schemeClr val="tx2">
                    <a:lumMod val="10000"/>
                  </a:schemeClr>
                </a:solidFill>
              </a:rPr>
              <a:t>.</a:t>
            </a:r>
          </a:p>
          <a:p>
            <a:pPr marL="64008" indent="0">
              <a:buNone/>
            </a:pPr>
            <a:r>
              <a:rPr lang="ru-RU" sz="1600" b="1" dirty="0" smtClean="0">
                <a:solidFill>
                  <a:schemeClr val="tx2">
                    <a:lumMod val="10000"/>
                  </a:schemeClr>
                </a:solidFill>
              </a:rPr>
              <a:t>        Непосредственными </a:t>
            </a:r>
            <a:r>
              <a:rPr lang="ru-RU" sz="1600" b="1" dirty="0">
                <a:solidFill>
                  <a:schemeClr val="tx2">
                    <a:lumMod val="10000"/>
                  </a:schemeClr>
                </a:solidFill>
              </a:rPr>
              <a:t>участниками конфликта (оппонентами) могут быть отдельные люди и группы. На этом основании можно выделить следующие типы </a:t>
            </a:r>
            <a:r>
              <a:rPr lang="ru-RU" sz="1600" b="1" dirty="0" smtClean="0">
                <a:solidFill>
                  <a:schemeClr val="tx2">
                    <a:lumMod val="10000"/>
                  </a:schemeClr>
                </a:solidFill>
              </a:rPr>
              <a:t>конфликта.</a:t>
            </a:r>
            <a:endParaRPr lang="ru-RU" sz="1600" b="1" dirty="0">
              <a:solidFill>
                <a:schemeClr val="tx2">
                  <a:lumMod val="10000"/>
                </a:schemeClr>
              </a:solidFill>
            </a:endParaRPr>
          </a:p>
        </p:txBody>
      </p:sp>
    </p:spTree>
    <p:extLst>
      <p:ext uri="{BB962C8B-B14F-4D97-AF65-F5344CB8AC3E}">
        <p14:creationId xmlns:p14="http://schemas.microsoft.com/office/powerpoint/2010/main" val="2631849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C:\Users\Юлечка\Desktop\MP90031676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3649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67494"/>
            <a:ext cx="8229600" cy="713234"/>
          </a:xfrm>
        </p:spPr>
        <p:txBody>
          <a:bodyPr>
            <a:normAutofit fontScale="90000"/>
          </a:bodyPr>
          <a:lstStyle/>
          <a:p>
            <a:r>
              <a:rPr lang="ru-RU" dirty="0" smtClean="0"/>
              <a:t>2. Типы конфликтов.</a:t>
            </a:r>
            <a:endParaRPr lang="ru-RU" dirty="0"/>
          </a:p>
        </p:txBody>
      </p:sp>
      <p:sp>
        <p:nvSpPr>
          <p:cNvPr id="3" name="Объект 2"/>
          <p:cNvSpPr>
            <a:spLocks noGrp="1"/>
          </p:cNvSpPr>
          <p:nvPr>
            <p:ph idx="1"/>
          </p:nvPr>
        </p:nvSpPr>
        <p:spPr>
          <a:xfrm>
            <a:off x="395536" y="1052736"/>
            <a:ext cx="8229600" cy="5616624"/>
          </a:xfrm>
        </p:spPr>
        <p:txBody>
          <a:bodyPr>
            <a:normAutofit fontScale="92500" lnSpcReduction="10000"/>
          </a:bodyPr>
          <a:lstStyle/>
          <a:p>
            <a:pPr>
              <a:buClr>
                <a:schemeClr val="accent1">
                  <a:lumMod val="50000"/>
                </a:schemeClr>
              </a:buClr>
              <a:buSzPct val="90000"/>
              <a:buFont typeface="Wingdings" pitchFamily="2" charset="2"/>
              <a:buChar char="v"/>
            </a:pPr>
            <a:r>
              <a:rPr lang="ru-RU" sz="1800" b="1" dirty="0" smtClean="0">
                <a:solidFill>
                  <a:schemeClr val="bg1">
                    <a:lumMod val="95000"/>
                    <a:lumOff val="5000"/>
                  </a:schemeClr>
                </a:solidFill>
              </a:rPr>
              <a:t>Социальный </a:t>
            </a:r>
            <a:r>
              <a:rPr lang="ru-RU" sz="1800" b="1" dirty="0">
                <a:solidFill>
                  <a:schemeClr val="bg1">
                    <a:lumMod val="95000"/>
                    <a:lumOff val="5000"/>
                  </a:schemeClr>
                </a:solidFill>
              </a:rPr>
              <a:t>конфликт </a:t>
            </a:r>
            <a:r>
              <a:rPr lang="ru-RU" sz="1800" dirty="0">
                <a:solidFill>
                  <a:schemeClr val="bg1">
                    <a:lumMod val="95000"/>
                    <a:lumOff val="5000"/>
                  </a:schemeClr>
                </a:solidFill>
              </a:rPr>
              <a:t>- представляет собой высшую стадию развития противоречия в системе отношений людей, социальных групп, институтов. Они характеризуются усилением противоположных тенденций и интересов социальных общностей, коллективов, индивидов. Среди них выделяются такие конфликты как: межнациональные, национальные, этнические. Конфликты такого типа предполагают наличие значительного расхождения во времени между причинами, породившими эти конфликты </a:t>
            </a:r>
            <a:r>
              <a:rPr lang="ru-RU" sz="1800" dirty="0" smtClean="0">
                <a:solidFill>
                  <a:schemeClr val="bg1">
                    <a:lumMod val="95000"/>
                    <a:lumOff val="5000"/>
                  </a:schemeClr>
                </a:solidFill>
              </a:rPr>
              <a:t>и </a:t>
            </a:r>
            <a:r>
              <a:rPr lang="ru-RU" sz="1800" dirty="0">
                <a:solidFill>
                  <a:schemeClr val="bg1">
                    <a:lumMod val="95000"/>
                    <a:lumOff val="5000"/>
                  </a:schemeClr>
                </a:solidFill>
              </a:rPr>
              <a:t>их последствиями</a:t>
            </a:r>
            <a:r>
              <a:rPr lang="ru-RU" sz="1800" dirty="0" smtClean="0">
                <a:solidFill>
                  <a:schemeClr val="bg1">
                    <a:lumMod val="95000"/>
                    <a:lumOff val="5000"/>
                  </a:schemeClr>
                </a:solidFill>
              </a:rPr>
              <a:t>.</a:t>
            </a:r>
          </a:p>
          <a:p>
            <a:pPr>
              <a:buClr>
                <a:schemeClr val="accent1">
                  <a:lumMod val="50000"/>
                </a:schemeClr>
              </a:buClr>
              <a:buSzPct val="90000"/>
              <a:buFont typeface="Wingdings" pitchFamily="2" charset="2"/>
              <a:buChar char="v"/>
            </a:pPr>
            <a:r>
              <a:rPr lang="ru-RU" sz="1800" b="1" dirty="0">
                <a:solidFill>
                  <a:schemeClr val="bg1">
                    <a:lumMod val="95000"/>
                    <a:lumOff val="5000"/>
                  </a:schemeClr>
                </a:solidFill>
              </a:rPr>
              <a:t>Эмоциональные или личностные</a:t>
            </a:r>
            <a:r>
              <a:rPr lang="ru-RU" sz="1800" dirty="0">
                <a:solidFill>
                  <a:schemeClr val="bg1">
                    <a:lumMod val="95000"/>
                    <a:lumOff val="5000"/>
                  </a:schemeClr>
                </a:solidFill>
              </a:rPr>
              <a:t>. Эмоциональные конфликты во многом зависят от структуры потребности человека. Именно потребности определяют взаимоотношения человека с другими людьми. Расхождение их интересов, потребностей является основной причиной личностных конфликтов. Также этот тип конфликтов характеризуется зависимостью от </a:t>
            </a:r>
            <a:r>
              <a:rPr lang="ru-RU" sz="1800" dirty="0" smtClean="0">
                <a:solidFill>
                  <a:schemeClr val="bg1">
                    <a:lumMod val="95000"/>
                    <a:lumOff val="5000"/>
                  </a:schemeClr>
                </a:solidFill>
              </a:rPr>
              <a:t>ситуации</a:t>
            </a:r>
          </a:p>
          <a:p>
            <a:pPr>
              <a:buClr>
                <a:schemeClr val="accent1">
                  <a:lumMod val="50000"/>
                </a:schemeClr>
              </a:buClr>
              <a:buSzPct val="90000"/>
              <a:buFont typeface="Wingdings" pitchFamily="2" charset="2"/>
              <a:buChar char="v"/>
            </a:pPr>
            <a:r>
              <a:rPr lang="ru-RU" sz="1800" dirty="0" smtClean="0">
                <a:solidFill>
                  <a:schemeClr val="bg1">
                    <a:lumMod val="95000"/>
                    <a:lumOff val="5000"/>
                  </a:schemeClr>
                </a:solidFill>
              </a:rPr>
              <a:t>Участниками </a:t>
            </a:r>
            <a:r>
              <a:rPr lang="ru-RU" sz="1800" b="1" dirty="0" err="1" smtClean="0">
                <a:solidFill>
                  <a:schemeClr val="bg1">
                    <a:lumMod val="95000"/>
                    <a:lumOff val="5000"/>
                  </a:schemeClr>
                </a:solidFill>
              </a:rPr>
              <a:t>внутриличностного</a:t>
            </a:r>
            <a:r>
              <a:rPr lang="ru-RU" sz="1800" b="1" dirty="0" smtClean="0">
                <a:solidFill>
                  <a:schemeClr val="bg1">
                    <a:lumMod val="95000"/>
                    <a:lumOff val="5000"/>
                  </a:schemeClr>
                </a:solidFill>
              </a:rPr>
              <a:t> конфликта </a:t>
            </a:r>
            <a:r>
              <a:rPr lang="ru-RU" sz="1800" dirty="0">
                <a:solidFill>
                  <a:schemeClr val="bg1">
                    <a:lumMod val="95000"/>
                    <a:lumOff val="5000"/>
                  </a:schemeClr>
                </a:solidFill>
              </a:rPr>
              <a:t>являются не люди, а различные психологические факторы внутреннего мира личности: потребности, мотивы, чувства. Этот конфликт может быть функциональным и </a:t>
            </a:r>
            <a:r>
              <a:rPr lang="ru-RU" sz="1800" dirty="0" err="1">
                <a:solidFill>
                  <a:schemeClr val="bg1">
                    <a:lumMod val="95000"/>
                    <a:lumOff val="5000"/>
                  </a:schemeClr>
                </a:solidFill>
              </a:rPr>
              <a:t>дисфункциональным</a:t>
            </a:r>
            <a:r>
              <a:rPr lang="ru-RU" sz="1800" dirty="0">
                <a:solidFill>
                  <a:schemeClr val="bg1">
                    <a:lumMod val="95000"/>
                    <a:lumOff val="5000"/>
                  </a:schemeClr>
                </a:solidFill>
              </a:rPr>
              <a:t> в зависимости от того, как и какое решение примет человек и примет ли его вообще. Такой конфликт может принимать различные формы. Одна из наиболее распространенных - это ролевой конфликт, когда различные роли человека предъявляют к нему противоречивые </a:t>
            </a:r>
            <a:r>
              <a:rPr lang="ru-RU" sz="1800" dirty="0" smtClean="0">
                <a:solidFill>
                  <a:schemeClr val="bg1">
                    <a:lumMod val="95000"/>
                    <a:lumOff val="5000"/>
                  </a:schemeClr>
                </a:solidFill>
              </a:rPr>
              <a:t>требования.</a:t>
            </a:r>
            <a:endParaRPr lang="ru-RU" sz="1800" dirty="0">
              <a:solidFill>
                <a:schemeClr val="bg1">
                  <a:lumMod val="95000"/>
                  <a:lumOff val="5000"/>
                </a:schemeClr>
              </a:solidFill>
            </a:endParaRPr>
          </a:p>
        </p:txBody>
      </p:sp>
    </p:spTree>
    <p:extLst>
      <p:ext uri="{BB962C8B-B14F-4D97-AF65-F5344CB8AC3E}">
        <p14:creationId xmlns:p14="http://schemas.microsoft.com/office/powerpoint/2010/main" val="875138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Юлечка\Desktop\2m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1"/>
          <p:cNvSpPr>
            <a:spLocks noGrp="1"/>
          </p:cNvSpPr>
          <p:nvPr>
            <p:ph idx="1"/>
          </p:nvPr>
        </p:nvSpPr>
        <p:spPr>
          <a:xfrm>
            <a:off x="0" y="260648"/>
            <a:ext cx="8964488" cy="6337300"/>
          </a:xfrm>
        </p:spPr>
        <p:txBody>
          <a:bodyPr>
            <a:normAutofit/>
          </a:bodyPr>
          <a:lstStyle/>
          <a:p>
            <a:pPr>
              <a:buFont typeface="Wingdings" pitchFamily="2" charset="2"/>
              <a:buChar char="v"/>
            </a:pPr>
            <a:r>
              <a:rPr lang="ru-RU" sz="1600" b="1" dirty="0">
                <a:solidFill>
                  <a:schemeClr val="bg1">
                    <a:lumMod val="95000"/>
                    <a:lumOff val="5000"/>
                  </a:schemeClr>
                </a:solidFill>
              </a:rPr>
              <a:t>Межличностные конфликты. </a:t>
            </a:r>
            <a:r>
              <a:rPr lang="ru-RU" sz="1600" dirty="0">
                <a:solidFill>
                  <a:schemeClr val="bg1">
                    <a:lumMod val="95000"/>
                    <a:lumOff val="5000"/>
                  </a:schemeClr>
                </a:solidFill>
              </a:rPr>
              <a:t>Это один из самых распространенных типов конфликта. Он возникает из - за личной неприязни на основе несовпадений ценностей, норм, установок, как при наличии, так и отсутствии объективных причин конфликта. Они всегда индивидуальны и неповторимы. Зависят от конкретных условий взаимодействия, психологических особенностей состояния людей. Во многих случаях причиной межличностного конфликта является сам человек, личностные особенности, формы его поведения, </a:t>
            </a:r>
            <a:r>
              <a:rPr lang="ru-RU" sz="1600" dirty="0" err="1">
                <a:solidFill>
                  <a:schemeClr val="bg1">
                    <a:lumMod val="95000"/>
                    <a:lumOff val="5000"/>
                  </a:schemeClr>
                </a:solidFill>
              </a:rPr>
              <a:t>т.е</a:t>
            </a:r>
            <a:r>
              <a:rPr lang="ru-RU" sz="1600" dirty="0">
                <a:solidFill>
                  <a:schemeClr val="bg1">
                    <a:lumMod val="95000"/>
                    <a:lumOff val="5000"/>
                  </a:schemeClr>
                </a:solidFill>
              </a:rPr>
              <a:t> ситуационные предпосылки развития конфликта, таких, как физическое утомление, плохое настроение, так и характерологических предпосылках, таких, как устойчивые качества личности, ее характера, которые располагают к столкновению с окружающими, вызывают чувство антипатии, противодействия</a:t>
            </a:r>
            <a:r>
              <a:rPr lang="ru-RU" sz="1600" dirty="0" smtClean="0">
                <a:solidFill>
                  <a:schemeClr val="bg1">
                    <a:lumMod val="95000"/>
                    <a:lumOff val="5000"/>
                  </a:schemeClr>
                </a:solidFill>
              </a:rPr>
              <a:t>.</a:t>
            </a:r>
          </a:p>
          <a:p>
            <a:pPr>
              <a:buFont typeface="Wingdings" pitchFamily="2" charset="2"/>
              <a:buChar char="v"/>
            </a:pPr>
            <a:r>
              <a:rPr lang="ru-RU" sz="1600" b="1" dirty="0">
                <a:solidFill>
                  <a:schemeClr val="bg1">
                    <a:lumMod val="95000"/>
                    <a:lumOff val="5000"/>
                  </a:schemeClr>
                </a:solidFill>
              </a:rPr>
              <a:t>Конфликт между личностью и группой. </a:t>
            </a:r>
            <a:r>
              <a:rPr lang="ru-RU" sz="1600" dirty="0">
                <a:solidFill>
                  <a:schemeClr val="bg1">
                    <a:lumMod val="95000"/>
                    <a:lumOff val="5000"/>
                  </a:schemeClr>
                </a:solidFill>
              </a:rPr>
              <a:t>Это столкновение между частями или всеми членами группы, влияющие на результаты работы группы в целом. Отдельные группы людей определяют нормы поведения присущие только им. Каждый член группы должен их соблюдать и подчиняться, чтобы потом быть принятым неформальной группой. Конфликт возникает тогда, когда ожидания группы находятся в противоречии с ожиданиями отдельной личности, а также, позиция, занимаемая отдельной личностью, находится в противоречии с позицией группы. </a:t>
            </a:r>
            <a:endParaRPr lang="ru-RU" sz="1600" dirty="0" smtClean="0">
              <a:solidFill>
                <a:schemeClr val="bg1">
                  <a:lumMod val="95000"/>
                  <a:lumOff val="5000"/>
                </a:schemeClr>
              </a:solidFill>
            </a:endParaRPr>
          </a:p>
          <a:p>
            <a:pPr>
              <a:buFont typeface="Wingdings" pitchFamily="2" charset="2"/>
              <a:buChar char="v"/>
            </a:pPr>
            <a:r>
              <a:rPr lang="ru-RU" sz="1600" b="1" dirty="0">
                <a:solidFill>
                  <a:schemeClr val="bg1">
                    <a:lumMod val="95000"/>
                    <a:lumOff val="5000"/>
                  </a:schemeClr>
                </a:solidFill>
              </a:rPr>
              <a:t>Межгрупповой конфликт. </a:t>
            </a:r>
            <a:r>
              <a:rPr lang="ru-RU" sz="1600" dirty="0">
                <a:solidFill>
                  <a:schemeClr val="bg1">
                    <a:lumMod val="95000"/>
                    <a:lumOff val="5000"/>
                  </a:schemeClr>
                </a:solidFill>
              </a:rPr>
              <a:t>Представляет собой противостояние или столкновение двух или более групп. Он возникает в организациях, состоящих из множества формальных и неформальных групп. Поскольку у различных групп существуют свои, отличные от других цели, неизбежны конфликты даже в самых эффективных организациях, которые могут иметь различную </a:t>
            </a:r>
            <a:r>
              <a:rPr lang="ru-RU" sz="1600" dirty="0"/>
              <a:t>основу.</a:t>
            </a:r>
            <a:endParaRPr lang="ru-RU" sz="1600" dirty="0" smtClean="0"/>
          </a:p>
          <a:p>
            <a:pPr marL="64008" indent="0">
              <a:buNone/>
            </a:pPr>
            <a:endParaRPr lang="ru-RU" sz="1600" dirty="0"/>
          </a:p>
        </p:txBody>
      </p:sp>
    </p:spTree>
    <p:extLst>
      <p:ext uri="{BB962C8B-B14F-4D97-AF65-F5344CB8AC3E}">
        <p14:creationId xmlns:p14="http://schemas.microsoft.com/office/powerpoint/2010/main" val="2135684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4988"/>
            <a:ext cx="8229600" cy="821724"/>
          </a:xfrm>
        </p:spPr>
        <p:txBody>
          <a:bodyPr>
            <a:normAutofit/>
          </a:bodyPr>
          <a:lstStyle/>
          <a:p>
            <a:r>
              <a:rPr lang="ru-RU" sz="2800" dirty="0" smtClean="0"/>
              <a:t>3. Причины возникновения конфликтов</a:t>
            </a:r>
            <a:endParaRPr lang="ru-RU" sz="2800" dirty="0"/>
          </a:p>
        </p:txBody>
      </p:sp>
      <p:sp>
        <p:nvSpPr>
          <p:cNvPr id="3" name="Объект 2"/>
          <p:cNvSpPr>
            <a:spLocks noGrp="1"/>
          </p:cNvSpPr>
          <p:nvPr>
            <p:ph idx="1"/>
          </p:nvPr>
        </p:nvSpPr>
        <p:spPr>
          <a:xfrm>
            <a:off x="179512" y="764704"/>
            <a:ext cx="8784976" cy="5976664"/>
          </a:xfrm>
        </p:spPr>
        <p:txBody>
          <a:bodyPr>
            <a:normAutofit/>
          </a:bodyPr>
          <a:lstStyle/>
          <a:p>
            <a:pPr marL="64008" indent="0">
              <a:buNone/>
            </a:pPr>
            <a:r>
              <a:rPr lang="ru-RU" sz="1600" dirty="0" smtClean="0"/>
              <a:t>	</a:t>
            </a:r>
            <a:r>
              <a:rPr lang="ru-RU" sz="1800" b="1" dirty="0" smtClean="0">
                <a:solidFill>
                  <a:schemeClr val="accent6">
                    <a:lumMod val="50000"/>
                  </a:schemeClr>
                </a:solidFill>
              </a:rPr>
              <a:t>Для </a:t>
            </a:r>
            <a:r>
              <a:rPr lang="ru-RU" sz="1800" b="1" dirty="0">
                <a:solidFill>
                  <a:schemeClr val="accent6">
                    <a:lumMod val="50000"/>
                  </a:schemeClr>
                </a:solidFill>
              </a:rPr>
              <a:t>того чтобы понять сущность конфликта, а затем и эффективно разрешить его, необходимо в первую очередь установить причины конфликта. Сложность здесь заключается в том, что истинные причины нередко маскируются, </a:t>
            </a:r>
            <a:r>
              <a:rPr lang="ru-RU" sz="1800" b="1" dirty="0" smtClean="0">
                <a:solidFill>
                  <a:schemeClr val="accent6">
                    <a:lumMod val="50000"/>
                  </a:schemeClr>
                </a:solidFill>
              </a:rPr>
              <a:t>так как </a:t>
            </a:r>
            <a:r>
              <a:rPr lang="ru-RU" sz="1800" b="1" dirty="0">
                <a:solidFill>
                  <a:schemeClr val="accent6">
                    <a:lumMod val="50000"/>
                  </a:schemeClr>
                </a:solidFill>
              </a:rPr>
              <a:t>могут охарактеризовать инициатора конфликта не с лучшей стороны. Кроме того, затянувшийся конфликт (не являющийся к тому же конструктивным) втягивает в </a:t>
            </a:r>
            <a:r>
              <a:rPr lang="ru-RU" sz="1800" b="1" dirty="0" smtClean="0">
                <a:solidFill>
                  <a:schemeClr val="accent6">
                    <a:lumMod val="50000"/>
                  </a:schemeClr>
                </a:solidFill>
              </a:rPr>
              <a:t>себя все </a:t>
            </a:r>
            <a:r>
              <a:rPr lang="ru-RU" sz="1800" b="1" dirty="0">
                <a:solidFill>
                  <a:schemeClr val="accent6">
                    <a:lumMod val="50000"/>
                  </a:schemeClr>
                </a:solidFill>
              </a:rPr>
              <a:t>новых и новых участников, расширяя и список противоречивых интересов, что объективно затрудняет нахождение основных </a:t>
            </a:r>
            <a:r>
              <a:rPr lang="ru-RU" sz="1800" b="1" dirty="0" smtClean="0">
                <a:solidFill>
                  <a:schemeClr val="accent6">
                    <a:lumMod val="50000"/>
                  </a:schemeClr>
                </a:solidFill>
              </a:rPr>
              <a:t>причин. Выделим некоторые из них.</a:t>
            </a:r>
            <a:endParaRPr lang="ru-RU" sz="1800" b="1" dirty="0">
              <a:solidFill>
                <a:schemeClr val="accent6">
                  <a:lumMod val="50000"/>
                </a:schemeClr>
              </a:solidFill>
            </a:endParaRPr>
          </a:p>
        </p:txBody>
      </p:sp>
      <p:pic>
        <p:nvPicPr>
          <p:cNvPr id="6146" name="Picture 2" descr="C:\Users\Юлечка\AppData\Local\Microsoft\Windows\Temporary Internet Files\Content.IE5\HX94GW5Z\MC9003124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3717032"/>
            <a:ext cx="4291461" cy="2566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51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Юлечка\Desktop\eifp1knkjm1h4fnblh9wn53twzv7v5-o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88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07504" y="116632"/>
            <a:ext cx="8928992" cy="6741368"/>
          </a:xfrm>
        </p:spPr>
        <p:txBody>
          <a:bodyPr>
            <a:noAutofit/>
          </a:bodyPr>
          <a:lstStyle/>
          <a:p>
            <a:pPr>
              <a:buClr>
                <a:schemeClr val="accent2"/>
              </a:buClr>
              <a:buSzPct val="87000"/>
              <a:buFont typeface="Century Gothic" pitchFamily="34" charset="0"/>
              <a:buChar char="•"/>
            </a:pPr>
            <a:r>
              <a:rPr lang="ru-RU" sz="1800" b="1" dirty="0">
                <a:solidFill>
                  <a:schemeClr val="bg1"/>
                </a:solidFill>
              </a:rPr>
              <a:t>Распределение ресурсов</a:t>
            </a:r>
            <a:r>
              <a:rPr lang="ru-RU" sz="1800" dirty="0">
                <a:solidFill>
                  <a:schemeClr val="bg1"/>
                </a:solidFill>
              </a:rPr>
              <a:t>. Даже в самых крупных и богатых организациях ресурсы всегда ограничены. Необходимость распределять их практически неизбежно ведет к конфликтам. Люди всегда хотят получать не меньше, а больше, и собственные потребности всегда кажутся более обоснованными. </a:t>
            </a:r>
          </a:p>
          <a:p>
            <a:pPr>
              <a:buClr>
                <a:schemeClr val="accent2"/>
              </a:buClr>
              <a:buSzPct val="87000"/>
              <a:buFont typeface="Century Gothic" pitchFamily="34" charset="0"/>
              <a:buChar char="•"/>
            </a:pPr>
            <a:r>
              <a:rPr lang="ru-RU" sz="1800" b="1" dirty="0">
                <a:solidFill>
                  <a:schemeClr val="bg1"/>
                </a:solidFill>
              </a:rPr>
              <a:t>Взаимозависимость задач. </a:t>
            </a:r>
            <a:r>
              <a:rPr lang="ru-RU" sz="1800" dirty="0">
                <a:solidFill>
                  <a:schemeClr val="bg1"/>
                </a:solidFill>
              </a:rPr>
              <a:t>Возможность конфликтов существует везде, где один человек (или группа) зависит от другого человека (или группы) в выполнении задачи. </a:t>
            </a:r>
            <a:r>
              <a:rPr lang="ru-RU" sz="1800" dirty="0" smtClean="0">
                <a:solidFill>
                  <a:schemeClr val="bg1"/>
                </a:solidFill>
              </a:rPr>
              <a:t>Например, директор книготоргового предприятия может объяснить низкий уровень продажи книжной и полиграфической продукции пассивностью в работе маркетинговой службы предприятия. Руководитель маркетинговой службы может в свою очередь винить отдел кадров в том, что не приняты новые работники, в которых так нуждается его подразделение.</a:t>
            </a:r>
          </a:p>
          <a:p>
            <a:pPr>
              <a:buClr>
                <a:schemeClr val="accent2"/>
              </a:buClr>
              <a:buSzPct val="87000"/>
              <a:buFont typeface="Century Gothic" pitchFamily="34" charset="0"/>
              <a:buChar char="•"/>
            </a:pPr>
            <a:r>
              <a:rPr lang="ru-RU" sz="1800" b="1" dirty="0">
                <a:solidFill>
                  <a:schemeClr val="bg1"/>
                </a:solidFill>
              </a:rPr>
              <a:t>Различия в целях. </a:t>
            </a:r>
            <a:r>
              <a:rPr lang="ru-RU" sz="1800" dirty="0">
                <a:solidFill>
                  <a:schemeClr val="bg1"/>
                </a:solidFill>
              </a:rPr>
              <a:t>Вероятность этих конфликтов в организациях возрастает по мере увеличения организации, когда она разбивается на специализированные подразделения</a:t>
            </a:r>
            <a:r>
              <a:rPr lang="ru-RU" sz="1800" dirty="0" smtClean="0">
                <a:solidFill>
                  <a:schemeClr val="bg1"/>
                </a:solidFill>
              </a:rPr>
              <a:t>.</a:t>
            </a:r>
          </a:p>
          <a:p>
            <a:pPr>
              <a:buClr>
                <a:schemeClr val="accent2"/>
              </a:buClr>
              <a:buSzPct val="87000"/>
              <a:buFont typeface="Century Gothic" pitchFamily="34" charset="0"/>
              <a:buChar char="•"/>
            </a:pPr>
            <a:r>
              <a:rPr lang="ru-RU" sz="1800" b="1" dirty="0">
                <a:solidFill>
                  <a:schemeClr val="bg1"/>
                </a:solidFill>
              </a:rPr>
              <a:t>Различия в способах достижения целей. </a:t>
            </a:r>
            <a:r>
              <a:rPr lang="ru-RU" sz="1800" dirty="0">
                <a:solidFill>
                  <a:schemeClr val="bg1"/>
                </a:solidFill>
              </a:rPr>
              <a:t>У руководителей и непосредственных исполнителей могут быть разные взгляды на пути и способы достижения общих целей, то есть при отсутствии противоречивых интересов. Даже, если все хотят повысить производительность труда, сделать работу более интересной, о том, как это сделать, люди могут иметь разные представления. Проблему можно решить по-разному, и каждый считает, что его решение самое лучшее.</a:t>
            </a:r>
          </a:p>
        </p:txBody>
      </p:sp>
    </p:spTree>
    <p:extLst>
      <p:ext uri="{BB962C8B-B14F-4D97-AF65-F5344CB8AC3E}">
        <p14:creationId xmlns:p14="http://schemas.microsoft.com/office/powerpoint/2010/main" val="109570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Юлечка\Desktop\6a011168c56a57970c01310f35e1fb970c-800w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79512" y="116632"/>
            <a:ext cx="8784976" cy="929258"/>
          </a:xfrm>
        </p:spPr>
        <p:txBody>
          <a:bodyPr>
            <a:noAutofit/>
          </a:bodyPr>
          <a:lstStyle/>
          <a:p>
            <a:r>
              <a:rPr lang="ru-RU" sz="3600" dirty="0" smtClean="0"/>
              <a:t>4.Конфликтная ситуация и ее     </a:t>
            </a:r>
            <a:br>
              <a:rPr lang="ru-RU" sz="3600" dirty="0" smtClean="0"/>
            </a:br>
            <a:r>
              <a:rPr lang="ru-RU" sz="3600" dirty="0"/>
              <a:t> </a:t>
            </a:r>
            <a:r>
              <a:rPr lang="ru-RU" sz="3600" dirty="0" smtClean="0"/>
              <a:t>  участники</a:t>
            </a:r>
            <a:endParaRPr lang="ru-RU" sz="3600" dirty="0"/>
          </a:p>
        </p:txBody>
      </p:sp>
      <p:sp>
        <p:nvSpPr>
          <p:cNvPr id="3" name="Объект 2"/>
          <p:cNvSpPr>
            <a:spLocks noGrp="1"/>
          </p:cNvSpPr>
          <p:nvPr>
            <p:ph idx="1"/>
          </p:nvPr>
        </p:nvSpPr>
        <p:spPr>
          <a:xfrm>
            <a:off x="107504" y="1124744"/>
            <a:ext cx="9036496" cy="5544616"/>
          </a:xfrm>
        </p:spPr>
        <p:txBody>
          <a:bodyPr>
            <a:normAutofit/>
          </a:bodyPr>
          <a:lstStyle/>
          <a:p>
            <a:pPr marL="64008" indent="0">
              <a:buNone/>
            </a:pPr>
            <a:r>
              <a:rPr lang="ru-RU" dirty="0" smtClean="0"/>
              <a:t>	</a:t>
            </a:r>
            <a:r>
              <a:rPr lang="ru-RU" sz="1600" b="1" dirty="0" smtClean="0">
                <a:solidFill>
                  <a:schemeClr val="bg1"/>
                </a:solidFill>
              </a:rPr>
              <a:t>Конфликтная </a:t>
            </a:r>
            <a:r>
              <a:rPr lang="ru-RU" sz="1600" b="1" dirty="0">
                <a:solidFill>
                  <a:schemeClr val="bg1"/>
                </a:solidFill>
              </a:rPr>
              <a:t>ситуация </a:t>
            </a:r>
            <a:r>
              <a:rPr lang="ru-RU" sz="1600" dirty="0">
                <a:solidFill>
                  <a:schemeClr val="bg1"/>
                </a:solidFill>
              </a:rPr>
              <a:t>– это противоречивые позиции сторон по какому – либо поводу,  стремление к противоположным целям , использование различных средств по их достижению, не совпадению интересов, желаний и т.д. Достаточно часто в основе конфликтной ситуации лежат объективные противоречия, но иногда бывает достаточно какой – либо мелочи: не удачно сказанного слова, мнения, то есть инцидента – и конфликт может начаться.</a:t>
            </a:r>
          </a:p>
          <a:p>
            <a:pPr marL="64008" indent="0">
              <a:buNone/>
            </a:pPr>
            <a:r>
              <a:rPr lang="ru-RU" sz="1600" dirty="0" smtClean="0">
                <a:solidFill>
                  <a:schemeClr val="bg1"/>
                </a:solidFill>
              </a:rPr>
              <a:t> 	</a:t>
            </a:r>
            <a:r>
              <a:rPr lang="ru-RU" sz="1600" b="1" dirty="0" smtClean="0">
                <a:solidFill>
                  <a:schemeClr val="bg1"/>
                </a:solidFill>
              </a:rPr>
              <a:t>Инцидент </a:t>
            </a:r>
            <a:r>
              <a:rPr lang="ru-RU" sz="1600" dirty="0">
                <a:solidFill>
                  <a:schemeClr val="bg1"/>
                </a:solidFill>
              </a:rPr>
              <a:t>-  повод, когда одна из сторон начинает действовать (пусть даже не </a:t>
            </a:r>
            <a:r>
              <a:rPr lang="ru-RU" sz="1600" dirty="0" smtClean="0">
                <a:solidFill>
                  <a:schemeClr val="bg1"/>
                </a:solidFill>
              </a:rPr>
              <a:t>умышленно</a:t>
            </a:r>
            <a:r>
              <a:rPr lang="ru-RU" sz="1600" dirty="0">
                <a:solidFill>
                  <a:schemeClr val="bg1"/>
                </a:solidFill>
              </a:rPr>
              <a:t>), ущемляя интересы другой стороны</a:t>
            </a:r>
            <a:r>
              <a:rPr lang="ru-RU" sz="1600" dirty="0" smtClean="0">
                <a:solidFill>
                  <a:schemeClr val="bg1"/>
                </a:solidFill>
              </a:rPr>
              <a:t>.</a:t>
            </a:r>
          </a:p>
          <a:p>
            <a:pPr marL="64008" indent="0">
              <a:buNone/>
            </a:pPr>
            <a:r>
              <a:rPr lang="ru-RU" sz="1600" dirty="0" smtClean="0">
                <a:solidFill>
                  <a:schemeClr val="bg1"/>
                </a:solidFill>
              </a:rPr>
              <a:t>	 </a:t>
            </a:r>
            <a:r>
              <a:rPr lang="ru-RU" sz="1600" dirty="0">
                <a:solidFill>
                  <a:schemeClr val="bg1"/>
                </a:solidFill>
              </a:rPr>
              <a:t>Для перерастания возникшего противоречия в конфликтную ситуацию необходимы: </a:t>
            </a:r>
          </a:p>
          <a:p>
            <a:pPr>
              <a:buFont typeface="Arial" pitchFamily="34" charset="0"/>
              <a:buChar char="•"/>
            </a:pPr>
            <a:r>
              <a:rPr lang="ru-RU" sz="1600" dirty="0" smtClean="0">
                <a:solidFill>
                  <a:schemeClr val="bg1"/>
                </a:solidFill>
              </a:rPr>
              <a:t>Значимость </a:t>
            </a:r>
            <a:r>
              <a:rPr lang="ru-RU" sz="1600" dirty="0">
                <a:solidFill>
                  <a:schemeClr val="bg1"/>
                </a:solidFill>
              </a:rPr>
              <a:t>ситуации для участников конфликтного </a:t>
            </a:r>
            <a:r>
              <a:rPr lang="ru-RU" sz="1600" dirty="0" smtClean="0">
                <a:solidFill>
                  <a:schemeClr val="bg1"/>
                </a:solidFill>
              </a:rPr>
              <a:t>взаимодействия;</a:t>
            </a:r>
          </a:p>
          <a:p>
            <a:pPr>
              <a:buFont typeface="Arial" pitchFamily="34" charset="0"/>
              <a:buChar char="•"/>
            </a:pPr>
            <a:r>
              <a:rPr lang="ru-RU" sz="1600" dirty="0" smtClean="0">
                <a:solidFill>
                  <a:schemeClr val="bg1"/>
                </a:solidFill>
              </a:rPr>
              <a:t>Наличие </a:t>
            </a:r>
            <a:r>
              <a:rPr lang="ru-RU" sz="1600" dirty="0">
                <a:solidFill>
                  <a:schemeClr val="bg1"/>
                </a:solidFill>
              </a:rPr>
              <a:t>препятствия, которое воздвигает один из оппонентов на пути к достижению целей другими участниками (даже если это субъективное восприятие, а не реальность</a:t>
            </a:r>
            <a:r>
              <a:rPr lang="ru-RU" sz="1600" dirty="0" smtClean="0">
                <a:solidFill>
                  <a:schemeClr val="bg1"/>
                </a:solidFill>
              </a:rPr>
              <a:t>);</a:t>
            </a:r>
          </a:p>
          <a:p>
            <a:pPr>
              <a:buFont typeface="Arial" pitchFamily="34" charset="0"/>
              <a:buChar char="•"/>
            </a:pPr>
            <a:r>
              <a:rPr lang="ru-RU" sz="1600" dirty="0" smtClean="0">
                <a:solidFill>
                  <a:schemeClr val="bg1"/>
                </a:solidFill>
              </a:rPr>
              <a:t>Превышение </a:t>
            </a:r>
            <a:r>
              <a:rPr lang="ru-RU" sz="1600" dirty="0">
                <a:solidFill>
                  <a:schemeClr val="bg1"/>
                </a:solidFill>
              </a:rPr>
              <a:t>личной или групповой  терпимости к возникшему препятствию, хотя бы у одной из сторон. </a:t>
            </a:r>
          </a:p>
          <a:p>
            <a:pPr marL="64008" indent="0">
              <a:buNone/>
            </a:pPr>
            <a:r>
              <a:rPr lang="ru-RU" sz="1600" dirty="0" smtClean="0">
                <a:solidFill>
                  <a:schemeClr val="bg1"/>
                </a:solidFill>
              </a:rPr>
              <a:t>	Разные </a:t>
            </a:r>
            <a:r>
              <a:rPr lang="ru-RU" sz="1600" dirty="0">
                <a:solidFill>
                  <a:schemeClr val="bg1"/>
                </a:solidFill>
              </a:rPr>
              <a:t>люди склонны называть конфликтом совершенно разные ситуации. Так, для одних это выяснение отношений, для других «косой взгляд» партнера, а для третьего драка и т.д. Поэтому и понятия «конфликтная ситуация» носит не устойчивый характер, зависящий от многих факторов.</a:t>
            </a:r>
          </a:p>
        </p:txBody>
      </p:sp>
    </p:spTree>
    <p:extLst>
      <p:ext uri="{BB962C8B-B14F-4D97-AF65-F5344CB8AC3E}">
        <p14:creationId xmlns:p14="http://schemas.microsoft.com/office/powerpoint/2010/main" val="3293016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276</TotalTime>
  <Words>1385</Words>
  <Application>Microsoft Office PowerPoint</Application>
  <PresentationFormat>Экран (4:3)</PresentationFormat>
  <Paragraphs>111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Яркая</vt:lpstr>
      <vt:lpstr>Презентация PowerPoint</vt:lpstr>
      <vt:lpstr>Содержание:</vt:lpstr>
      <vt:lpstr>Литература:</vt:lpstr>
      <vt:lpstr>1.Понятие конфликта, его сущность</vt:lpstr>
      <vt:lpstr>2. Типы конфликтов.</vt:lpstr>
      <vt:lpstr>Презентация PowerPoint</vt:lpstr>
      <vt:lpstr>3. Причины возникновения конфликтов</vt:lpstr>
      <vt:lpstr>Презентация PowerPoint</vt:lpstr>
      <vt:lpstr>4.Конфликтная ситуация и ее         участники</vt:lpstr>
      <vt:lpstr>5. Способы и этапы разрешения конфликтов</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Юлечка</dc:creator>
  <cp:lastModifiedBy>Юлечка</cp:lastModifiedBy>
  <cp:revision>16</cp:revision>
  <dcterms:created xsi:type="dcterms:W3CDTF">2011-05-19T07:55:13Z</dcterms:created>
  <dcterms:modified xsi:type="dcterms:W3CDTF">2011-05-19T12:32:12Z</dcterms:modified>
</cp:coreProperties>
</file>