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5" r:id="rId11"/>
    <p:sldId id="276" r:id="rId12"/>
    <p:sldId id="277" r:id="rId13"/>
    <p:sldId id="278" r:id="rId14"/>
    <p:sldId id="273" r:id="rId15"/>
    <p:sldId id="272" r:id="rId16"/>
    <p:sldId id="280" r:id="rId17"/>
    <p:sldId id="283" r:id="rId18"/>
    <p:sldId id="282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018C4-FA9B-40F1-9E14-E0E221F0869A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FD14E00-D4E0-4ACC-B3C1-935D7DD0F864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latin typeface="Arial - 48"/>
            </a:rPr>
            <a:t>Завтрак </a:t>
          </a:r>
          <a:endParaRPr lang="ru-RU" b="1" dirty="0">
            <a:solidFill>
              <a:srgbClr val="FFFF00"/>
            </a:solidFill>
            <a:latin typeface="Arial - 48"/>
          </a:endParaRPr>
        </a:p>
      </dgm:t>
    </dgm:pt>
    <dgm:pt modelId="{65B05853-89D7-42A8-B836-1DD9C3705CD6}" type="parTrans" cxnId="{64E69222-C06A-482D-933D-6A1182B53DC5}">
      <dgm:prSet/>
      <dgm:spPr/>
      <dgm:t>
        <a:bodyPr/>
        <a:lstStyle/>
        <a:p>
          <a:endParaRPr lang="ru-RU"/>
        </a:p>
      </dgm:t>
    </dgm:pt>
    <dgm:pt modelId="{3E20D7F2-6649-466B-996A-4EB4B4ABDA0F}" type="sibTrans" cxnId="{64E69222-C06A-482D-933D-6A1182B53DC5}">
      <dgm:prSet/>
      <dgm:spPr/>
      <dgm:t>
        <a:bodyPr/>
        <a:lstStyle/>
        <a:p>
          <a:endParaRPr lang="ru-RU"/>
        </a:p>
      </dgm:t>
    </dgm:pt>
    <dgm:pt modelId="{E5A84779-865A-4BA6-A89F-DB393A8D03BC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Arial - 48"/>
            </a:rPr>
            <a:t>Обед </a:t>
          </a:r>
          <a:endParaRPr lang="ru-RU" b="1" dirty="0">
            <a:solidFill>
              <a:srgbClr val="FF0000"/>
            </a:solidFill>
            <a:latin typeface="Arial - 48"/>
          </a:endParaRPr>
        </a:p>
      </dgm:t>
    </dgm:pt>
    <dgm:pt modelId="{AE84766E-589A-4E2D-8AB6-DD439589A1D6}" type="parTrans" cxnId="{7D399EE5-DD0F-455D-B2CF-3EBA6065BB72}">
      <dgm:prSet/>
      <dgm:spPr/>
      <dgm:t>
        <a:bodyPr/>
        <a:lstStyle/>
        <a:p>
          <a:endParaRPr lang="ru-RU"/>
        </a:p>
      </dgm:t>
    </dgm:pt>
    <dgm:pt modelId="{7696942D-BBB6-42C1-B057-C5EE0C637F37}" type="sibTrans" cxnId="{7D399EE5-DD0F-455D-B2CF-3EBA6065BB72}">
      <dgm:prSet/>
      <dgm:spPr/>
      <dgm:t>
        <a:bodyPr/>
        <a:lstStyle/>
        <a:p>
          <a:endParaRPr lang="ru-RU"/>
        </a:p>
      </dgm:t>
    </dgm:pt>
    <dgm:pt modelId="{0B1C84A2-9CC7-44B9-AD8E-1D116A01D5F4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3200" b="1" dirty="0" smtClean="0">
              <a:latin typeface="Arial - 48"/>
            </a:rPr>
            <a:t>Борщ, омлет, бутерброды, какао, макароны, чай, котлеты, салат, яйцо</a:t>
          </a:r>
          <a:r>
            <a:rPr lang="en-US" sz="3200" b="1" dirty="0" smtClean="0">
              <a:latin typeface="Arial - 48"/>
            </a:rPr>
            <a:t>. </a:t>
          </a:r>
          <a:endParaRPr lang="ru-RU" sz="3200" b="1" dirty="0">
            <a:latin typeface="Arial - 48"/>
          </a:endParaRPr>
        </a:p>
      </dgm:t>
    </dgm:pt>
    <dgm:pt modelId="{3FE270F9-5D90-4958-B44D-D35F30025953}" type="parTrans" cxnId="{FE3B8EFD-29FA-4B42-BDCB-ABD26DCD4259}">
      <dgm:prSet/>
      <dgm:spPr/>
      <dgm:t>
        <a:bodyPr/>
        <a:lstStyle/>
        <a:p>
          <a:endParaRPr lang="ru-RU"/>
        </a:p>
      </dgm:t>
    </dgm:pt>
    <dgm:pt modelId="{D23AEF56-1C64-4B4A-8984-4AC93F169B49}" type="sibTrans" cxnId="{FE3B8EFD-29FA-4B42-BDCB-ABD26DCD4259}">
      <dgm:prSet/>
      <dgm:spPr/>
      <dgm:t>
        <a:bodyPr/>
        <a:lstStyle/>
        <a:p>
          <a:endParaRPr lang="ru-RU"/>
        </a:p>
      </dgm:t>
    </dgm:pt>
    <dgm:pt modelId="{9BB94694-CAEE-4AFE-9D42-895111B95191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rgbClr val="C00000"/>
              </a:solidFill>
              <a:latin typeface="Arial - 48"/>
            </a:rPr>
            <a:t> </a:t>
          </a:r>
          <a:r>
            <a:rPr lang="ru-RU" sz="3600" b="1" dirty="0" smtClean="0">
              <a:solidFill>
                <a:srgbClr val="C00000"/>
              </a:solidFill>
              <a:latin typeface="Arial - 48"/>
            </a:rPr>
            <a:t>Разделите нижеперечисленные слова на две группы :завтрак</a:t>
          </a:r>
          <a:r>
            <a:rPr lang="en-US" sz="3600" b="1" dirty="0" smtClean="0">
              <a:solidFill>
                <a:srgbClr val="C00000"/>
              </a:solidFill>
              <a:latin typeface="Arial - 48"/>
            </a:rPr>
            <a:t>,</a:t>
          </a:r>
          <a:r>
            <a:rPr lang="ru-RU" sz="3600" b="1" dirty="0" smtClean="0">
              <a:solidFill>
                <a:srgbClr val="C00000"/>
              </a:solidFill>
              <a:latin typeface="Arial - 48"/>
            </a:rPr>
            <a:t> обед</a:t>
          </a:r>
          <a:r>
            <a:rPr lang="en-US" sz="3600" b="1" dirty="0" smtClean="0">
              <a:solidFill>
                <a:srgbClr val="C00000"/>
              </a:solidFill>
              <a:latin typeface="Arial - 48"/>
            </a:rPr>
            <a:t>.</a:t>
          </a:r>
          <a:endParaRPr lang="ru-RU" sz="3600" b="1" dirty="0">
            <a:solidFill>
              <a:srgbClr val="C00000"/>
            </a:solidFill>
            <a:latin typeface="Arial - 48"/>
          </a:endParaRPr>
        </a:p>
      </dgm:t>
    </dgm:pt>
    <dgm:pt modelId="{C9F560D8-A641-493C-98AC-2F188EC4A8F9}" type="sibTrans" cxnId="{3EA275D0-066D-4138-80A9-4C631B36F472}">
      <dgm:prSet/>
      <dgm:spPr/>
      <dgm:t>
        <a:bodyPr/>
        <a:lstStyle/>
        <a:p>
          <a:endParaRPr lang="ru-RU"/>
        </a:p>
      </dgm:t>
    </dgm:pt>
    <dgm:pt modelId="{E716886D-CB13-47F5-93DF-35176A98524E}" type="parTrans" cxnId="{3EA275D0-066D-4138-80A9-4C631B36F472}">
      <dgm:prSet/>
      <dgm:spPr/>
      <dgm:t>
        <a:bodyPr/>
        <a:lstStyle/>
        <a:p>
          <a:endParaRPr lang="ru-RU"/>
        </a:p>
      </dgm:t>
    </dgm:pt>
    <dgm:pt modelId="{F6AA4DC1-FD09-468A-9D8F-F0626B40B393}" type="pres">
      <dgm:prSet presAssocID="{668018C4-FA9B-40F1-9E14-E0E221F086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FB40AB-9006-4424-916A-260B3D8EA3B4}" type="pres">
      <dgm:prSet presAssocID="{8FD14E00-D4E0-4ACC-B3C1-935D7DD0F864}" presName="node" presStyleLbl="node1" presStyleIdx="0" presStyleCnt="4" custScaleX="119352" custScaleY="91027" custLinFactNeighborX="1873" custLinFactNeighborY="83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6C96C-1353-4F83-91C3-AD59D14D056E}" type="pres">
      <dgm:prSet presAssocID="{3E20D7F2-6649-466B-996A-4EB4B4ABDA0F}" presName="sibTrans" presStyleCnt="0"/>
      <dgm:spPr/>
    </dgm:pt>
    <dgm:pt modelId="{2ED20F1D-189E-4B12-B80E-1BBBBA9945C3}" type="pres">
      <dgm:prSet presAssocID="{E5A84779-865A-4BA6-A89F-DB393A8D03BC}" presName="node" presStyleLbl="node1" presStyleIdx="1" presStyleCnt="4" custScaleX="125875" custScaleY="92684" custLinFactNeighborX="-3984" custLinFactNeighborY="83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7C8D0-33D6-4D01-A932-F941B22E0E6A}" type="pres">
      <dgm:prSet presAssocID="{7696942D-BBB6-42C1-B057-C5EE0C637F37}" presName="sibTrans" presStyleCnt="0"/>
      <dgm:spPr/>
    </dgm:pt>
    <dgm:pt modelId="{C97AB4FE-3412-4DFF-A436-9DD71B18B2F4}" type="pres">
      <dgm:prSet presAssocID="{9BB94694-CAEE-4AFE-9D42-895111B95191}" presName="node" presStyleLbl="node1" presStyleIdx="2" presStyleCnt="4" custScaleX="247216" custLinFactY="-50538" custLinFactNeighborX="-229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A8EBD-BBAF-4BDD-95F2-E2391566E8A1}" type="pres">
      <dgm:prSet presAssocID="{C9F560D8-A641-493C-98AC-2F188EC4A8F9}" presName="sibTrans" presStyleCnt="0"/>
      <dgm:spPr/>
    </dgm:pt>
    <dgm:pt modelId="{0F6CA91F-C5E4-4039-AD63-B783869DA4D3}" type="pres">
      <dgm:prSet presAssocID="{0B1C84A2-9CC7-44B9-AD8E-1D116A01D5F4}" presName="node" presStyleLbl="node1" presStyleIdx="3" presStyleCnt="4" custScaleX="244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D24906-2AB1-4021-A9C7-5D805A868AEE}" type="presOf" srcId="{668018C4-FA9B-40F1-9E14-E0E221F0869A}" destId="{F6AA4DC1-FD09-468A-9D8F-F0626B40B393}" srcOrd="0" destOrd="0" presId="urn:microsoft.com/office/officeart/2005/8/layout/default#1"/>
    <dgm:cxn modelId="{F9CC5A60-FB63-4E9B-A351-49FB66111AE9}" type="presOf" srcId="{8FD14E00-D4E0-4ACC-B3C1-935D7DD0F864}" destId="{FFFB40AB-9006-4424-916A-260B3D8EA3B4}" srcOrd="0" destOrd="0" presId="urn:microsoft.com/office/officeart/2005/8/layout/default#1"/>
    <dgm:cxn modelId="{C315693B-97A6-4ED9-A70A-515A78C0A7B9}" type="presOf" srcId="{E5A84779-865A-4BA6-A89F-DB393A8D03BC}" destId="{2ED20F1D-189E-4B12-B80E-1BBBBA9945C3}" srcOrd="0" destOrd="0" presId="urn:microsoft.com/office/officeart/2005/8/layout/default#1"/>
    <dgm:cxn modelId="{3EA275D0-066D-4138-80A9-4C631B36F472}" srcId="{668018C4-FA9B-40F1-9E14-E0E221F0869A}" destId="{9BB94694-CAEE-4AFE-9D42-895111B95191}" srcOrd="2" destOrd="0" parTransId="{E716886D-CB13-47F5-93DF-35176A98524E}" sibTransId="{C9F560D8-A641-493C-98AC-2F188EC4A8F9}"/>
    <dgm:cxn modelId="{7D399EE5-DD0F-455D-B2CF-3EBA6065BB72}" srcId="{668018C4-FA9B-40F1-9E14-E0E221F0869A}" destId="{E5A84779-865A-4BA6-A89F-DB393A8D03BC}" srcOrd="1" destOrd="0" parTransId="{AE84766E-589A-4E2D-8AB6-DD439589A1D6}" sibTransId="{7696942D-BBB6-42C1-B057-C5EE0C637F37}"/>
    <dgm:cxn modelId="{96B7BE32-C0A2-40C7-A26D-1AF53995F5EB}" type="presOf" srcId="{9BB94694-CAEE-4AFE-9D42-895111B95191}" destId="{C97AB4FE-3412-4DFF-A436-9DD71B18B2F4}" srcOrd="0" destOrd="0" presId="urn:microsoft.com/office/officeart/2005/8/layout/default#1"/>
    <dgm:cxn modelId="{FE3B8EFD-29FA-4B42-BDCB-ABD26DCD4259}" srcId="{668018C4-FA9B-40F1-9E14-E0E221F0869A}" destId="{0B1C84A2-9CC7-44B9-AD8E-1D116A01D5F4}" srcOrd="3" destOrd="0" parTransId="{3FE270F9-5D90-4958-B44D-D35F30025953}" sibTransId="{D23AEF56-1C64-4B4A-8984-4AC93F169B49}"/>
    <dgm:cxn modelId="{64E69222-C06A-482D-933D-6A1182B53DC5}" srcId="{668018C4-FA9B-40F1-9E14-E0E221F0869A}" destId="{8FD14E00-D4E0-4ACC-B3C1-935D7DD0F864}" srcOrd="0" destOrd="0" parTransId="{65B05853-89D7-42A8-B836-1DD9C3705CD6}" sibTransId="{3E20D7F2-6649-466B-996A-4EB4B4ABDA0F}"/>
    <dgm:cxn modelId="{F9ECE7A4-AB3F-489E-9AD0-36F7E3D87ABF}" type="presOf" srcId="{0B1C84A2-9CC7-44B9-AD8E-1D116A01D5F4}" destId="{0F6CA91F-C5E4-4039-AD63-B783869DA4D3}" srcOrd="0" destOrd="0" presId="urn:microsoft.com/office/officeart/2005/8/layout/default#1"/>
    <dgm:cxn modelId="{F962EC55-4FDA-45EB-B04D-73CFB6303302}" type="presParOf" srcId="{F6AA4DC1-FD09-468A-9D8F-F0626B40B393}" destId="{FFFB40AB-9006-4424-916A-260B3D8EA3B4}" srcOrd="0" destOrd="0" presId="urn:microsoft.com/office/officeart/2005/8/layout/default#1"/>
    <dgm:cxn modelId="{47E58F27-C043-42B3-86F5-A27FAC652D36}" type="presParOf" srcId="{F6AA4DC1-FD09-468A-9D8F-F0626B40B393}" destId="{3DC6C96C-1353-4F83-91C3-AD59D14D056E}" srcOrd="1" destOrd="0" presId="urn:microsoft.com/office/officeart/2005/8/layout/default#1"/>
    <dgm:cxn modelId="{9E30D379-C83C-4C44-816B-3C788F03B921}" type="presParOf" srcId="{F6AA4DC1-FD09-468A-9D8F-F0626B40B393}" destId="{2ED20F1D-189E-4B12-B80E-1BBBBA9945C3}" srcOrd="2" destOrd="0" presId="urn:microsoft.com/office/officeart/2005/8/layout/default#1"/>
    <dgm:cxn modelId="{6256908C-BE1B-472B-91C6-92B84B788DF8}" type="presParOf" srcId="{F6AA4DC1-FD09-468A-9D8F-F0626B40B393}" destId="{DD47C8D0-33D6-4D01-A932-F941B22E0E6A}" srcOrd="3" destOrd="0" presId="urn:microsoft.com/office/officeart/2005/8/layout/default#1"/>
    <dgm:cxn modelId="{E138F7CA-3B4C-41EC-BCB5-C4F8D6574090}" type="presParOf" srcId="{F6AA4DC1-FD09-468A-9D8F-F0626B40B393}" destId="{C97AB4FE-3412-4DFF-A436-9DD71B18B2F4}" srcOrd="4" destOrd="0" presId="urn:microsoft.com/office/officeart/2005/8/layout/default#1"/>
    <dgm:cxn modelId="{A3B739BB-8732-4879-942F-52723D6B3BD1}" type="presParOf" srcId="{F6AA4DC1-FD09-468A-9D8F-F0626B40B393}" destId="{695A8EBD-BBAF-4BDD-95F2-E2391566E8A1}" srcOrd="5" destOrd="0" presId="urn:microsoft.com/office/officeart/2005/8/layout/default#1"/>
    <dgm:cxn modelId="{887491D8-FF5C-45F8-98AD-BE2B5AB80FE2}" type="presParOf" srcId="{F6AA4DC1-FD09-468A-9D8F-F0626B40B393}" destId="{0F6CA91F-C5E4-4039-AD63-B783869DA4D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8018C4-FA9B-40F1-9E14-E0E221F0869A}" type="doc">
      <dgm:prSet loTypeId="urn:microsoft.com/office/officeart/2005/8/layout/default#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8FD14E00-D4E0-4ACC-B3C1-935D7DD0F864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latin typeface="Arial - 48"/>
            </a:rPr>
            <a:t>Завтрак </a:t>
          </a:r>
          <a:endParaRPr lang="ru-RU" b="1" dirty="0">
            <a:solidFill>
              <a:srgbClr val="FFFF00"/>
            </a:solidFill>
            <a:latin typeface="Arial - 48"/>
          </a:endParaRPr>
        </a:p>
      </dgm:t>
    </dgm:pt>
    <dgm:pt modelId="{65B05853-89D7-42A8-B836-1DD9C3705CD6}" type="parTrans" cxnId="{64E69222-C06A-482D-933D-6A1182B53DC5}">
      <dgm:prSet/>
      <dgm:spPr/>
      <dgm:t>
        <a:bodyPr/>
        <a:lstStyle/>
        <a:p>
          <a:endParaRPr lang="ru-RU"/>
        </a:p>
      </dgm:t>
    </dgm:pt>
    <dgm:pt modelId="{3E20D7F2-6649-466B-996A-4EB4B4ABDA0F}" type="sibTrans" cxnId="{64E69222-C06A-482D-933D-6A1182B53DC5}">
      <dgm:prSet/>
      <dgm:spPr/>
      <dgm:t>
        <a:bodyPr/>
        <a:lstStyle/>
        <a:p>
          <a:endParaRPr lang="ru-RU"/>
        </a:p>
      </dgm:t>
    </dgm:pt>
    <dgm:pt modelId="{E5A84779-865A-4BA6-A89F-DB393A8D03BC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Arial - 48"/>
            </a:rPr>
            <a:t>Обед </a:t>
          </a:r>
          <a:endParaRPr lang="ru-RU" b="1" dirty="0">
            <a:solidFill>
              <a:srgbClr val="FF0000"/>
            </a:solidFill>
            <a:latin typeface="Arial - 48"/>
          </a:endParaRPr>
        </a:p>
      </dgm:t>
    </dgm:pt>
    <dgm:pt modelId="{AE84766E-589A-4E2D-8AB6-DD439589A1D6}" type="parTrans" cxnId="{7D399EE5-DD0F-455D-B2CF-3EBA6065BB72}">
      <dgm:prSet/>
      <dgm:spPr/>
      <dgm:t>
        <a:bodyPr/>
        <a:lstStyle/>
        <a:p>
          <a:endParaRPr lang="ru-RU"/>
        </a:p>
      </dgm:t>
    </dgm:pt>
    <dgm:pt modelId="{7696942D-BBB6-42C1-B057-C5EE0C637F37}" type="sibTrans" cxnId="{7D399EE5-DD0F-455D-B2CF-3EBA6065BB72}">
      <dgm:prSet/>
      <dgm:spPr/>
      <dgm:t>
        <a:bodyPr/>
        <a:lstStyle/>
        <a:p>
          <a:endParaRPr lang="ru-RU"/>
        </a:p>
      </dgm:t>
    </dgm:pt>
    <dgm:pt modelId="{0B1C84A2-9CC7-44B9-AD8E-1D116A01D5F4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bg2">
                  <a:lumMod val="25000"/>
                </a:schemeClr>
              </a:solidFill>
              <a:latin typeface="Arial - 48"/>
            </a:rPr>
            <a:t>Омлет, бутерброды, какао, чай, яйцо</a:t>
          </a:r>
          <a:r>
            <a:rPr lang="en-US" sz="3200" b="1" dirty="0" smtClean="0">
              <a:solidFill>
                <a:schemeClr val="bg2">
                  <a:lumMod val="25000"/>
                </a:schemeClr>
              </a:solidFill>
              <a:latin typeface="Arial - 48"/>
            </a:rPr>
            <a:t>. </a:t>
          </a:r>
          <a:endParaRPr lang="ru-RU" sz="3200" b="1" dirty="0">
            <a:solidFill>
              <a:schemeClr val="bg2">
                <a:lumMod val="25000"/>
              </a:schemeClr>
            </a:solidFill>
            <a:latin typeface="Arial - 48"/>
          </a:endParaRPr>
        </a:p>
      </dgm:t>
    </dgm:pt>
    <dgm:pt modelId="{3FE270F9-5D90-4958-B44D-D35F30025953}" type="parTrans" cxnId="{FE3B8EFD-29FA-4B42-BDCB-ABD26DCD4259}">
      <dgm:prSet/>
      <dgm:spPr/>
      <dgm:t>
        <a:bodyPr/>
        <a:lstStyle/>
        <a:p>
          <a:endParaRPr lang="ru-RU"/>
        </a:p>
      </dgm:t>
    </dgm:pt>
    <dgm:pt modelId="{D23AEF56-1C64-4B4A-8984-4AC93F169B49}" type="sibTrans" cxnId="{FE3B8EFD-29FA-4B42-BDCB-ABD26DCD4259}">
      <dgm:prSet/>
      <dgm:spPr/>
      <dgm:t>
        <a:bodyPr/>
        <a:lstStyle/>
        <a:p>
          <a:endParaRPr lang="ru-RU"/>
        </a:p>
      </dgm:t>
    </dgm:pt>
    <dgm:pt modelId="{9BB94694-CAEE-4AFE-9D42-895111B95191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rgbClr val="C00000"/>
              </a:solidFill>
              <a:latin typeface="Arial - 48"/>
            </a:rPr>
            <a:t> </a:t>
          </a:r>
          <a:r>
            <a:rPr lang="ru-RU" sz="3200" b="1" dirty="0" smtClean="0">
              <a:solidFill>
                <a:srgbClr val="C00000"/>
              </a:solidFill>
              <a:latin typeface="Arial - 48"/>
            </a:rPr>
            <a:t>Борщ, макароны, котлеты, салат</a:t>
          </a:r>
          <a:r>
            <a:rPr lang="en-US" sz="3200" b="1" dirty="0" smtClean="0">
              <a:solidFill>
                <a:srgbClr val="C00000"/>
              </a:solidFill>
              <a:latin typeface="Arial - 48"/>
            </a:rPr>
            <a:t>. </a:t>
          </a:r>
          <a:endParaRPr lang="ru-RU" sz="3200" b="1" dirty="0">
            <a:solidFill>
              <a:srgbClr val="C00000"/>
            </a:solidFill>
            <a:latin typeface="Arial - 48"/>
          </a:endParaRPr>
        </a:p>
      </dgm:t>
    </dgm:pt>
    <dgm:pt modelId="{C9F560D8-A641-493C-98AC-2F188EC4A8F9}" type="sibTrans" cxnId="{3EA275D0-066D-4138-80A9-4C631B36F472}">
      <dgm:prSet/>
      <dgm:spPr/>
      <dgm:t>
        <a:bodyPr/>
        <a:lstStyle/>
        <a:p>
          <a:endParaRPr lang="ru-RU"/>
        </a:p>
      </dgm:t>
    </dgm:pt>
    <dgm:pt modelId="{E716886D-CB13-47F5-93DF-35176A98524E}" type="parTrans" cxnId="{3EA275D0-066D-4138-80A9-4C631B36F472}">
      <dgm:prSet/>
      <dgm:spPr/>
      <dgm:t>
        <a:bodyPr/>
        <a:lstStyle/>
        <a:p>
          <a:endParaRPr lang="ru-RU"/>
        </a:p>
      </dgm:t>
    </dgm:pt>
    <dgm:pt modelId="{F6AA4DC1-FD09-468A-9D8F-F0626B40B393}" type="pres">
      <dgm:prSet presAssocID="{668018C4-FA9B-40F1-9E14-E0E221F086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FB40AB-9006-4424-916A-260B3D8EA3B4}" type="pres">
      <dgm:prSet presAssocID="{8FD14E00-D4E0-4ACC-B3C1-935D7DD0F864}" presName="node" presStyleLbl="node1" presStyleIdx="0" presStyleCnt="4" custScaleX="96223" custScaleY="91023" custLinFactNeighborX="2510" custLinFactNeighborY="-5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6C96C-1353-4F83-91C3-AD59D14D056E}" type="pres">
      <dgm:prSet presAssocID="{3E20D7F2-6649-466B-996A-4EB4B4ABDA0F}" presName="sibTrans" presStyleCnt="0"/>
      <dgm:spPr/>
    </dgm:pt>
    <dgm:pt modelId="{2ED20F1D-189E-4B12-B80E-1BBBBA9945C3}" type="pres">
      <dgm:prSet presAssocID="{E5A84779-865A-4BA6-A89F-DB393A8D03BC}" presName="node" presStyleLbl="node1" presStyleIdx="1" presStyleCnt="4" custScaleX="104689" custScaleY="92078" custLinFactNeighborX="-2361" custLinFactNeighborY="-4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7C8D0-33D6-4D01-A932-F941B22E0E6A}" type="pres">
      <dgm:prSet presAssocID="{7696942D-BBB6-42C1-B057-C5EE0C637F37}" presName="sibTrans" presStyleCnt="0"/>
      <dgm:spPr/>
    </dgm:pt>
    <dgm:pt modelId="{C97AB4FE-3412-4DFF-A436-9DD71B18B2F4}" type="pres">
      <dgm:prSet presAssocID="{9BB94694-CAEE-4AFE-9D42-895111B95191}" presName="node" presStyleLbl="node1" presStyleIdx="2" presStyleCnt="4" custScaleX="102751" custScaleY="103729" custLinFactX="6761" custLinFactNeighborX="100000" custLinFactNeighborY="-13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A8EBD-BBAF-4BDD-95F2-E2391566E8A1}" type="pres">
      <dgm:prSet presAssocID="{C9F560D8-A641-493C-98AC-2F188EC4A8F9}" presName="sibTrans" presStyleCnt="0"/>
      <dgm:spPr/>
    </dgm:pt>
    <dgm:pt modelId="{0F6CA91F-C5E4-4039-AD63-B783869DA4D3}" type="pres">
      <dgm:prSet presAssocID="{0B1C84A2-9CC7-44B9-AD8E-1D116A01D5F4}" presName="node" presStyleLbl="node1" presStyleIdx="3" presStyleCnt="4" custScaleX="99413" custScaleY="102599" custLinFactX="-9615" custLinFactNeighborX="-100000" custLinFactNeighborY="-13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176E30-81AD-4CC1-8F52-4E11E5B4C997}" type="presOf" srcId="{8FD14E00-D4E0-4ACC-B3C1-935D7DD0F864}" destId="{FFFB40AB-9006-4424-916A-260B3D8EA3B4}" srcOrd="0" destOrd="0" presId="urn:microsoft.com/office/officeart/2005/8/layout/default#2"/>
    <dgm:cxn modelId="{58B3DF5C-A667-4EC3-ACD1-46D0D67B3A28}" type="presOf" srcId="{668018C4-FA9B-40F1-9E14-E0E221F0869A}" destId="{F6AA4DC1-FD09-468A-9D8F-F0626B40B393}" srcOrd="0" destOrd="0" presId="urn:microsoft.com/office/officeart/2005/8/layout/default#2"/>
    <dgm:cxn modelId="{BCB0898B-7253-48B7-90C2-37AE4F2FABCA}" type="presOf" srcId="{9BB94694-CAEE-4AFE-9D42-895111B95191}" destId="{C97AB4FE-3412-4DFF-A436-9DD71B18B2F4}" srcOrd="0" destOrd="0" presId="urn:microsoft.com/office/officeart/2005/8/layout/default#2"/>
    <dgm:cxn modelId="{3EA275D0-066D-4138-80A9-4C631B36F472}" srcId="{668018C4-FA9B-40F1-9E14-E0E221F0869A}" destId="{9BB94694-CAEE-4AFE-9D42-895111B95191}" srcOrd="2" destOrd="0" parTransId="{E716886D-CB13-47F5-93DF-35176A98524E}" sibTransId="{C9F560D8-A641-493C-98AC-2F188EC4A8F9}"/>
    <dgm:cxn modelId="{CCAFC9D9-0CDF-4473-A0E0-FA3C77BEB077}" type="presOf" srcId="{E5A84779-865A-4BA6-A89F-DB393A8D03BC}" destId="{2ED20F1D-189E-4B12-B80E-1BBBBA9945C3}" srcOrd="0" destOrd="0" presId="urn:microsoft.com/office/officeart/2005/8/layout/default#2"/>
    <dgm:cxn modelId="{7D399EE5-DD0F-455D-B2CF-3EBA6065BB72}" srcId="{668018C4-FA9B-40F1-9E14-E0E221F0869A}" destId="{E5A84779-865A-4BA6-A89F-DB393A8D03BC}" srcOrd="1" destOrd="0" parTransId="{AE84766E-589A-4E2D-8AB6-DD439589A1D6}" sibTransId="{7696942D-BBB6-42C1-B057-C5EE0C637F37}"/>
    <dgm:cxn modelId="{FE3B8EFD-29FA-4B42-BDCB-ABD26DCD4259}" srcId="{668018C4-FA9B-40F1-9E14-E0E221F0869A}" destId="{0B1C84A2-9CC7-44B9-AD8E-1D116A01D5F4}" srcOrd="3" destOrd="0" parTransId="{3FE270F9-5D90-4958-B44D-D35F30025953}" sibTransId="{D23AEF56-1C64-4B4A-8984-4AC93F169B49}"/>
    <dgm:cxn modelId="{64E69222-C06A-482D-933D-6A1182B53DC5}" srcId="{668018C4-FA9B-40F1-9E14-E0E221F0869A}" destId="{8FD14E00-D4E0-4ACC-B3C1-935D7DD0F864}" srcOrd="0" destOrd="0" parTransId="{65B05853-89D7-42A8-B836-1DD9C3705CD6}" sibTransId="{3E20D7F2-6649-466B-996A-4EB4B4ABDA0F}"/>
    <dgm:cxn modelId="{C93603DA-E63E-48D4-BD41-77211F89CFDE}" type="presOf" srcId="{0B1C84A2-9CC7-44B9-AD8E-1D116A01D5F4}" destId="{0F6CA91F-C5E4-4039-AD63-B783869DA4D3}" srcOrd="0" destOrd="0" presId="urn:microsoft.com/office/officeart/2005/8/layout/default#2"/>
    <dgm:cxn modelId="{75E68BCC-5F89-4080-B476-1545B3F7867C}" type="presParOf" srcId="{F6AA4DC1-FD09-468A-9D8F-F0626B40B393}" destId="{FFFB40AB-9006-4424-916A-260B3D8EA3B4}" srcOrd="0" destOrd="0" presId="urn:microsoft.com/office/officeart/2005/8/layout/default#2"/>
    <dgm:cxn modelId="{80DC9D1C-286B-4995-B853-16784F687D34}" type="presParOf" srcId="{F6AA4DC1-FD09-468A-9D8F-F0626B40B393}" destId="{3DC6C96C-1353-4F83-91C3-AD59D14D056E}" srcOrd="1" destOrd="0" presId="urn:microsoft.com/office/officeart/2005/8/layout/default#2"/>
    <dgm:cxn modelId="{3907ED8B-E491-4535-81BC-15DDE4DBA8FB}" type="presParOf" srcId="{F6AA4DC1-FD09-468A-9D8F-F0626B40B393}" destId="{2ED20F1D-189E-4B12-B80E-1BBBBA9945C3}" srcOrd="2" destOrd="0" presId="urn:microsoft.com/office/officeart/2005/8/layout/default#2"/>
    <dgm:cxn modelId="{43BAC21D-993B-4CA4-B6C7-A9F52F2701AB}" type="presParOf" srcId="{F6AA4DC1-FD09-468A-9D8F-F0626B40B393}" destId="{DD47C8D0-33D6-4D01-A932-F941B22E0E6A}" srcOrd="3" destOrd="0" presId="urn:microsoft.com/office/officeart/2005/8/layout/default#2"/>
    <dgm:cxn modelId="{731E3046-604E-4505-992B-86807072F9D5}" type="presParOf" srcId="{F6AA4DC1-FD09-468A-9D8F-F0626B40B393}" destId="{C97AB4FE-3412-4DFF-A436-9DD71B18B2F4}" srcOrd="4" destOrd="0" presId="urn:microsoft.com/office/officeart/2005/8/layout/default#2"/>
    <dgm:cxn modelId="{C0206210-8D25-49B3-B90F-C6CE621AE3AA}" type="presParOf" srcId="{F6AA4DC1-FD09-468A-9D8F-F0626B40B393}" destId="{695A8EBD-BBAF-4BDD-95F2-E2391566E8A1}" srcOrd="5" destOrd="0" presId="urn:microsoft.com/office/officeart/2005/8/layout/default#2"/>
    <dgm:cxn modelId="{A34E805A-CD5A-487D-9F4D-D4BCDACAE998}" type="presParOf" srcId="{F6AA4DC1-FD09-468A-9D8F-F0626B40B393}" destId="{0F6CA91F-C5E4-4039-AD63-B783869DA4D3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FB40AB-9006-4424-916A-260B3D8EA3B4}">
      <dsp:nvSpPr>
        <dsp:cNvPr id="0" name=""/>
        <dsp:cNvSpPr/>
      </dsp:nvSpPr>
      <dsp:spPr>
        <a:xfrm>
          <a:off x="611965" y="1578449"/>
          <a:ext cx="3704934" cy="1695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b="1" kern="1200" dirty="0" smtClean="0">
              <a:solidFill>
                <a:srgbClr val="FFFF00"/>
              </a:solidFill>
              <a:latin typeface="Arial - 48"/>
            </a:rPr>
            <a:t>Завтрак </a:t>
          </a:r>
          <a:endParaRPr lang="ru-RU" sz="6400" b="1" kern="1200" dirty="0">
            <a:solidFill>
              <a:srgbClr val="FFFF00"/>
            </a:solidFill>
            <a:latin typeface="Arial - 48"/>
          </a:endParaRPr>
        </a:p>
      </dsp:txBody>
      <dsp:txXfrm>
        <a:off x="611965" y="1578449"/>
        <a:ext cx="3704934" cy="1695400"/>
      </dsp:txXfrm>
    </dsp:sp>
    <dsp:sp modelId="{2ED20F1D-189E-4B12-B80E-1BBBBA9945C3}">
      <dsp:nvSpPr>
        <dsp:cNvPr id="0" name=""/>
        <dsp:cNvSpPr/>
      </dsp:nvSpPr>
      <dsp:spPr>
        <a:xfrm>
          <a:off x="4445507" y="1555642"/>
          <a:ext cx="3907422" cy="1726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b="1" kern="1200" dirty="0" smtClean="0">
              <a:solidFill>
                <a:srgbClr val="FF0000"/>
              </a:solidFill>
              <a:latin typeface="Arial - 48"/>
            </a:rPr>
            <a:t>Обед </a:t>
          </a:r>
          <a:endParaRPr lang="ru-RU" sz="6400" b="1" kern="1200" dirty="0">
            <a:solidFill>
              <a:srgbClr val="FF0000"/>
            </a:solidFill>
            <a:latin typeface="Arial - 48"/>
          </a:endParaRPr>
        </a:p>
      </dsp:txBody>
      <dsp:txXfrm>
        <a:off x="4445507" y="1555642"/>
        <a:ext cx="3907422" cy="1726262"/>
      </dsp:txXfrm>
    </dsp:sp>
    <dsp:sp modelId="{C97AB4FE-3412-4DFF-A436-9DD71B18B2F4}">
      <dsp:nvSpPr>
        <dsp:cNvPr id="0" name=""/>
        <dsp:cNvSpPr/>
      </dsp:nvSpPr>
      <dsp:spPr>
        <a:xfrm>
          <a:off x="606827" y="0"/>
          <a:ext cx="7674099" cy="186252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C00000"/>
              </a:solidFill>
              <a:latin typeface="Arial - 48"/>
            </a:rPr>
            <a:t> </a:t>
          </a:r>
          <a:r>
            <a:rPr lang="ru-RU" sz="3600" b="1" kern="1200" dirty="0" smtClean="0">
              <a:solidFill>
                <a:srgbClr val="C00000"/>
              </a:solidFill>
              <a:latin typeface="Arial - 48"/>
            </a:rPr>
            <a:t>Разделите нижеперечисленные слова на две группы :завтрак</a:t>
          </a:r>
          <a:r>
            <a:rPr lang="en-US" sz="3600" b="1" kern="1200" dirty="0" smtClean="0">
              <a:solidFill>
                <a:srgbClr val="C00000"/>
              </a:solidFill>
              <a:latin typeface="Arial - 48"/>
            </a:rPr>
            <a:t>,</a:t>
          </a:r>
          <a:r>
            <a:rPr lang="ru-RU" sz="3600" b="1" kern="1200" dirty="0" smtClean="0">
              <a:solidFill>
                <a:srgbClr val="C00000"/>
              </a:solidFill>
              <a:latin typeface="Arial - 48"/>
            </a:rPr>
            <a:t> обед</a:t>
          </a:r>
          <a:r>
            <a:rPr lang="en-US" sz="3600" b="1" kern="1200" dirty="0" smtClean="0">
              <a:solidFill>
                <a:srgbClr val="C00000"/>
              </a:solidFill>
              <a:latin typeface="Arial - 48"/>
            </a:rPr>
            <a:t>.</a:t>
          </a:r>
          <a:endParaRPr lang="ru-RU" sz="3600" b="1" kern="1200" dirty="0">
            <a:solidFill>
              <a:srgbClr val="C00000"/>
            </a:solidFill>
            <a:latin typeface="Arial - 48"/>
          </a:endParaRPr>
        </a:p>
      </dsp:txBody>
      <dsp:txXfrm>
        <a:off x="606827" y="0"/>
        <a:ext cx="7674099" cy="1862524"/>
      </dsp:txXfrm>
    </dsp:sp>
    <dsp:sp modelId="{0F6CA91F-C5E4-4039-AD63-B783869DA4D3}">
      <dsp:nvSpPr>
        <dsp:cNvPr id="0" name=""/>
        <dsp:cNvSpPr/>
      </dsp:nvSpPr>
      <dsp:spPr>
        <a:xfrm>
          <a:off x="720084" y="4211795"/>
          <a:ext cx="7590254" cy="1862524"/>
        </a:xfrm>
        <a:prstGeom prst="rect">
          <a:avLst/>
        </a:prstGeom>
        <a:solidFill>
          <a:schemeClr val="accent3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rial - 48"/>
            </a:rPr>
            <a:t>Борщ, омлет, бутерброды, какао, макароны, чай, котлеты, салат, яйцо</a:t>
          </a:r>
          <a:r>
            <a:rPr lang="en-US" sz="3200" b="1" kern="1200" dirty="0" smtClean="0">
              <a:latin typeface="Arial - 48"/>
            </a:rPr>
            <a:t>. </a:t>
          </a:r>
          <a:endParaRPr lang="ru-RU" sz="3200" b="1" kern="1200" dirty="0">
            <a:latin typeface="Arial - 48"/>
          </a:endParaRPr>
        </a:p>
      </dsp:txBody>
      <dsp:txXfrm>
        <a:off x="720084" y="4211795"/>
        <a:ext cx="7590254" cy="18625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FB40AB-9006-4424-916A-260B3D8EA3B4}">
      <dsp:nvSpPr>
        <dsp:cNvPr id="0" name=""/>
        <dsp:cNvSpPr/>
      </dsp:nvSpPr>
      <dsp:spPr>
        <a:xfrm>
          <a:off x="135653" y="189997"/>
          <a:ext cx="4120282" cy="2338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rgbClr val="FFFF00"/>
              </a:solidFill>
              <a:latin typeface="Arial - 48"/>
            </a:rPr>
            <a:t>Завтрак </a:t>
          </a:r>
          <a:endParaRPr lang="ru-RU" sz="6500" b="1" kern="1200" dirty="0">
            <a:solidFill>
              <a:srgbClr val="FFFF00"/>
            </a:solidFill>
            <a:latin typeface="Arial - 48"/>
          </a:endParaRPr>
        </a:p>
      </dsp:txBody>
      <dsp:txXfrm>
        <a:off x="135653" y="189997"/>
        <a:ext cx="4120282" cy="2338570"/>
      </dsp:txXfrm>
    </dsp:sp>
    <dsp:sp modelId="{2ED20F1D-189E-4B12-B80E-1BBBBA9945C3}">
      <dsp:nvSpPr>
        <dsp:cNvPr id="0" name=""/>
        <dsp:cNvSpPr/>
      </dsp:nvSpPr>
      <dsp:spPr>
        <a:xfrm>
          <a:off x="4475560" y="187698"/>
          <a:ext cx="4482797" cy="2365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rgbClr val="FF0000"/>
              </a:solidFill>
              <a:latin typeface="Arial - 48"/>
            </a:rPr>
            <a:t>Обед </a:t>
          </a:r>
          <a:endParaRPr lang="ru-RU" sz="6500" b="1" kern="1200" dirty="0">
            <a:solidFill>
              <a:srgbClr val="FF0000"/>
            </a:solidFill>
            <a:latin typeface="Arial - 48"/>
          </a:endParaRPr>
        </a:p>
      </dsp:txBody>
      <dsp:txXfrm>
        <a:off x="4475560" y="187698"/>
        <a:ext cx="4482797" cy="2365675"/>
      </dsp:txXfrm>
    </dsp:sp>
    <dsp:sp modelId="{C97AB4FE-3412-4DFF-A436-9DD71B18B2F4}">
      <dsp:nvSpPr>
        <dsp:cNvPr id="0" name=""/>
        <dsp:cNvSpPr/>
      </dsp:nvSpPr>
      <dsp:spPr>
        <a:xfrm>
          <a:off x="4572890" y="2765402"/>
          <a:ext cx="4399812" cy="266501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C00000"/>
              </a:solidFill>
              <a:latin typeface="Arial - 48"/>
            </a:rPr>
            <a:t> </a:t>
          </a:r>
          <a:r>
            <a:rPr lang="ru-RU" sz="3200" b="1" kern="1200" dirty="0" smtClean="0">
              <a:solidFill>
                <a:srgbClr val="C00000"/>
              </a:solidFill>
              <a:latin typeface="Arial - 48"/>
            </a:rPr>
            <a:t>Борщ, макароны, котлеты, салат</a:t>
          </a:r>
          <a:r>
            <a:rPr lang="en-US" sz="3200" b="1" kern="1200" dirty="0" smtClean="0">
              <a:solidFill>
                <a:srgbClr val="C00000"/>
              </a:solidFill>
              <a:latin typeface="Arial - 48"/>
            </a:rPr>
            <a:t>. </a:t>
          </a:r>
          <a:endParaRPr lang="ru-RU" sz="3200" b="1" kern="1200" dirty="0">
            <a:solidFill>
              <a:srgbClr val="C00000"/>
            </a:solidFill>
            <a:latin typeface="Arial - 48"/>
          </a:endParaRPr>
        </a:p>
      </dsp:txBody>
      <dsp:txXfrm>
        <a:off x="4572890" y="2765402"/>
        <a:ext cx="4399812" cy="2665014"/>
      </dsp:txXfrm>
    </dsp:sp>
    <dsp:sp modelId="{0F6CA91F-C5E4-4039-AD63-B783869DA4D3}">
      <dsp:nvSpPr>
        <dsp:cNvPr id="0" name=""/>
        <dsp:cNvSpPr/>
      </dsp:nvSpPr>
      <dsp:spPr>
        <a:xfrm>
          <a:off x="135653" y="2767097"/>
          <a:ext cx="4256878" cy="263598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25000"/>
                </a:schemeClr>
              </a:solidFill>
              <a:latin typeface="Arial - 48"/>
            </a:rPr>
            <a:t>Омлет, бутерброды, какао, чай, яйцо</a:t>
          </a:r>
          <a:r>
            <a:rPr lang="en-US" sz="3200" b="1" kern="1200" dirty="0" smtClean="0">
              <a:solidFill>
                <a:schemeClr val="bg2">
                  <a:lumMod val="25000"/>
                </a:schemeClr>
              </a:solidFill>
              <a:latin typeface="Arial - 48"/>
            </a:rPr>
            <a:t>. </a:t>
          </a:r>
          <a:endParaRPr lang="ru-RU" sz="3200" b="1" kern="1200" dirty="0">
            <a:solidFill>
              <a:schemeClr val="bg2">
                <a:lumMod val="25000"/>
              </a:schemeClr>
            </a:solidFill>
            <a:latin typeface="Arial - 48"/>
          </a:endParaRPr>
        </a:p>
      </dsp:txBody>
      <dsp:txXfrm>
        <a:off x="135653" y="2767097"/>
        <a:ext cx="4256878" cy="2635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F5D0F9-6CEF-4A93-8644-6EC96221C0C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93096"/>
            <a:ext cx="5114778" cy="1440160"/>
          </a:xfrm>
        </p:spPr>
        <p:txBody>
          <a:bodyPr/>
          <a:lstStyle/>
          <a:p>
            <a:pPr algn="ctr"/>
            <a:r>
              <a:rPr lang="ru-RU" dirty="0" smtClean="0"/>
              <a:t>МАОУ «</a:t>
            </a:r>
            <a:r>
              <a:rPr lang="ru-RU" dirty="0" err="1" smtClean="0"/>
              <a:t>Куровская</a:t>
            </a:r>
            <a:r>
              <a:rPr lang="ru-RU" dirty="0" smtClean="0"/>
              <a:t> СОШ №6»</a:t>
            </a:r>
          </a:p>
          <a:p>
            <a:pPr algn="ctr"/>
            <a:r>
              <a:rPr lang="ru-RU" dirty="0" smtClean="0"/>
              <a:t>Учитель: Арсентьева О.Л.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Презентация: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«Реализация системы оценивания ФГОС на уроках технологии»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04800"/>
            <a:ext cx="8892480" cy="139065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FFFF00"/>
                </a:solidFill>
              </a:rPr>
              <a:t>Домашнее </a:t>
            </a:r>
            <a:r>
              <a:rPr lang="ru-RU" sz="3200" dirty="0" smtClean="0">
                <a:solidFill>
                  <a:srgbClr val="FFFF00"/>
                </a:solidFill>
              </a:rPr>
              <a:t>задание по теме: «Завтрак» в 5 классе </a:t>
            </a:r>
            <a:r>
              <a:rPr lang="ru-RU" sz="3200" dirty="0">
                <a:solidFill>
                  <a:srgbClr val="FFFF00"/>
                </a:solidFill>
              </a:rPr>
              <a:t/>
            </a:r>
            <a:br>
              <a:rPr lang="ru-RU" sz="3200" dirty="0">
                <a:solidFill>
                  <a:srgbClr val="FFFF00"/>
                </a:solidFill>
              </a:rPr>
            </a:br>
            <a:r>
              <a:rPr lang="ru-RU" sz="3200" dirty="0"/>
              <a:t>4 уровня: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23528" y="1600200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sz="2400" dirty="0"/>
              <a:t>*На «2» </a:t>
            </a:r>
            <a:r>
              <a:rPr lang="ru-RU" sz="2400" dirty="0">
                <a:solidFill>
                  <a:schemeClr val="bg1"/>
                </a:solidFill>
              </a:rPr>
              <a:t>я могу </a:t>
            </a:r>
            <a:r>
              <a:rPr lang="ru-RU" sz="2400" dirty="0" smtClean="0">
                <a:solidFill>
                  <a:schemeClr val="bg1"/>
                </a:solidFill>
              </a:rPr>
              <a:t>найти пословицы о завтраке и дать к ним комментарий.</a:t>
            </a:r>
            <a:endParaRPr lang="ru-RU" sz="2400" dirty="0">
              <a:solidFill>
                <a:schemeClr val="bg1"/>
              </a:solidFill>
            </a:endParaRPr>
          </a:p>
          <a:p>
            <a:pPr marL="342900" indent="-342900"/>
            <a:r>
              <a:rPr lang="ru-RU" sz="2400" dirty="0"/>
              <a:t>*На «</a:t>
            </a:r>
            <a:r>
              <a:rPr lang="ru-RU" sz="2400" dirty="0" smtClean="0"/>
              <a:t>3»</a:t>
            </a:r>
            <a:r>
              <a:rPr lang="ru-RU" sz="2400" dirty="0" smtClean="0">
                <a:solidFill>
                  <a:schemeClr val="bg1"/>
                </a:solidFill>
              </a:rPr>
              <a:t>я могу узнать в интернете</a:t>
            </a:r>
            <a:r>
              <a:rPr lang="ru-RU" sz="2400" dirty="0" smtClean="0">
                <a:solidFill>
                  <a:schemeClr val="bg1"/>
                </a:solidFill>
                <a:latin typeface="Helvetica"/>
                <a:ea typeface="Times New Roman" pitchFamily="18" charset="0"/>
              </a:rPr>
              <a:t> </a:t>
            </a:r>
            <a:r>
              <a:rPr lang="ru-RU" sz="2400" dirty="0" smtClean="0">
                <a:solidFill>
                  <a:srgbClr val="333333"/>
                </a:solidFill>
                <a:latin typeface="Helvetica"/>
                <a:ea typeface="Times New Roman" pitchFamily="18" charset="0"/>
              </a:rPr>
              <a:t>сколько калорий содержат продукты, входящие в состав блюд моего завтрака. Отметить для себя низкокалорийные и высококалорийные продукты (на выбор).</a:t>
            </a:r>
            <a:endParaRPr lang="ru-RU" sz="2400" dirty="0"/>
          </a:p>
          <a:p>
            <a:pPr marL="342900" indent="-342900"/>
            <a:r>
              <a:rPr lang="ru-RU" sz="2400" dirty="0"/>
              <a:t>*На «4» </a:t>
            </a:r>
            <a:r>
              <a:rPr lang="ru-RU" sz="2400" dirty="0">
                <a:solidFill>
                  <a:schemeClr val="bg1"/>
                </a:solidFill>
              </a:rPr>
              <a:t>я могу </a:t>
            </a:r>
            <a:r>
              <a:rPr lang="ru-RU" sz="2400" dirty="0" smtClean="0">
                <a:solidFill>
                  <a:schemeClr val="bg1"/>
                </a:solidFill>
              </a:rPr>
              <a:t>найти новые способы складывания салфеток(на выбор).</a:t>
            </a:r>
            <a:endParaRPr lang="ru-RU" sz="2400" dirty="0">
              <a:solidFill>
                <a:schemeClr val="bg1"/>
              </a:solidFill>
            </a:endParaRPr>
          </a:p>
          <a:p>
            <a:pPr marL="342900" indent="-342900"/>
            <a:r>
              <a:rPr lang="ru-RU" sz="2400" dirty="0"/>
              <a:t>*На «5» </a:t>
            </a:r>
            <a:r>
              <a:rPr lang="ru-RU" sz="2400" dirty="0">
                <a:solidFill>
                  <a:schemeClr val="bg1"/>
                </a:solidFill>
              </a:rPr>
              <a:t>я </a:t>
            </a:r>
            <a:r>
              <a:rPr lang="ru-RU" sz="2400" dirty="0" smtClean="0">
                <a:solidFill>
                  <a:schemeClr val="bg1"/>
                </a:solidFill>
              </a:rPr>
              <a:t>могу</a:t>
            </a:r>
            <a:r>
              <a:rPr lang="ru-RU" sz="2400" dirty="0" smtClean="0">
                <a:solidFill>
                  <a:schemeClr val="bg1"/>
                </a:solidFill>
                <a:latin typeface="Helvetica"/>
                <a:ea typeface="Times New Roman" pitchFamily="18" charset="0"/>
              </a:rPr>
              <a:t> постараться </a:t>
            </a:r>
            <a:r>
              <a:rPr lang="ru-RU" sz="2400" dirty="0" smtClean="0">
                <a:solidFill>
                  <a:srgbClr val="333333"/>
                </a:solidFill>
                <a:latin typeface="Helvetica"/>
                <a:ea typeface="Times New Roman" pitchFamily="18" charset="0"/>
              </a:rPr>
              <a:t>в выходной день приготовить завтрак для себя или всей семьи, чтобы порадовать близких (на выбор). Отзывы о завтраке принесу к следующему уроку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40968"/>
            <a:ext cx="7139136" cy="3137595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Например: проверочная работа в </a:t>
            </a:r>
            <a:r>
              <a:rPr lang="ru-RU" sz="3600" dirty="0" smtClean="0"/>
              <a:t>5 </a:t>
            </a:r>
            <a:r>
              <a:rPr lang="ru-RU" sz="3600" dirty="0"/>
              <a:t>классе </a:t>
            </a:r>
            <a:r>
              <a:rPr lang="ru-RU" sz="3600" dirty="0" smtClean="0"/>
              <a:t>по «Кулинарии»</a:t>
            </a:r>
            <a:endParaRPr lang="ru-RU" sz="3600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507560" cy="243428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Перевод балльной шкалы оценивания успешности ученика в обычную 5-балльную делает сам процесс оценивания прозрачным для учителя и ученика.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-324544" y="260648"/>
          <a:ext cx="9030424" cy="6076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4222"/>
          <a:ext cx="9087632" cy="6076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230188" y="5180013"/>
            <a:ext cx="8778875" cy="4699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посчитай сколько слов поставлены правильно?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698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Овощи, предназначенные для приготовления отварных блюд, опускают в ___________________________ и варят при ___________________________.</a:t>
            </a:r>
          </a:p>
          <a:p>
            <a:r>
              <a:rPr lang="ru-RU" sz="2000" dirty="0" smtClean="0"/>
              <a:t>2. Свеклу  и морковь варят ________________________.</a:t>
            </a:r>
          </a:p>
          <a:p>
            <a:r>
              <a:rPr lang="ru-RU" sz="2000" dirty="0" smtClean="0"/>
              <a:t>3. При варке овощей уровень воды должен быть выше уровня овощей не более чем ___________.</a:t>
            </a:r>
          </a:p>
          <a:p>
            <a:r>
              <a:rPr lang="ru-RU" sz="2000" dirty="0" smtClean="0"/>
              <a:t>4. Чтобы уменьшить потери витамина С, овощи варят при _______________________________________.</a:t>
            </a:r>
          </a:p>
          <a:p>
            <a:r>
              <a:rPr lang="ru-RU" sz="2000" dirty="0" smtClean="0"/>
              <a:t>5. Картофель и морковь можно варить не только в воде, но и _____________.</a:t>
            </a:r>
          </a:p>
          <a:p>
            <a:r>
              <a:rPr lang="ru-RU" sz="2000" dirty="0" smtClean="0"/>
              <a:t>6. Овощные отвары рекомендуется использовать для приготовления _________________ и _____________________.</a:t>
            </a:r>
          </a:p>
          <a:p>
            <a:r>
              <a:rPr lang="ru-RU" sz="2000" dirty="0" smtClean="0"/>
              <a:t>7.Винегрет – разновидность салата, в состав которого обязательно входит _____________.</a:t>
            </a:r>
            <a:endParaRPr lang="ru-RU" sz="2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416800" cy="11731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4B0082"/>
                </a:solidFill>
                <a:latin typeface="Arial - 48"/>
              </a:rPr>
              <a:t>Вставь пропущенные слова:</a:t>
            </a:r>
            <a:endParaRPr lang="ru-RU" dirty="0"/>
          </a:p>
        </p:txBody>
      </p:sp>
      <p:pic>
        <p:nvPicPr>
          <p:cNvPr id="11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16832"/>
            <a:ext cx="10081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132856"/>
            <a:ext cx="909638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Улыбающееся лицо 12"/>
          <p:cNvSpPr>
            <a:spLocks noChangeArrowheads="1"/>
          </p:cNvSpPr>
          <p:nvPr/>
        </p:nvSpPr>
        <p:spPr bwMode="auto">
          <a:xfrm>
            <a:off x="3131840" y="4869160"/>
            <a:ext cx="823912" cy="649287"/>
          </a:xfrm>
          <a:prstGeom prst="smileyFace">
            <a:avLst>
              <a:gd name="adj" fmla="val 4653"/>
            </a:avLst>
          </a:prstGeom>
          <a:solidFill>
            <a:srgbClr val="D85C00"/>
          </a:solidFill>
          <a:ln w="15875" algn="ctr">
            <a:solidFill>
              <a:srgbClr val="1C2B68"/>
            </a:solidFill>
            <a:round/>
            <a:headEnd/>
            <a:tailEnd/>
          </a:ln>
        </p:spPr>
        <p:txBody>
          <a:bodyPr lIns="74085" tIns="37042" rIns="74085" bIns="37042" anchor="ctr"/>
          <a:lstStyle/>
          <a:p>
            <a:pPr algn="ctr" defTabSz="739775"/>
            <a:endParaRPr lang="ru-RU" sz="1500">
              <a:solidFill>
                <a:srgbClr val="FFFFFF"/>
              </a:solidFill>
              <a:latin typeface="Trebuchet MS" pitchFamily="34" charset="0"/>
            </a:endParaRPr>
          </a:p>
        </p:txBody>
      </p:sp>
      <p:pic>
        <p:nvPicPr>
          <p:cNvPr id="14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5805264"/>
            <a:ext cx="84137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3"/>
            <a:ext cx="70567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Ответ: </a:t>
            </a:r>
          </a:p>
          <a:p>
            <a:r>
              <a:rPr lang="ru-RU" sz="4000" dirty="0" smtClean="0"/>
              <a:t>1. Горячую воду, при медленном кипении.</a:t>
            </a:r>
          </a:p>
          <a:p>
            <a:r>
              <a:rPr lang="ru-RU" sz="4000" dirty="0" smtClean="0"/>
              <a:t>2. Без соли.</a:t>
            </a:r>
          </a:p>
          <a:p>
            <a:r>
              <a:rPr lang="ru-RU" sz="4000" dirty="0" smtClean="0"/>
              <a:t>3. 1-1,5 см.</a:t>
            </a:r>
          </a:p>
          <a:p>
            <a:r>
              <a:rPr lang="ru-RU" sz="4000" dirty="0" smtClean="0"/>
              <a:t>4. Закрытой крышке.</a:t>
            </a:r>
          </a:p>
          <a:p>
            <a:r>
              <a:rPr lang="ru-RU" sz="4000" dirty="0" smtClean="0"/>
              <a:t>5. На пару.</a:t>
            </a:r>
          </a:p>
          <a:p>
            <a:r>
              <a:rPr lang="ru-RU" sz="4000" dirty="0" smtClean="0"/>
              <a:t>6. Супов и соусов.</a:t>
            </a:r>
          </a:p>
          <a:p>
            <a:r>
              <a:rPr lang="ru-RU" sz="4000" dirty="0" smtClean="0"/>
              <a:t>7. Свекла.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0"/>
            <a:ext cx="7467600" cy="19431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Рефлексия</a:t>
            </a:r>
            <a:b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Задание: </a:t>
            </a: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Вставьте правильные слова.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844824"/>
            <a:ext cx="7467600" cy="42813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это пища, предназначена для еды утром, до обеда. Дети, которые получают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лучше развиваются, более успешны в учебе. Молочные продукты -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незаменимый источник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который необходим для детского организма.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Сервировка – это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...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стола для приема пищи. Салфетки из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…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ткани украшают стол.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9"/>
            <a:ext cx="734481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lvl="0" indent="-384048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Завтрак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-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пища, предназначена для еды утром, до обеда. Дети, которые получают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витамины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лучше развиваются, более успешны в учебе. Молочные продукты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молоко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творог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сметана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незаменимый источник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кальция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оторый необходим для детского организма. </a:t>
            </a:r>
          </a:p>
          <a:p>
            <a:pPr marL="420624" lvl="0" indent="-384048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Сервировка – это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оформление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стола для приема пищи. Салфетки из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бумаги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полотна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ткани украшают стол.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 lIns="91428" tIns="45714" rIns="91428" bIns="45714" anchor="t">
            <a:norm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К</a:t>
            </a:r>
            <a:r>
              <a:rPr lang="ru-RU" sz="6000" dirty="0" smtClean="0">
                <a:solidFill>
                  <a:srgbClr val="FF0000"/>
                </a:solidFill>
              </a:rPr>
              <a:t>ритерии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0" y="1609725"/>
            <a:ext cx="7239000" cy="4846638"/>
          </a:xfrm>
        </p:spPr>
        <p:txBody>
          <a:bodyPr lIns="91428" tIns="45714" rIns="91428" bIns="45714">
            <a:normAutofit/>
          </a:bodyPr>
          <a:lstStyle/>
          <a:p>
            <a:pPr marL="280988" indent="-225425" algn="ctr" defTabSz="1127125"/>
            <a:r>
              <a:rPr lang="en-US" sz="4800" dirty="0" smtClean="0"/>
              <a:t>2</a:t>
            </a:r>
            <a:r>
              <a:rPr lang="ru-RU" sz="4800" dirty="0" smtClean="0"/>
              <a:t>0</a:t>
            </a:r>
            <a:r>
              <a:rPr lang="en-US" sz="4800" dirty="0" smtClean="0"/>
              <a:t>-</a:t>
            </a:r>
            <a:r>
              <a:rPr lang="ru-RU" sz="4800" dirty="0" smtClean="0"/>
              <a:t>18</a:t>
            </a:r>
            <a:r>
              <a:rPr lang="en-US" sz="4800" dirty="0" smtClean="0"/>
              <a:t> </a:t>
            </a:r>
            <a:r>
              <a:rPr lang="en-US" sz="4800" dirty="0"/>
              <a:t>“5”</a:t>
            </a:r>
          </a:p>
          <a:p>
            <a:pPr marL="280988" indent="-225425" algn="ctr" defTabSz="1127125"/>
            <a:r>
              <a:rPr lang="ru-RU" sz="4800" dirty="0" smtClean="0"/>
              <a:t>17</a:t>
            </a:r>
            <a:r>
              <a:rPr lang="en-US" sz="4800" dirty="0" smtClean="0"/>
              <a:t>-</a:t>
            </a:r>
            <a:r>
              <a:rPr lang="ru-RU" sz="4800" dirty="0" smtClean="0"/>
              <a:t>14</a:t>
            </a:r>
            <a:r>
              <a:rPr lang="en-US" sz="4800" dirty="0" smtClean="0"/>
              <a:t> </a:t>
            </a:r>
            <a:r>
              <a:rPr lang="en-US" sz="4800" dirty="0"/>
              <a:t>“4”</a:t>
            </a:r>
          </a:p>
          <a:p>
            <a:pPr marL="280988" indent="-225425" algn="ctr" defTabSz="1127125"/>
            <a:r>
              <a:rPr lang="ru-RU" sz="4800" dirty="0" smtClean="0"/>
              <a:t>13</a:t>
            </a:r>
            <a:r>
              <a:rPr lang="en-US" sz="4800" dirty="0" smtClean="0"/>
              <a:t>-1</a:t>
            </a:r>
            <a:r>
              <a:rPr lang="ru-RU" sz="4800" dirty="0" smtClean="0"/>
              <a:t>0</a:t>
            </a:r>
            <a:r>
              <a:rPr lang="en-US" sz="4800" dirty="0" smtClean="0"/>
              <a:t> </a:t>
            </a:r>
            <a:r>
              <a:rPr lang="en-US" sz="4800" dirty="0"/>
              <a:t>“3”</a:t>
            </a:r>
            <a:endParaRPr lang="ru-RU" sz="4800" dirty="0"/>
          </a:p>
          <a:p>
            <a:pPr marL="280988" indent="-225425" algn="ctr" defTabSz="1127125"/>
            <a:r>
              <a:rPr lang="ru-RU" sz="4800" dirty="0" smtClean="0"/>
              <a:t>9 </a:t>
            </a:r>
            <a:r>
              <a:rPr lang="en-US" sz="4800" dirty="0" smtClean="0"/>
              <a:t>&lt;  “</a:t>
            </a:r>
            <a:r>
              <a:rPr lang="ru-RU" sz="4800" dirty="0" smtClean="0"/>
              <a:t>2</a:t>
            </a:r>
            <a:r>
              <a:rPr lang="en-US" sz="4800" dirty="0" smtClean="0"/>
              <a:t> ”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457200"/>
            <a:ext cx="8640960" cy="5668963"/>
          </a:xfrm>
        </p:spPr>
        <p:txBody>
          <a:bodyPr>
            <a:normAutofit/>
          </a:bodyPr>
          <a:lstStyle/>
          <a:p>
            <a:pPr marL="2209800" lvl="4" indent="-381000" algn="ctr">
              <a:buFontTx/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sz="2400" dirty="0">
                <a:solidFill>
                  <a:srgbClr val="FFFF00"/>
                </a:solidFill>
              </a:rPr>
              <a:t>Критерии оценивания предложенные учащимся делают сам процесс оценивания прозрачным для учителя, ученика и его родителей; такой подход к оценке знаний и умений школьника снимает элементы конфликтности между участниками учебной деятельности, помогают ученику сформировать объективную самооценку и понять, осознать свою конкурентоспособность в коллективе одноклассников, а значит, самостоятельно создать мотивацию для самосовершенствования и видеть пути к успеху.</a:t>
            </a:r>
          </a:p>
          <a:p>
            <a:pPr marL="2209800" lvl="4" indent="-381000" algn="ctr">
              <a:buFontTx/>
              <a:buNone/>
            </a:pPr>
            <a:endParaRPr lang="ru-RU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229600" cy="685800"/>
          </a:xfrm>
        </p:spPr>
        <p:txBody>
          <a:bodyPr>
            <a:normAutofit fontScale="90000"/>
          </a:bodyPr>
          <a:lstStyle/>
          <a:p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11560" y="228600"/>
            <a:ext cx="6984776" cy="1809750"/>
          </a:xfrm>
          <a:prstGeom prst="rect">
            <a:avLst/>
          </a:prstGeom>
          <a:solidFill>
            <a:srgbClr val="F3FCA2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«Человека невозможно ничему обучить, можно только помочь, открыть это в себе самом»</a:t>
            </a:r>
            <a:r>
              <a:rPr lang="ru-RU" sz="2800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r>
              <a:rPr lang="ru-RU" sz="2800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2800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</a:t>
            </a:r>
            <a:r>
              <a:rPr lang="ru-RU" sz="28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Галилео </a:t>
            </a:r>
            <a:r>
              <a:rPr lang="ru-RU" sz="2800" b="1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Галилей</a:t>
            </a:r>
          </a:p>
        </p:txBody>
      </p:sp>
      <p:pic>
        <p:nvPicPr>
          <p:cNvPr id="13318" name="Picture 6" descr="i?id=224068208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371850"/>
            <a:ext cx="3810000" cy="2857500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644008" y="2924944"/>
            <a:ext cx="3528392" cy="123748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быть востребованным в </a:t>
            </a:r>
          </a:p>
          <a:p>
            <a:r>
              <a:rPr lang="ru-RU" b="1" dirty="0" err="1">
                <a:solidFill>
                  <a:schemeClr val="bg1"/>
                </a:solidFill>
              </a:rPr>
              <a:t>высококонкурентном</a:t>
            </a:r>
            <a:r>
              <a:rPr lang="ru-RU" b="1" dirty="0">
                <a:solidFill>
                  <a:schemeClr val="bg1"/>
                </a:solidFill>
              </a:rPr>
              <a:t>  и </a:t>
            </a:r>
          </a:p>
          <a:p>
            <a:r>
              <a:rPr lang="ru-RU" b="1" dirty="0">
                <a:solidFill>
                  <a:schemeClr val="bg1"/>
                </a:solidFill>
              </a:rPr>
              <a:t>высокотехнологичном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мире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39553" y="6172200"/>
            <a:ext cx="7128792" cy="36933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/>
              <a:t>должны уметь влиться в быстро развивающееся общество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609600"/>
            <a:ext cx="7391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i="1" dirty="0">
                <a:solidFill>
                  <a:srgbClr val="FFFF00"/>
                </a:solidFill>
              </a:rPr>
              <a:t>Главное, что должен</a:t>
            </a:r>
          </a:p>
          <a:p>
            <a:r>
              <a:rPr lang="ru-RU" sz="4000" i="1" dirty="0">
                <a:solidFill>
                  <a:srgbClr val="FFFF00"/>
                </a:solidFill>
              </a:rPr>
              <a:t> обеспечить урок </a:t>
            </a:r>
            <a:endParaRPr lang="en-US" sz="4000" i="1" dirty="0">
              <a:solidFill>
                <a:srgbClr val="FFFF00"/>
              </a:solidFill>
            </a:endParaRPr>
          </a:p>
          <a:p>
            <a:r>
              <a:rPr lang="ru-RU" sz="4000" i="1" dirty="0">
                <a:solidFill>
                  <a:srgbClr val="FFFF00"/>
                </a:solidFill>
              </a:rPr>
              <a:t>– это создание комфортной обстановки для обучающихся </a:t>
            </a:r>
          </a:p>
          <a:p>
            <a:r>
              <a:rPr lang="ru-RU" sz="4000" i="1" dirty="0">
                <a:solidFill>
                  <a:srgbClr val="FFFF00"/>
                </a:solidFill>
              </a:rPr>
              <a:t>и ощущение комфорта учителем.</a:t>
            </a:r>
          </a:p>
          <a:p>
            <a:pPr>
              <a:spcBef>
                <a:spcPct val="50000"/>
              </a:spcBef>
            </a:pPr>
            <a:endParaRPr lang="ru-RU" sz="4000" i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8600" y="305813"/>
            <a:ext cx="7727776" cy="609397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u="sng" dirty="0">
                <a:solidFill>
                  <a:srgbClr val="FFFF00"/>
                </a:solidFill>
              </a:rPr>
              <a:t>Основные принципы оценки достижения планируемых результатов освоения ООП:</a:t>
            </a:r>
            <a:endParaRPr lang="en-US" sz="2800" u="sng" dirty="0">
              <a:solidFill>
                <a:srgbClr val="FFFF00"/>
              </a:solidFill>
            </a:endParaRPr>
          </a:p>
          <a:p>
            <a:pPr algn="ctr"/>
            <a:endParaRPr lang="ru-RU" sz="2800" u="sng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ru-RU" dirty="0">
                <a:solidFill>
                  <a:srgbClr val="002060"/>
                </a:solidFill>
              </a:rPr>
              <a:t>оценивание является </a:t>
            </a:r>
            <a:r>
              <a:rPr lang="ru-RU" b="1" dirty="0">
                <a:solidFill>
                  <a:srgbClr val="002060"/>
                </a:solidFill>
              </a:rPr>
              <a:t>постоянным процессом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r>
              <a:rPr lang="en-US" dirty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в зависимости от этапа обучения используется диагностическое (стартовое, текущее) и </a:t>
            </a:r>
            <a:r>
              <a:rPr lang="ru-RU" dirty="0" err="1">
                <a:solidFill>
                  <a:srgbClr val="002060"/>
                </a:solidFill>
              </a:rPr>
              <a:t>срезовое</a:t>
            </a:r>
            <a:r>
              <a:rPr lang="ru-RU" dirty="0">
                <a:solidFill>
                  <a:srgbClr val="002060"/>
                </a:solidFill>
              </a:rPr>
              <a:t> (тематическое, промежуточное, итоговое) оценивание;</a:t>
            </a:r>
          </a:p>
          <a:p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ru-RU" dirty="0">
                <a:solidFill>
                  <a:srgbClr val="002060"/>
                </a:solidFill>
              </a:rPr>
              <a:t>оценивание может быть </a:t>
            </a:r>
            <a:r>
              <a:rPr lang="ru-RU" b="1" dirty="0">
                <a:solidFill>
                  <a:srgbClr val="002060"/>
                </a:solidFill>
              </a:rPr>
              <a:t>только </a:t>
            </a:r>
            <a:r>
              <a:rPr lang="ru-RU" b="1" dirty="0" err="1">
                <a:solidFill>
                  <a:srgbClr val="002060"/>
                </a:solidFill>
              </a:rPr>
              <a:t>критериальным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r>
              <a:rPr lang="ru-RU" dirty="0">
                <a:solidFill>
                  <a:srgbClr val="002060"/>
                </a:solidFill>
              </a:rPr>
              <a:t>критериями оценивания выступают ожидаемые </a:t>
            </a:r>
            <a:r>
              <a:rPr lang="ru-RU" b="1" dirty="0">
                <a:solidFill>
                  <a:srgbClr val="002060"/>
                </a:solidFill>
              </a:rPr>
              <a:t>результаты, соответствующие учебным целям;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ru-RU" dirty="0">
                <a:solidFill>
                  <a:srgbClr val="002060"/>
                </a:solidFill>
              </a:rPr>
              <a:t>оцениваться с помощью отметки </a:t>
            </a:r>
            <a:r>
              <a:rPr lang="ru-RU" dirty="0" err="1">
                <a:solidFill>
                  <a:srgbClr val="002060"/>
                </a:solidFill>
              </a:rPr>
              <a:t>могуть</a:t>
            </a:r>
            <a:r>
              <a:rPr lang="ru-RU" dirty="0">
                <a:solidFill>
                  <a:srgbClr val="002060"/>
                </a:solidFill>
              </a:rPr>
              <a:t> только результаты деятельности ученика, но не его личные качества;</a:t>
            </a:r>
          </a:p>
          <a:p>
            <a:r>
              <a:rPr lang="ru-RU" b="1" dirty="0">
                <a:solidFill>
                  <a:srgbClr val="002060"/>
                </a:solidFill>
              </a:rPr>
              <a:t>оценивать</a:t>
            </a:r>
            <a:r>
              <a:rPr lang="ru-RU" dirty="0">
                <a:solidFill>
                  <a:srgbClr val="002060"/>
                </a:solidFill>
              </a:rPr>
              <a:t> можно </a:t>
            </a:r>
            <a:r>
              <a:rPr lang="ru-RU" b="1" dirty="0">
                <a:solidFill>
                  <a:srgbClr val="002060"/>
                </a:solidFill>
              </a:rPr>
              <a:t>только то, чему учат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ru-RU" dirty="0">
                <a:solidFill>
                  <a:srgbClr val="002060"/>
                </a:solidFill>
              </a:rPr>
              <a:t>критерии оценивания и алгоритм выставления отметки заранее известны и педагогам, и обучающимся (они могут вырабатываться совместно);</a:t>
            </a:r>
          </a:p>
          <a:p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ru-RU" dirty="0">
                <a:solidFill>
                  <a:srgbClr val="002060"/>
                </a:solidFill>
              </a:rPr>
              <a:t>система оценивания выстраивается таким образом, чтобы обучающиеся включались в контрольно-оценочную деятельность, </a:t>
            </a:r>
            <a:r>
              <a:rPr lang="ru-RU" b="1" dirty="0">
                <a:solidFill>
                  <a:srgbClr val="002060"/>
                </a:solidFill>
              </a:rPr>
              <a:t>приобретали навыки и привычку к самооценке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eaLnBrk="0" hangingPunct="0"/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99592" y="221121"/>
            <a:ext cx="7272808" cy="5878532"/>
          </a:xfrm>
          <a:prstGeom prst="rect">
            <a:avLst/>
          </a:prstGeom>
          <a:solidFill>
            <a:srgbClr val="83B84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3200" u="sng" dirty="0"/>
              <a:t>Результаты освоения обучающихся ООП включают в себя</a:t>
            </a:r>
            <a:r>
              <a:rPr lang="ru-RU" sz="2400" dirty="0"/>
              <a:t>:</a:t>
            </a:r>
            <a:endParaRPr lang="en-US" sz="2400" dirty="0"/>
          </a:p>
          <a:p>
            <a:pPr algn="ctr"/>
            <a:endParaRPr lang="ru-RU" sz="2400" dirty="0"/>
          </a:p>
          <a:p>
            <a:pPr algn="ctr"/>
            <a:r>
              <a:rPr lang="ru-RU" sz="2400" b="1" dirty="0"/>
              <a:t>предметные результаты</a:t>
            </a:r>
            <a:r>
              <a:rPr lang="ru-RU" sz="2400" dirty="0"/>
              <a:t> (знания и умения, опыт творческой деятельности и т.д.);</a:t>
            </a:r>
          </a:p>
          <a:p>
            <a:pPr algn="ctr"/>
            <a:r>
              <a:rPr lang="ru-RU" sz="2400" dirty="0"/>
              <a:t> </a:t>
            </a:r>
          </a:p>
          <a:p>
            <a:pPr algn="ctr"/>
            <a:r>
              <a:rPr lang="ru-RU" sz="2400" b="1" dirty="0" err="1"/>
              <a:t>метапредметные</a:t>
            </a:r>
            <a:r>
              <a:rPr lang="ru-RU" sz="2400" b="1" dirty="0"/>
              <a:t> результаты</a:t>
            </a:r>
            <a:r>
              <a:rPr lang="ru-RU" sz="2400" dirty="0"/>
              <a:t> (способы деятельности, освоенные на базе одного или нескольких учебных предметов, применимые как в рамках образовательного процесса, так и при решении проблем в реальных жизненных ситуациях);</a:t>
            </a:r>
          </a:p>
          <a:p>
            <a:pPr algn="ctr"/>
            <a:r>
              <a:rPr lang="ru-RU" sz="2400" b="1" dirty="0"/>
              <a:t>личностные результаты</a:t>
            </a:r>
            <a:r>
              <a:rPr lang="ru-RU" sz="2400" dirty="0"/>
              <a:t> (система ценностных отношений, интересов обучающихся и др.).</a:t>
            </a:r>
            <a:r>
              <a:rPr lang="ru-RU" sz="2400" b="1" dirty="0"/>
              <a:t> </a:t>
            </a:r>
            <a:endParaRPr lang="ru-RU" sz="2400" dirty="0"/>
          </a:p>
          <a:p>
            <a:pPr algn="ctr" eaLnBrk="0" hangingPunct="0"/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7920880" cy="4538904"/>
          </a:xfrm>
        </p:spPr>
        <p:txBody>
          <a:bodyPr/>
          <a:lstStyle/>
          <a:p>
            <a:r>
              <a:rPr lang="ru-RU" sz="2400" dirty="0"/>
              <a:t>Подавляющее большинство образовательных результатов можно сравнить только с его же предыдущими </a:t>
            </a:r>
            <a:r>
              <a:rPr lang="ru-RU" sz="2400" dirty="0" smtClean="0"/>
              <a:t>показателями.</a:t>
            </a:r>
            <a:endParaRPr lang="ru-RU" sz="2400" dirty="0"/>
          </a:p>
          <a:p>
            <a:r>
              <a:rPr lang="ru-RU" sz="2400" dirty="0"/>
              <a:t>Целью оценочной деятельности является определение комплексной оценки личностных, </a:t>
            </a:r>
            <a:r>
              <a:rPr lang="ru-RU" sz="2400" dirty="0" err="1"/>
              <a:t>метапредметных</a:t>
            </a:r>
            <a:r>
              <a:rPr lang="ru-RU" sz="2400" dirty="0"/>
              <a:t> и предметных образовательных </a:t>
            </a:r>
            <a:r>
              <a:rPr lang="ru-RU" sz="2400" dirty="0" smtClean="0"/>
              <a:t>результатов.</a:t>
            </a:r>
            <a:endParaRPr lang="ru-RU" sz="2400" dirty="0"/>
          </a:p>
          <a:p>
            <a:r>
              <a:rPr lang="ru-RU" sz="2400" dirty="0"/>
              <a:t> Учитель и ученик вместе определяют оценку и </a:t>
            </a:r>
            <a:r>
              <a:rPr lang="ru-RU" sz="2400" dirty="0" smtClean="0"/>
              <a:t>отметку.</a:t>
            </a:r>
            <a:endParaRPr lang="ru-RU" sz="2400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320040"/>
            <a:ext cx="6220544" cy="1308760"/>
          </a:xfrm>
          <a:solidFill>
            <a:srgbClr val="FF6600"/>
          </a:solidFill>
          <a:ln>
            <a:solidFill>
              <a:srgbClr val="FF6600"/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/>
              <a:t>ОТЛИЧИЕ системы оценивания ФГОС от традиционной системы оценивания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9512" y="183119"/>
            <a:ext cx="7704856" cy="357020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i="1" u="sng" dirty="0"/>
              <a:t>Система оценки достижения планируемых результатов освоения ООП предполагает</a:t>
            </a:r>
            <a:r>
              <a:rPr lang="ru-RU" sz="2000" i="1" dirty="0"/>
              <a:t>:</a:t>
            </a:r>
            <a:endParaRPr lang="en-US" sz="2000" i="1" dirty="0"/>
          </a:p>
          <a:p>
            <a:pPr algn="ctr"/>
            <a:endParaRPr lang="ru-RU" sz="2000" i="1" dirty="0"/>
          </a:p>
          <a:p>
            <a:pPr>
              <a:buFontTx/>
              <a:buChar char="-"/>
            </a:pPr>
            <a:r>
              <a:rPr lang="ru-RU" sz="2000" i="1" dirty="0"/>
              <a:t>включение обучающихся в контрольно-оценочную деятельность с целью приобретения ими навыков самооценки и самоанализа (рефлексии);</a:t>
            </a:r>
            <a:endParaRPr lang="en-US" sz="2000" i="1" dirty="0"/>
          </a:p>
          <a:p>
            <a:endParaRPr lang="ru-RU" sz="2000" i="1" dirty="0"/>
          </a:p>
          <a:p>
            <a:endParaRPr lang="en-US" sz="2000" i="1" dirty="0"/>
          </a:p>
          <a:p>
            <a:pPr>
              <a:buFontTx/>
              <a:buChar char="-"/>
            </a:pPr>
            <a:endParaRPr lang="ru-RU" sz="2000" i="1" dirty="0"/>
          </a:p>
          <a:p>
            <a:pPr>
              <a:buFontTx/>
              <a:buChar char="-"/>
            </a:pPr>
            <a:endParaRPr lang="ru-RU" sz="2000" i="1" dirty="0"/>
          </a:p>
          <a:p>
            <a:r>
              <a:rPr lang="ru-RU" dirty="0"/>
              <a:t>         .</a:t>
            </a:r>
          </a:p>
        </p:txBody>
      </p:sp>
      <p:pic>
        <p:nvPicPr>
          <p:cNvPr id="6152" name="Picture 8" descr="i?id=31796302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200400"/>
            <a:ext cx="2880320" cy="3409950"/>
          </a:xfrm>
          <a:prstGeom prst="rect">
            <a:avLst/>
          </a:prstGeom>
          <a:noFill/>
        </p:spPr>
      </p:pic>
      <p:pic>
        <p:nvPicPr>
          <p:cNvPr id="6154" name="Picture 10" descr="i?id=242344992-2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45024"/>
            <a:ext cx="4911080" cy="2638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457200"/>
            <a:ext cx="72831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i="1" dirty="0">
                <a:solidFill>
                  <a:srgbClr val="FFFF00"/>
                </a:solidFill>
              </a:rPr>
              <a:t>использование критической системы оценивания;</a:t>
            </a:r>
            <a:endParaRPr lang="en-US" sz="2400" i="1" dirty="0">
              <a:solidFill>
                <a:srgbClr val="FFFF00"/>
              </a:solidFill>
            </a:endParaRPr>
          </a:p>
          <a:p>
            <a:pPr marL="342900" indent="-342900">
              <a:buFontTx/>
              <a:buChar char="-"/>
            </a:pPr>
            <a:endParaRPr lang="en-US" sz="2400" i="1" dirty="0"/>
          </a:p>
          <a:p>
            <a:pPr marL="342900" indent="-342900"/>
            <a:r>
              <a:rPr lang="en-US" i="1" dirty="0"/>
              <a:t>    </a:t>
            </a:r>
            <a:r>
              <a:rPr lang="ru-RU" i="1" dirty="0"/>
              <a:t> т.е. содержать указания на определённые недостатки в учебной деятельности. Она ориентирует ученика на более высокий результат, способствует повышению его активности.</a:t>
            </a:r>
          </a:p>
          <a:p>
            <a:pPr marL="342900" indent="-342900">
              <a:buFontTx/>
              <a:buChar char="-"/>
            </a:pPr>
            <a:endParaRPr lang="en-US" sz="2400" i="1" dirty="0"/>
          </a:p>
        </p:txBody>
      </p:sp>
      <p:pic>
        <p:nvPicPr>
          <p:cNvPr id="12294" name="Picture 6" descr="i?id=39745809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996952"/>
            <a:ext cx="502920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457200"/>
            <a:ext cx="7211144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i="1" dirty="0">
                <a:solidFill>
                  <a:srgbClr val="FFFF00"/>
                </a:solidFill>
              </a:rPr>
              <a:t>использование разнообразных видов, методов,</a:t>
            </a:r>
            <a:endParaRPr lang="en-US" sz="2400" i="1" dirty="0">
              <a:solidFill>
                <a:srgbClr val="FFFF00"/>
              </a:solidFill>
            </a:endParaRPr>
          </a:p>
          <a:p>
            <a:r>
              <a:rPr lang="ru-RU" sz="2400" i="1" dirty="0">
                <a:solidFill>
                  <a:srgbClr val="FFFF00"/>
                </a:solidFill>
              </a:rPr>
              <a:t>форм и объектов оценивания, в том числе:</a:t>
            </a:r>
            <a:endParaRPr lang="en-US" sz="2400" i="1" dirty="0">
              <a:solidFill>
                <a:srgbClr val="FFFF00"/>
              </a:solidFill>
            </a:endParaRPr>
          </a:p>
          <a:p>
            <a:endParaRPr lang="en-US" sz="2400" i="1" dirty="0"/>
          </a:p>
          <a:p>
            <a:r>
              <a:rPr lang="en-US" sz="2000" dirty="0"/>
              <a:t>***</a:t>
            </a:r>
            <a:r>
              <a:rPr lang="ru-RU" sz="2000" dirty="0"/>
              <a:t> субъективных и объективных методов оценивания, </a:t>
            </a:r>
            <a:r>
              <a:rPr lang="ru-RU" sz="2000" dirty="0" smtClean="0"/>
              <a:t>стандартизованных </a:t>
            </a:r>
            <a:r>
              <a:rPr lang="ru-RU" sz="2000" dirty="0"/>
              <a:t>оценок;</a:t>
            </a:r>
            <a:endParaRPr lang="en-US" sz="2000" dirty="0"/>
          </a:p>
          <a:p>
            <a:endParaRPr lang="ru-RU" sz="2000" dirty="0"/>
          </a:p>
          <a:p>
            <a:r>
              <a:rPr lang="ru-RU" sz="2000" dirty="0"/>
              <a:t>   </a:t>
            </a:r>
            <a:r>
              <a:rPr lang="en-US" sz="2000" dirty="0"/>
              <a:t>*** </a:t>
            </a:r>
            <a:r>
              <a:rPr lang="ru-RU" sz="2000" dirty="0"/>
              <a:t>интегральной оценки (в том числе оценки результатов работы обучающихся над </a:t>
            </a:r>
            <a:r>
              <a:rPr lang="ru-RU" sz="2000" dirty="0" err="1"/>
              <a:t>портфолио</a:t>
            </a:r>
            <a:r>
              <a:rPr lang="ru-RU" sz="2000" dirty="0"/>
              <a:t>) и дифференцированной оценки отдельных аспектов обучения (например, формирование умений и навыков </a:t>
            </a:r>
            <a:r>
              <a:rPr lang="ru-RU" sz="2000" dirty="0" smtClean="0"/>
              <a:t>работы </a:t>
            </a:r>
            <a:r>
              <a:rPr lang="ru-RU" sz="2000" dirty="0"/>
              <a:t>с </a:t>
            </a:r>
            <a:r>
              <a:rPr lang="ru-RU" sz="2000" dirty="0" smtClean="0"/>
              <a:t>информацией, речевых навыков </a:t>
            </a:r>
            <a:r>
              <a:rPr lang="ru-RU" sz="2000" dirty="0"/>
              <a:t>и т.д.);</a:t>
            </a:r>
            <a:endParaRPr lang="en-US" sz="2000" dirty="0"/>
          </a:p>
          <a:p>
            <a:endParaRPr lang="ru-RU" sz="2000" dirty="0"/>
          </a:p>
          <a:p>
            <a:r>
              <a:rPr lang="ru-RU" sz="2000" dirty="0"/>
              <a:t>         </a:t>
            </a:r>
            <a:r>
              <a:rPr lang="en-US" sz="2000" dirty="0"/>
              <a:t>***</a:t>
            </a:r>
            <a:r>
              <a:rPr lang="ru-RU" sz="2000" dirty="0"/>
              <a:t> самоанализа и самооценки обучающихся;</a:t>
            </a:r>
            <a:endParaRPr lang="en-US" sz="2000" dirty="0"/>
          </a:p>
          <a:p>
            <a:endParaRPr lang="ru-RU" sz="2000" dirty="0"/>
          </a:p>
          <a:p>
            <a:r>
              <a:rPr lang="ru-RU" sz="2000" dirty="0"/>
              <a:t>         </a:t>
            </a:r>
            <a:r>
              <a:rPr lang="en-US" sz="2000" dirty="0"/>
              <a:t>***</a:t>
            </a:r>
            <a:r>
              <a:rPr lang="ru-RU" sz="2000" dirty="0"/>
              <a:t>оценивание как </a:t>
            </a:r>
            <a:r>
              <a:rPr lang="ru-RU" sz="2000" dirty="0" smtClean="0"/>
              <a:t>достижение </a:t>
            </a:r>
            <a:r>
              <a:rPr lang="ru-RU" sz="2000" dirty="0"/>
              <a:t>образовательных результатов, так и процесса их </a:t>
            </a:r>
            <a:r>
              <a:rPr lang="ru-RU" sz="2000" dirty="0" smtClean="0"/>
              <a:t>формирования.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171</TotalTime>
  <Words>690</Words>
  <Application>Microsoft Office PowerPoint</Application>
  <PresentationFormat>Экран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Презентация: «Реализация системы оценивания ФГОС на уроках технологии»</vt:lpstr>
      <vt:lpstr>Слайд 2</vt:lpstr>
      <vt:lpstr>Слайд 3</vt:lpstr>
      <vt:lpstr>Слайд 4</vt:lpstr>
      <vt:lpstr>Слайд 5</vt:lpstr>
      <vt:lpstr>ОТЛИЧИЕ системы оценивания ФГОС от традиционной системы оценивания</vt:lpstr>
      <vt:lpstr>Слайд 7</vt:lpstr>
      <vt:lpstr>Слайд 8</vt:lpstr>
      <vt:lpstr>Слайд 9</vt:lpstr>
      <vt:lpstr>Домашнее задание по теме: «Завтрак» в 5 классе  4 уровня: </vt:lpstr>
      <vt:lpstr>Перевод балльной шкалы оценивания успешности ученика в обычную 5-балльную делает сам процесс оценивания прозрачным для учителя и ученика. </vt:lpstr>
      <vt:lpstr>Слайд 12</vt:lpstr>
      <vt:lpstr>Слайд 13</vt:lpstr>
      <vt:lpstr>Вставь пропущенные слова:</vt:lpstr>
      <vt:lpstr>Слайд 15</vt:lpstr>
      <vt:lpstr>Слайд 16</vt:lpstr>
      <vt:lpstr>Слайд 17</vt:lpstr>
      <vt:lpstr>Критерии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Презентация: «Реализация системы оценивания ФГОС на уроках технологии»</dc:title>
  <dc:creator>Дима</dc:creator>
  <cp:lastModifiedBy>Дима</cp:lastModifiedBy>
  <cp:revision>19</cp:revision>
  <dcterms:created xsi:type="dcterms:W3CDTF">2014-03-27T12:56:07Z</dcterms:created>
  <dcterms:modified xsi:type="dcterms:W3CDTF">2014-04-01T18:47:28Z</dcterms:modified>
</cp:coreProperties>
</file>