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59898"/>
            <a:ext cx="7200800" cy="764846"/>
          </a:xfrm>
        </p:spPr>
        <p:txBody>
          <a:bodyPr/>
          <a:lstStyle/>
          <a:p>
            <a:r>
              <a:rPr lang="ru-RU" sz="3200" i="1" dirty="0">
                <a:solidFill>
                  <a:srgbClr val="895D1D"/>
                </a:solidFill>
                <a:effectLst/>
                <a:latin typeface="Times New Roman"/>
              </a:rPr>
              <a:t>МБОУ ДОД ДДТ МО Кавказский район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7534" y="1340768"/>
            <a:ext cx="7824946" cy="5112568"/>
          </a:xfrm>
        </p:spPr>
        <p:txBody>
          <a:bodyPr>
            <a:normAutofit/>
          </a:bodyPr>
          <a:lstStyle/>
          <a:p>
            <a:pPr marL="0" lvl="0" algn="ctr">
              <a:spcBef>
                <a:spcPct val="20000"/>
              </a:spcBef>
              <a:buClr>
                <a:srgbClr val="873624"/>
              </a:buClr>
              <a:buSzTx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Этапы изготовления </a:t>
            </a:r>
          </a:p>
          <a:p>
            <a:pPr marL="0" lvl="0" algn="ctr">
              <a:spcBef>
                <a:spcPct val="20000"/>
              </a:spcBef>
              <a:buClr>
                <a:srgbClr val="873624"/>
              </a:buClr>
              <a:buSzTx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аппликации «Пасхальный натюрморт» 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marL="0" lvl="0">
              <a:spcBef>
                <a:spcPct val="20000"/>
              </a:spcBef>
              <a:buClr>
                <a:srgbClr val="873624"/>
              </a:buClr>
              <a:buSzTx/>
            </a:pPr>
            <a:endParaRPr lang="ru-RU" sz="2400" i="1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marL="0" lvl="0">
              <a:spcBef>
                <a:spcPct val="20000"/>
              </a:spcBef>
              <a:buClr>
                <a:srgbClr val="873624"/>
              </a:buClr>
              <a:buSzTx/>
            </a:pPr>
            <a:endParaRPr lang="ru-RU" sz="2400" i="1" dirty="0" smtClean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marL="0" lvl="0" algn="r">
              <a:spcBef>
                <a:spcPct val="20000"/>
              </a:spcBef>
              <a:buClr>
                <a:srgbClr val="873624"/>
              </a:buClr>
              <a:buSzTx/>
            </a:pPr>
            <a:endParaRPr lang="ru-RU" sz="2400" i="1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marL="0" lvl="0" algn="r">
              <a:spcBef>
                <a:spcPct val="20000"/>
              </a:spcBef>
              <a:buClr>
                <a:srgbClr val="873624"/>
              </a:buClr>
              <a:buSzTx/>
            </a:pPr>
            <a:endParaRPr lang="ru-RU" sz="2400" i="1" dirty="0" smtClean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marL="0" lvl="0" algn="r">
              <a:spcBef>
                <a:spcPct val="20000"/>
              </a:spcBef>
              <a:buClr>
                <a:srgbClr val="873624"/>
              </a:buClr>
              <a:buSzTx/>
            </a:pPr>
            <a:endParaRPr lang="ru-RU" sz="2400" i="1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marL="0" lvl="0" algn="r">
              <a:spcBef>
                <a:spcPct val="20000"/>
              </a:spcBef>
              <a:buClr>
                <a:srgbClr val="873624"/>
              </a:buClr>
              <a:buSzTx/>
            </a:pP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Педагог </a:t>
            </a:r>
          </a:p>
          <a:p>
            <a:pPr marL="0" lvl="0" algn="r">
              <a:spcBef>
                <a:spcPct val="20000"/>
              </a:spcBef>
              <a:buClr>
                <a:srgbClr val="873624"/>
              </a:buClr>
              <a:buSzTx/>
            </a:pP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дополнительного</a:t>
            </a:r>
            <a:endParaRPr lang="ru-RU" sz="2400" i="1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marL="0" lvl="0" algn="r">
              <a:spcBef>
                <a:spcPct val="20000"/>
              </a:spcBef>
              <a:buClr>
                <a:srgbClr val="873624"/>
              </a:buClr>
              <a:buSzTx/>
            </a:pP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образования</a:t>
            </a:r>
          </a:p>
          <a:p>
            <a:pPr marL="0" lvl="0" algn="r">
              <a:spcBef>
                <a:spcPct val="20000"/>
              </a:spcBef>
              <a:buClr>
                <a:srgbClr val="873624"/>
              </a:buClr>
              <a:buSzTx/>
            </a:pP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Коломейцева 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Елена Валентиновна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420888"/>
            <a:ext cx="4101062" cy="299541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794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895D1D"/>
                </a:solidFill>
                <a:effectLst/>
                <a:latin typeface="Times New Roman"/>
              </a:rPr>
              <a:t>Оклеивание верхней части </a:t>
            </a:r>
            <a:r>
              <a:rPr lang="ru-RU" sz="3600" b="1" dirty="0" smtClean="0">
                <a:solidFill>
                  <a:srgbClr val="895D1D"/>
                </a:solidFill>
                <a:effectLst/>
                <a:latin typeface="Times New Roman"/>
              </a:rPr>
              <a:t> второго кулича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789040"/>
            <a:ext cx="3657600" cy="2866312"/>
          </a:xfr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1" y="3789040"/>
            <a:ext cx="4045889" cy="2880320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1412776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На верхнюю часть </a:t>
            </a: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заготовки второго </a:t>
            </a: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кулича нанести клей, оклеить белой тканью. Срезать излишки по краю заготовки с обратной стороны.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300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895D1D"/>
                </a:solidFill>
                <a:effectLst/>
                <a:latin typeface="Times New Roman"/>
              </a:rPr>
              <a:t>Оклеивание </a:t>
            </a:r>
            <a:r>
              <a:rPr lang="ru-RU" sz="4000" b="1" dirty="0" smtClean="0">
                <a:solidFill>
                  <a:srgbClr val="895D1D"/>
                </a:solidFill>
                <a:effectLst/>
                <a:latin typeface="Times New Roman"/>
              </a:rPr>
              <a:t>вазы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96753"/>
            <a:ext cx="3424299" cy="2304256"/>
          </a:xfr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778074"/>
            <a:ext cx="1944216" cy="2969905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932040" y="1196753"/>
            <a:ext cx="39604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На </a:t>
            </a: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заготовку вазы </a:t>
            </a: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нанести </a:t>
            </a: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клей. Приклеить её к изнаночной стороне ткани с узором.</a:t>
            </a:r>
            <a:endParaRPr lang="ru-RU" sz="3200" b="1" i="1" dirty="0">
              <a:solidFill>
                <a:srgbClr val="C32D2E">
                  <a:lumMod val="75000"/>
                </a:srgbClr>
              </a:solidFill>
              <a:latin typeface="Times New Roman"/>
            </a:endParaRP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3200" b="1" i="1" dirty="0">
              <a:solidFill>
                <a:srgbClr val="C32D2E">
                  <a:lumMod val="75000"/>
                </a:srgbClr>
              </a:solidFill>
              <a:latin typeface="Times New Roman"/>
            </a:endParaRP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Срезать излишки ткани по краю заготовки.</a:t>
            </a:r>
            <a:endParaRPr lang="ru-RU" sz="3200" b="1" i="1" dirty="0">
              <a:solidFill>
                <a:srgbClr val="C32D2E">
                  <a:lumMod val="75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87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30068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895D1D"/>
                </a:solidFill>
                <a:effectLst/>
                <a:latin typeface="Times New Roman"/>
              </a:rPr>
              <a:t>Оклеивание яиц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717032"/>
            <a:ext cx="5256584" cy="289434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32" y="1268760"/>
            <a:ext cx="7632848" cy="2304256"/>
          </a:xfrm>
        </p:spPr>
        <p:txBody>
          <a:bodyPr>
            <a:normAutofit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На заготовки яиц нанести клей, оклеить тканью различных цветов. Срезать излишки по краю заготовки с </a:t>
            </a: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обратной стороны.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00811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895D1D"/>
                </a:solidFill>
                <a:effectLst/>
                <a:latin typeface="Times New Roman"/>
              </a:rPr>
              <a:t>Изготовление </a:t>
            </a:r>
            <a:r>
              <a:rPr lang="ru-RU" sz="3600" b="1" dirty="0" smtClean="0">
                <a:solidFill>
                  <a:srgbClr val="895D1D"/>
                </a:solidFill>
                <a:effectLst/>
                <a:latin typeface="Times New Roman"/>
              </a:rPr>
              <a:t> ветки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32" y="1124744"/>
            <a:ext cx="3639787" cy="2448272"/>
          </a:xfr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789040"/>
            <a:ext cx="3672408" cy="266429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220072" y="980728"/>
            <a:ext cx="3672408" cy="5616624"/>
          </a:xfrm>
        </p:spPr>
        <p:txBody>
          <a:bodyPr>
            <a:normAutofit/>
          </a:bodyPr>
          <a:lstStyle/>
          <a:p>
            <a:pPr marL="82296" lvl="0" indent="0">
              <a:buClr>
                <a:srgbClr val="3891A7"/>
              </a:buClr>
              <a:buNone/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Отрезать 6 коричневых нитей длиной 9см, связать общим узлом.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Сплести половину длины в косу из трёх частей по две нити в каждой.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7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128701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895D1D"/>
                </a:solidFill>
                <a:effectLst/>
                <a:latin typeface="Times New Roman"/>
              </a:rPr>
              <a:t>Прикрепление скатерти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80928"/>
            <a:ext cx="4843138" cy="3824156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3608" y="1340768"/>
            <a:ext cx="8100392" cy="115212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На дно тарелки приклеить белое кружево немного ниже  центра.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895D1D"/>
                </a:solidFill>
                <a:effectLst/>
                <a:latin typeface="Times New Roman"/>
              </a:rPr>
              <a:t>Расположение основных элементов композиции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494126"/>
            <a:ext cx="3657600" cy="272382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82296" lvl="0" indent="0">
              <a:buClr>
                <a:srgbClr val="3891A7"/>
              </a:buClr>
              <a:buNone/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Поскольку куличи и ваза с веткой составляют основу </a:t>
            </a: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 </a:t>
            </a: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композиции,  их необходимо гармонично расположить на скатерти до приклеивания.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1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528880" cy="115212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895D1D"/>
                </a:solidFill>
                <a:effectLst/>
                <a:latin typeface="Times New Roman"/>
              </a:rPr>
              <a:t>Вырезание свечки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51415"/>
            <a:ext cx="6480720" cy="3762189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75656" y="1268760"/>
            <a:ext cx="7344816" cy="1800200"/>
          </a:xfrm>
        </p:spPr>
        <p:txBody>
          <a:bodyPr/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 Из золотистой тесьмы можно вырезать зажжённую  и добавить её в композицию.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95D1D"/>
                </a:solidFill>
                <a:effectLst/>
                <a:latin typeface="Times New Roman"/>
              </a:rPr>
              <a:t>Приклеивание элементов </a:t>
            </a:r>
            <a:r>
              <a:rPr lang="ru-RU" sz="3600" b="1" dirty="0">
                <a:solidFill>
                  <a:srgbClr val="895D1D"/>
                </a:solidFill>
                <a:effectLst/>
                <a:latin typeface="Times New Roman"/>
              </a:rPr>
              <a:t>композиции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241230"/>
            <a:ext cx="3657600" cy="322961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82296" lvl="0" indent="0">
              <a:buClr>
                <a:srgbClr val="3891A7"/>
              </a:buClr>
              <a:buNone/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Все элементы композиции расположить </a:t>
            </a: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на </a:t>
            </a: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скатерти, приклеить их. Основание ветки скрыть под вазу, а  края под цветы, вырезанные </a:t>
            </a: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и</a:t>
            </a: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з тесьмы.</a:t>
            </a:r>
            <a:endParaRPr lang="ru-RU" dirty="0">
              <a:solidFill>
                <a:prstClr val="black"/>
              </a:solidFill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895D1D"/>
                </a:solidFill>
                <a:effectLst/>
                <a:latin typeface="Times New Roman"/>
              </a:rPr>
              <a:t>Декоративное оформление нижней части </a:t>
            </a:r>
            <a:r>
              <a:rPr lang="ru-RU" sz="3200" b="1" dirty="0">
                <a:solidFill>
                  <a:srgbClr val="895D1D"/>
                </a:solidFill>
                <a:effectLst/>
                <a:latin typeface="Times New Roman"/>
              </a:rPr>
              <a:t>н</a:t>
            </a:r>
            <a:r>
              <a:rPr lang="ru-RU" sz="3200" b="1" dirty="0" smtClean="0">
                <a:solidFill>
                  <a:srgbClr val="895D1D"/>
                </a:solidFill>
                <a:effectLst/>
                <a:latin typeface="Times New Roman"/>
              </a:rPr>
              <a:t>атюрморта.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46" y="1916832"/>
            <a:ext cx="4089972" cy="3507603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56792"/>
            <a:ext cx="3657600" cy="5184576"/>
          </a:xfrm>
        </p:spPr>
        <p:txBody>
          <a:bodyPr>
            <a:normAutofit fontScale="85000" lnSpcReduction="20000"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Нижнюю часть </a:t>
            </a: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 </a:t>
            </a: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пасхального натюрморта можно оформить декоративной тесьмой в виде каймы скатерти. Тесьмой «зигзаг» выложить и приклеить полукруг по низу. Края скрыть под бантики, </a:t>
            </a: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вырезанные из тесьмы.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4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895D1D"/>
                </a:solidFill>
                <a:effectLst/>
                <a:latin typeface="Times New Roman"/>
              </a:rPr>
              <a:t>Готовое изделие</a:t>
            </a:r>
            <a:br>
              <a:rPr lang="ru-RU" sz="4000" b="1" dirty="0" smtClean="0">
                <a:solidFill>
                  <a:srgbClr val="895D1D"/>
                </a:solidFill>
                <a:effectLst/>
                <a:latin typeface="Times New Roman"/>
              </a:rPr>
            </a:br>
            <a:r>
              <a:rPr lang="ru-RU" sz="4000" b="1" dirty="0" smtClean="0">
                <a:solidFill>
                  <a:srgbClr val="895D1D"/>
                </a:solidFill>
                <a:effectLst/>
                <a:latin typeface="Times New Roman"/>
              </a:rPr>
              <a:t>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/>
              </a:rPr>
              <a:t>«Пасхальный натюрморт»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94" y="1447800"/>
            <a:ext cx="6572562" cy="4800600"/>
          </a:xfrm>
          <a:ln w="38100">
            <a:solidFill>
              <a:schemeClr val="accent3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44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895D1D"/>
                </a:solidFill>
                <a:effectLst/>
                <a:latin typeface="Times New Roman"/>
              </a:rPr>
              <a:t>Материалы и инструменты 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064" y="1412776"/>
            <a:ext cx="1957349" cy="1853967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3851920" y="1412776"/>
            <a:ext cx="4824536" cy="5138636"/>
          </a:xfrm>
        </p:spPr>
        <p:txBody>
          <a:bodyPr>
            <a:normAutofit/>
          </a:bodyPr>
          <a:lstStyle/>
          <a:p>
            <a:pPr marL="0" lvl="0" indent="0" algn="r">
              <a:spcBef>
                <a:spcPct val="20000"/>
              </a:spcBef>
              <a:buClr>
                <a:srgbClr val="873624"/>
              </a:buClr>
              <a:buSzTx/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Лист белого картона, ножницы, клей полимерный универсальный, карандаш, пластиковая одноразовая тарелка. </a:t>
            </a:r>
          </a:p>
          <a:p>
            <a:pPr marL="0" lvl="0" indent="0" algn="r">
              <a:spcBef>
                <a:spcPct val="20000"/>
              </a:spcBef>
              <a:buClr>
                <a:srgbClr val="873624"/>
              </a:buClr>
              <a:buSzTx/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Белое кружево длиной 7 см, 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тесьма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 золотистая длиной 3 см, тесьма декоративная, «цветочки»,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«бантики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», «зигзаг» длиной 3-7 см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.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48567" y="3966827"/>
            <a:ext cx="3067659" cy="210151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73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336704" cy="720080"/>
          </a:xfrm>
        </p:spPr>
        <p:txBody>
          <a:bodyPr/>
          <a:lstStyle/>
          <a:p>
            <a:r>
              <a:rPr lang="ru-RU" sz="4000" dirty="0">
                <a:solidFill>
                  <a:srgbClr val="895D1D"/>
                </a:solidFill>
                <a:effectLst/>
                <a:latin typeface="Times New Roman"/>
              </a:rPr>
              <a:t>Материалы и инструменты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196752"/>
            <a:ext cx="2704852" cy="2635778"/>
          </a:xfr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933056"/>
            <a:ext cx="2736303" cy="2727368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322820" y="1196752"/>
            <a:ext cx="4497652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873624"/>
              </a:buClr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Небольшие кусочки тканей красного, синего, жёлтого, зелёного и других цветов. </a:t>
            </a:r>
          </a:p>
          <a:p>
            <a:pPr lvl="0">
              <a:spcBef>
                <a:spcPct val="20000"/>
              </a:spcBef>
              <a:buClr>
                <a:srgbClr val="873624"/>
              </a:buClr>
            </a:pPr>
            <a:endParaRPr lang="ru-RU" sz="3200" b="1" i="1" dirty="0" smtClean="0">
              <a:solidFill>
                <a:srgbClr val="C32D2E">
                  <a:lumMod val="75000"/>
                </a:srgbClr>
              </a:solidFill>
              <a:latin typeface="Times New Roman"/>
            </a:endParaRPr>
          </a:p>
          <a:p>
            <a:pPr lvl="0">
              <a:spcBef>
                <a:spcPct val="20000"/>
              </a:spcBef>
              <a:buClr>
                <a:srgbClr val="873624"/>
              </a:buClr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Небольшие кусочки тканей белого и коричневого цветов</a:t>
            </a:r>
            <a:r>
              <a:rPr lang="ru-RU" sz="28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5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600888" cy="112474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895D1D"/>
                </a:solidFill>
                <a:effectLst/>
                <a:latin typeface="Times New Roman"/>
              </a:rPr>
              <a:t>Изготовление основы аппликации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24744"/>
            <a:ext cx="3456384" cy="2802643"/>
          </a:xfr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077072"/>
            <a:ext cx="3456384" cy="2417264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860032" y="991779"/>
            <a:ext cx="3816424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873624"/>
              </a:buClr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Поставить тарелку на лист картона и обвести окружность по её нижнему краю.   </a:t>
            </a:r>
          </a:p>
          <a:p>
            <a:pPr lvl="0" algn="r">
              <a:spcBef>
                <a:spcPct val="20000"/>
              </a:spcBef>
              <a:buClr>
                <a:srgbClr val="873624"/>
              </a:buClr>
            </a:pPr>
            <a:endParaRPr lang="ru-RU" sz="3200" b="1" i="1" dirty="0" smtClean="0">
              <a:solidFill>
                <a:srgbClr val="C32D2E">
                  <a:lumMod val="75000"/>
                </a:srgbClr>
              </a:solidFill>
              <a:latin typeface="Times New Roman"/>
            </a:endParaRPr>
          </a:p>
          <a:p>
            <a:pPr lvl="0" algn="r">
              <a:spcBef>
                <a:spcPct val="20000"/>
              </a:spcBef>
              <a:buClr>
                <a:srgbClr val="873624"/>
              </a:buClr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Вырезать по линии круг, равный внутреннему размеру тарелки.</a:t>
            </a:r>
            <a:endParaRPr lang="ru-RU" sz="3200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1515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56872" cy="134076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895D1D"/>
                </a:solidFill>
                <a:effectLst/>
                <a:latin typeface="Times New Roman"/>
              </a:rPr>
              <a:t>З</a:t>
            </a:r>
            <a:r>
              <a:rPr lang="ru-RU" sz="3600" b="1" dirty="0" smtClean="0">
                <a:solidFill>
                  <a:srgbClr val="895D1D"/>
                </a:solidFill>
                <a:effectLst/>
                <a:latin typeface="Times New Roman"/>
              </a:rPr>
              <a:t>арисовка контурного рисунка </a:t>
            </a:r>
            <a:r>
              <a:rPr lang="ru-RU" sz="3600" b="1" dirty="0">
                <a:solidFill>
                  <a:srgbClr val="895D1D"/>
                </a:solidFill>
                <a:effectLst/>
                <a:latin typeface="Times New Roman"/>
              </a:rPr>
              <a:t>аппликации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523" y="2426540"/>
            <a:ext cx="5472821" cy="4208905"/>
          </a:xfr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type="subTitle" idx="4294967295"/>
          </p:nvPr>
        </p:nvSpPr>
        <p:spPr>
          <a:xfrm>
            <a:off x="1043609" y="1268760"/>
            <a:ext cx="8100391" cy="1440160"/>
          </a:xfrm>
        </p:spPr>
        <p:txBody>
          <a:bodyPr>
            <a:normAutofit/>
          </a:bodyPr>
          <a:lstStyle/>
          <a:p>
            <a:pPr marL="0" lvl="0" indent="0" algn="r">
              <a:spcBef>
                <a:spcPct val="20000"/>
              </a:spcBef>
              <a:buClr>
                <a:srgbClr val="873624"/>
              </a:buClr>
              <a:buSzTx/>
              <a:buNone/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Нарисовать внутри окружности основные элементы аппликации: куличи, яйца, вазу.   </a:t>
            </a:r>
            <a:endParaRPr lang="ru-RU" sz="3200" b="1" i="1" dirty="0">
              <a:solidFill>
                <a:srgbClr val="C32D2E">
                  <a:lumMod val="75000"/>
                </a:srgbClr>
              </a:solidFill>
              <a:latin typeface="Times New Roman"/>
            </a:endParaRPr>
          </a:p>
          <a:p>
            <a:pPr marL="0" lvl="0" indent="0" algn="r">
              <a:spcBef>
                <a:spcPct val="20000"/>
              </a:spcBef>
              <a:buClr>
                <a:srgbClr val="873624"/>
              </a:buClr>
              <a:buSzTx/>
              <a:buNone/>
            </a:pPr>
            <a:endParaRPr lang="ru-RU" sz="3200" b="1" i="1" dirty="0">
              <a:solidFill>
                <a:srgbClr val="C32D2E">
                  <a:lumMod val="75000"/>
                </a:srgbClr>
              </a:solidFill>
              <a:latin typeface="Times New Roman"/>
            </a:endParaRPr>
          </a:p>
          <a:p>
            <a:pPr marL="0" lvl="0" indent="0" algn="r">
              <a:spcBef>
                <a:spcPct val="20000"/>
              </a:spcBef>
              <a:buClr>
                <a:srgbClr val="873624"/>
              </a:buClr>
              <a:buSz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9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1682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895D1D"/>
                </a:solidFill>
                <a:effectLst/>
                <a:latin typeface="Times New Roman"/>
              </a:rPr>
              <a:t>Вырезание картонных заготовок </a:t>
            </a:r>
            <a:r>
              <a:rPr lang="ru-RU" sz="3600" b="1" dirty="0">
                <a:solidFill>
                  <a:srgbClr val="895D1D"/>
                </a:solidFill>
                <a:effectLst/>
                <a:latin typeface="Times New Roman"/>
              </a:rPr>
              <a:t>аппликации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340768"/>
            <a:ext cx="2961874" cy="2376264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340767"/>
            <a:ext cx="4464496" cy="5132915"/>
          </a:xfrm>
        </p:spPr>
        <p:txBody>
          <a:bodyPr/>
          <a:lstStyle/>
          <a:p>
            <a:pPr marL="82296" indent="0">
              <a:buNone/>
            </a:pP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Вырезать </a:t>
            </a: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 из картона по контурным линиям вазу и куличи. Яйца лучше вырезать одинаковые, выбрав одно, как шаблон для остальных. Это заготовки  для оклеивания тканью.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33" y="4124803"/>
            <a:ext cx="3046857" cy="234888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421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56872" cy="134076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895D1D"/>
                </a:solidFill>
                <a:effectLst/>
                <a:latin typeface="Times New Roman"/>
              </a:rPr>
              <a:t>Оклеивание нижней части кулича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268760"/>
            <a:ext cx="1440160" cy="2051033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124744"/>
            <a:ext cx="3672408" cy="532859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На нижнюю часть заготовки первого кулича нанести клей, оклеить коричневой в крапину тканью. </a:t>
            </a:r>
          </a:p>
          <a:p>
            <a:pPr marL="82296" indent="0">
              <a:buNone/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Срезать излишки по краю заготовки.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858" y="1715921"/>
            <a:ext cx="1872208" cy="158417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501008"/>
            <a:ext cx="2558188" cy="306896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408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895D1D"/>
                </a:solidFill>
                <a:effectLst/>
                <a:latin typeface="Times New Roman"/>
              </a:rPr>
              <a:t>Оклеивание </a:t>
            </a:r>
            <a:r>
              <a:rPr lang="ru-RU" sz="3600" b="1" dirty="0" smtClean="0">
                <a:solidFill>
                  <a:srgbClr val="895D1D"/>
                </a:solidFill>
                <a:effectLst/>
                <a:latin typeface="Times New Roman"/>
              </a:rPr>
              <a:t>верхней </a:t>
            </a:r>
            <a:r>
              <a:rPr lang="ru-RU" sz="3600" b="1" dirty="0">
                <a:solidFill>
                  <a:srgbClr val="895D1D"/>
                </a:solidFill>
                <a:effectLst/>
                <a:latin typeface="Times New Roman"/>
              </a:rPr>
              <a:t>части кулича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261707"/>
            <a:ext cx="2232248" cy="3256498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5616" y="1340768"/>
            <a:ext cx="7776864" cy="1512168"/>
          </a:xfrm>
        </p:spPr>
        <p:txBody>
          <a:bodyPr>
            <a:normAutofit fontScale="85000" lnSpcReduction="20000"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На </a:t>
            </a: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верхнюю </a:t>
            </a: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часть заготовки первого кулича нанести клей, оклеить </a:t>
            </a: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белой тканью. Срезать </a:t>
            </a: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излишки по краю </a:t>
            </a: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заготовки с обратной стороны.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5" y="3284984"/>
            <a:ext cx="2304256" cy="321297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672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895D1D"/>
                </a:solidFill>
                <a:effectLst/>
                <a:latin typeface="Times New Roman"/>
              </a:rPr>
              <a:t>Оклеивание нижней </a:t>
            </a:r>
            <a:r>
              <a:rPr lang="ru-RU" sz="3600" b="1" dirty="0" smtClean="0">
                <a:solidFill>
                  <a:srgbClr val="895D1D"/>
                </a:solidFill>
                <a:effectLst/>
                <a:latin typeface="Times New Roman"/>
              </a:rPr>
              <a:t>части второго </a:t>
            </a:r>
            <a:r>
              <a:rPr lang="ru-RU" sz="3600" b="1" dirty="0">
                <a:solidFill>
                  <a:srgbClr val="895D1D"/>
                </a:solidFill>
                <a:effectLst/>
                <a:latin typeface="Times New Roman"/>
              </a:rPr>
              <a:t>кулича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02" y="1268760"/>
            <a:ext cx="2283109" cy="1623662"/>
          </a:xfr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412776"/>
            <a:ext cx="4680520" cy="5040560"/>
          </a:xfrm>
        </p:spPr>
        <p:txBody>
          <a:bodyPr>
            <a:normAutofit/>
          </a:bodyPr>
          <a:lstStyle/>
          <a:p>
            <a:pPr marL="82296" lvl="0" indent="0">
              <a:buClr>
                <a:srgbClr val="3891A7"/>
              </a:buClr>
              <a:buNone/>
            </a:pP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На нижнюю часть заготовки </a:t>
            </a: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второго </a:t>
            </a: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кулича нанести </a:t>
            </a: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клей.</a:t>
            </a:r>
          </a:p>
          <a:p>
            <a:pPr marL="82296" lvl="0" indent="0">
              <a:buClr>
                <a:srgbClr val="3891A7"/>
              </a:buClr>
              <a:buNone/>
            </a:pPr>
            <a:endParaRPr lang="ru-RU" sz="3200" b="1" i="1" dirty="0" smtClean="0">
              <a:solidFill>
                <a:srgbClr val="C32D2E">
                  <a:lumMod val="75000"/>
                </a:srgbClr>
              </a:solidFill>
              <a:latin typeface="Times New Roman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Оклеить тонкой коричневой </a:t>
            </a: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тканью. </a:t>
            </a:r>
          </a:p>
          <a:p>
            <a:pPr marL="82296" lvl="0" indent="0">
              <a:buClr>
                <a:srgbClr val="3891A7"/>
              </a:buClr>
              <a:buNone/>
            </a:pPr>
            <a:endParaRPr lang="ru-RU" sz="3200" b="1" i="1" dirty="0" smtClean="0">
              <a:solidFill>
                <a:srgbClr val="C32D2E">
                  <a:lumMod val="75000"/>
                </a:srgbClr>
              </a:solidFill>
              <a:latin typeface="Times New Roman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3200" b="1" i="1" dirty="0" smtClean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Срезать </a:t>
            </a:r>
            <a:r>
              <a:rPr lang="ru-RU" sz="3200" b="1" i="1" dirty="0">
                <a:solidFill>
                  <a:srgbClr val="C32D2E">
                    <a:lumMod val="75000"/>
                  </a:srgbClr>
                </a:solidFill>
                <a:latin typeface="Times New Roman"/>
              </a:rPr>
              <a:t>излишки по краю заготовки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02" y="2988989"/>
            <a:ext cx="2708782" cy="1767941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02" y="4925366"/>
            <a:ext cx="2576923" cy="165618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48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359</TotalTime>
  <Words>462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МБОУ ДОД ДДТ МО Кавказский район</vt:lpstr>
      <vt:lpstr>Материалы и инструменты </vt:lpstr>
      <vt:lpstr>Материалы и инструменты </vt:lpstr>
      <vt:lpstr>Изготовление основы аппликации</vt:lpstr>
      <vt:lpstr>Зарисовка контурного рисунка аппликации</vt:lpstr>
      <vt:lpstr>Вырезание картонных заготовок аппликации</vt:lpstr>
      <vt:lpstr>Оклеивание нижней части кулича</vt:lpstr>
      <vt:lpstr>Оклеивание верхней части кулича</vt:lpstr>
      <vt:lpstr>Оклеивание нижней части второго кулича</vt:lpstr>
      <vt:lpstr>Оклеивание верхней части  второго кулича</vt:lpstr>
      <vt:lpstr>Оклеивание вазы</vt:lpstr>
      <vt:lpstr>Оклеивание яиц</vt:lpstr>
      <vt:lpstr>Изготовление  ветки</vt:lpstr>
      <vt:lpstr>Прикрепление скатерти</vt:lpstr>
      <vt:lpstr>Расположение основных элементов композиции</vt:lpstr>
      <vt:lpstr>Вырезание свечки</vt:lpstr>
      <vt:lpstr>Приклеивание элементов композиции</vt:lpstr>
      <vt:lpstr>Декоративное оформление нижней части натюрморта.</vt:lpstr>
      <vt:lpstr>Готовое изделие  «Пасхальный натюрморт»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Владелец</cp:lastModifiedBy>
  <cp:revision>36</cp:revision>
  <dcterms:created xsi:type="dcterms:W3CDTF">2014-03-29T17:47:28Z</dcterms:created>
  <dcterms:modified xsi:type="dcterms:W3CDTF">2014-03-31T08:02:44Z</dcterms:modified>
</cp:coreProperties>
</file>