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6" r:id="rId3"/>
    <p:sldId id="278" r:id="rId4"/>
    <p:sldId id="279" r:id="rId5"/>
    <p:sldId id="282" r:id="rId6"/>
    <p:sldId id="293" r:id="rId7"/>
    <p:sldId id="280" r:id="rId8"/>
    <p:sldId id="281" r:id="rId9"/>
    <p:sldId id="294" r:id="rId10"/>
    <p:sldId id="295" r:id="rId11"/>
    <p:sldId id="284" r:id="rId12"/>
    <p:sldId id="276" r:id="rId13"/>
    <p:sldId id="283" r:id="rId14"/>
    <p:sldId id="285" r:id="rId15"/>
    <p:sldId id="292" r:id="rId16"/>
    <p:sldId id="291" r:id="rId17"/>
    <p:sldId id="277" r:id="rId18"/>
    <p:sldId id="286" r:id="rId19"/>
    <p:sldId id="287" r:id="rId20"/>
    <p:sldId id="296" r:id="rId21"/>
    <p:sldId id="269" r:id="rId22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>
        <p:scale>
          <a:sx n="60" d="100"/>
          <a:sy n="60" d="100"/>
        </p:scale>
        <p:origin x="-306" y="-78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41324" y="4191000"/>
            <a:ext cx="9801673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005840"/>
            <a:ext cx="771525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719569"/>
            <a:ext cx="771525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7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12380" y="567652"/>
            <a:ext cx="1388745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85875" y="567652"/>
            <a:ext cx="6172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7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431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93818" y="56187"/>
            <a:ext cx="1001607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8999786" y="2618021"/>
            <a:ext cx="1161620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709738"/>
            <a:ext cx="771525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75" y="4589463"/>
            <a:ext cx="771525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31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5875" y="1904999"/>
            <a:ext cx="37033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7805" y="1904999"/>
            <a:ext cx="37033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3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75" y="1905000"/>
            <a:ext cx="37033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5875" y="2588106"/>
            <a:ext cx="37033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7805" y="1905000"/>
            <a:ext cx="37033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7805" y="2588106"/>
            <a:ext cx="37033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0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8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9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385548" y="4051302"/>
            <a:ext cx="814400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240" y="1996440"/>
            <a:ext cx="2700338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231" y="838200"/>
            <a:ext cx="5400675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4955" y="4258427"/>
            <a:ext cx="2702909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3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385548" y="4051302"/>
            <a:ext cx="814400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240" y="1993392"/>
            <a:ext cx="2700338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07230" y="838200"/>
            <a:ext cx="5400675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6240" y="4255008"/>
            <a:ext cx="2700338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1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9385548" y="4051302"/>
            <a:ext cx="814400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7505" y="1370014"/>
            <a:ext cx="1011288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75" y="1900823"/>
            <a:ext cx="77152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13030" y="6400800"/>
            <a:ext cx="1767407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07231" y="6400800"/>
            <a:ext cx="6750844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3916" y="6400800"/>
            <a:ext cx="35321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5.jpeg"/><Relationship Id="rId7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svoemsirin.ru/?p=1318" TargetMode="External"/><Relationship Id="rId2" Type="http://schemas.openxmlformats.org/officeDocument/2006/relationships/hyperlink" Target="http://luckytoys.ru/index.php/mclass/view/24/kak_iz_salfetki_sdelat_krolika__pashalnyi_krolik_869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tolkslovar.ru/v2764.html" TargetMode="External"/><Relationship Id="rId3" Type="http://schemas.openxmlformats.org/officeDocument/2006/relationships/hyperlink" Target="http://tolkslovar.ru/p12267.html" TargetMode="External"/><Relationship Id="rId7" Type="http://schemas.openxmlformats.org/officeDocument/2006/relationships/hyperlink" Target="http://tolkslovar.ru/z6199.html" TargetMode="External"/><Relationship Id="rId12" Type="http://schemas.openxmlformats.org/officeDocument/2006/relationships/image" Target="../media/image9.gif"/><Relationship Id="rId2" Type="http://schemas.openxmlformats.org/officeDocument/2006/relationships/hyperlink" Target="http://tolkslovar.ru/i438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lkslovar.ru/p6682.html" TargetMode="External"/><Relationship Id="rId11" Type="http://schemas.openxmlformats.org/officeDocument/2006/relationships/hyperlink" Target="http://tolkslovar.ru/o2656.html" TargetMode="External"/><Relationship Id="rId5" Type="http://schemas.openxmlformats.org/officeDocument/2006/relationships/hyperlink" Target="http://tolkslovar.ru/u3025.html" TargetMode="External"/><Relationship Id="rId10" Type="http://schemas.openxmlformats.org/officeDocument/2006/relationships/hyperlink" Target="http://tolkslovar.ru/p15022.html" TargetMode="External"/><Relationship Id="rId4" Type="http://schemas.openxmlformats.org/officeDocument/2006/relationships/hyperlink" Target="http://tolkslovar.ru/p25135.html" TargetMode="External"/><Relationship Id="rId9" Type="http://schemas.openxmlformats.org/officeDocument/2006/relationships/hyperlink" Target="http://tolkslovar.ru/o1707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692" y="372794"/>
            <a:ext cx="9555480" cy="265176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72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Schoolbook"/>
                <a:ea typeface="+mj-ea"/>
                <a:cs typeface="+mj-cs"/>
              </a:rPr>
              <a:t>Пасхальный сувенир –</a:t>
            </a:r>
            <a:br>
              <a:rPr lang="ru-RU" sz="72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Schoolbook"/>
                <a:ea typeface="+mj-ea"/>
                <a:cs typeface="+mj-cs"/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Schoolbook"/>
              </a:rPr>
              <a:t>кролик из салфетки</a:t>
            </a:r>
            <a:endParaRPr lang="ru-RU" sz="72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0"/>
              </a:spcBef>
              <a:buNone/>
            </a:pPr>
            <a:r>
              <a:rPr lang="ru-RU" sz="3200" b="0" i="0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Культура дома. Обряды и праздники. </a:t>
            </a:r>
          </a:p>
          <a:p>
            <a:pPr marL="0" indent="0" algn="ctr">
              <a:spcBef>
                <a:spcPts val="10"/>
              </a:spcBef>
              <a:buNone/>
            </a:pPr>
            <a:r>
              <a:rPr lang="ru-RU" sz="3200" b="0" i="0" dirty="0" smtClean="0">
                <a:solidFill>
                  <a:schemeClr val="tx2">
                    <a:lumMod val="10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5 класс </a:t>
            </a:r>
            <a:endParaRPr lang="ru-RU" sz="3200" b="0" i="0" dirty="0">
              <a:solidFill>
                <a:schemeClr val="tx2">
                  <a:lumMod val="10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75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кролик из салфетки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367284" y="3736160"/>
            <a:ext cx="565017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charset="0"/>
                <a:cs typeface="Arial" charset="0"/>
              </a:rPr>
              <a:t>несколько таких пасхальных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кроликов разных цветов - ваш стол сразу станет праздничным.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Возьмем салфетку. Развернем.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Верхнюю часть салфетки загнем до середины.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Также поступаем с нижней стороной салфетки.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       </a:t>
            </a:r>
            <a:endParaRPr kumimoji="0" lang="ru-RU" sz="1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9698" name="Picture 2" descr="http://savepic.org/312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158" y="1501254"/>
            <a:ext cx="2857500" cy="2149475"/>
          </a:xfrm>
          <a:prstGeom prst="rect">
            <a:avLst/>
          </a:prstGeom>
          <a:noFill/>
        </p:spPr>
      </p:pic>
      <p:pic>
        <p:nvPicPr>
          <p:cNvPr id="29699" name="Picture 3" descr="http://savepic.org/3112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214" y="4184721"/>
            <a:ext cx="2857500" cy="2149475"/>
          </a:xfrm>
          <a:prstGeom prst="rect">
            <a:avLst/>
          </a:prstGeom>
          <a:noFill/>
        </p:spPr>
      </p:pic>
      <p:pic>
        <p:nvPicPr>
          <p:cNvPr id="29700" name="Picture 4" descr="http://savepic.org/3102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7969" y="1517947"/>
            <a:ext cx="2857500" cy="2149475"/>
          </a:xfrm>
          <a:prstGeom prst="rect">
            <a:avLst/>
          </a:prstGeom>
          <a:noFill/>
        </p:spPr>
      </p:pic>
      <p:pic>
        <p:nvPicPr>
          <p:cNvPr id="29710" name="Picture 14" descr="http://savepic.org/3132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325" y="35250438"/>
            <a:ext cx="2857500" cy="2149475"/>
          </a:xfrm>
          <a:prstGeom prst="rect">
            <a:avLst/>
          </a:prstGeom>
          <a:noFill/>
        </p:spPr>
      </p:pic>
      <p:pic>
        <p:nvPicPr>
          <p:cNvPr id="29711" name="Picture 15" descr="http://savepic.org/3117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325" y="41422638"/>
            <a:ext cx="2857500" cy="2149475"/>
          </a:xfrm>
          <a:prstGeom prst="rect">
            <a:avLst/>
          </a:prstGeom>
          <a:noFill/>
        </p:spPr>
      </p:pic>
      <p:pic>
        <p:nvPicPr>
          <p:cNvPr id="29712" name="Picture 16" descr="http://savepic.org/31059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325" y="43480038"/>
            <a:ext cx="2857500" cy="2149475"/>
          </a:xfrm>
          <a:prstGeom prst="rect">
            <a:avLst/>
          </a:prstGeom>
          <a:noFill/>
        </p:spPr>
      </p:pic>
      <p:pic>
        <p:nvPicPr>
          <p:cNvPr id="29713" name="Picture 17" descr="http://savepic.org/31039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" y="49652238"/>
            <a:ext cx="2857500" cy="214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кролик из салфетки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02418" y="4264087"/>
            <a:ext cx="5255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4. Правую верхнюю часть загибаем к низу.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5. Также поступим с левой стороной.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6. Сложите нижние концы салфетки, как показано на фото:</a:t>
            </a:r>
          </a:p>
        </p:txBody>
      </p:sp>
      <p:pic>
        <p:nvPicPr>
          <p:cNvPr id="29701" name="Picture 5" descr="http://savepic.org/3093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028" y="1624401"/>
            <a:ext cx="2857500" cy="2149475"/>
          </a:xfrm>
          <a:prstGeom prst="rect">
            <a:avLst/>
          </a:prstGeom>
          <a:noFill/>
        </p:spPr>
      </p:pic>
      <p:pic>
        <p:nvPicPr>
          <p:cNvPr id="29702" name="Picture 6" descr="http://savepic.org/3139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311" y="4257783"/>
            <a:ext cx="2857500" cy="2149475"/>
          </a:xfrm>
          <a:prstGeom prst="rect">
            <a:avLst/>
          </a:prstGeom>
          <a:noFill/>
        </p:spPr>
      </p:pic>
      <p:pic>
        <p:nvPicPr>
          <p:cNvPr id="29703" name="Picture 7" descr="http://savepic.org/3142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473" y="1596836"/>
            <a:ext cx="2857500" cy="2149475"/>
          </a:xfrm>
          <a:prstGeom prst="rect">
            <a:avLst/>
          </a:prstGeom>
          <a:noFill/>
        </p:spPr>
      </p:pic>
      <p:pic>
        <p:nvPicPr>
          <p:cNvPr id="29710" name="Picture 14" descr="http://savepic.org/3132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325" y="35250438"/>
            <a:ext cx="2857500" cy="2149475"/>
          </a:xfrm>
          <a:prstGeom prst="rect">
            <a:avLst/>
          </a:prstGeom>
          <a:noFill/>
        </p:spPr>
      </p:pic>
      <p:pic>
        <p:nvPicPr>
          <p:cNvPr id="29711" name="Picture 15" descr="http://savepic.org/3117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325" y="41422638"/>
            <a:ext cx="2857500" cy="2149475"/>
          </a:xfrm>
          <a:prstGeom prst="rect">
            <a:avLst/>
          </a:prstGeom>
          <a:noFill/>
        </p:spPr>
      </p:pic>
      <p:pic>
        <p:nvPicPr>
          <p:cNvPr id="29712" name="Picture 16" descr="http://savepic.org/31059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325" y="43480038"/>
            <a:ext cx="2857500" cy="2149475"/>
          </a:xfrm>
          <a:prstGeom prst="rect">
            <a:avLst/>
          </a:prstGeom>
          <a:noFill/>
        </p:spPr>
      </p:pic>
      <p:pic>
        <p:nvPicPr>
          <p:cNvPr id="29713" name="Picture 17" descr="http://savepic.org/31039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" y="49652238"/>
            <a:ext cx="2857500" cy="214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кролик из салфетки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420782" y="4211515"/>
            <a:ext cx="49961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7. Опять сложите нижние концы к центру.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8. Переверните салфетку на 180 градусов.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9. Переверните лицевой стороной на стол.</a:t>
            </a:r>
          </a:p>
        </p:txBody>
      </p:sp>
      <p:pic>
        <p:nvPicPr>
          <p:cNvPr id="29704" name="Picture 8" descr="http://savepic.org/313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190" y="1527550"/>
            <a:ext cx="2857500" cy="2149475"/>
          </a:xfrm>
          <a:prstGeom prst="rect">
            <a:avLst/>
          </a:prstGeom>
          <a:noFill/>
        </p:spPr>
      </p:pic>
      <p:pic>
        <p:nvPicPr>
          <p:cNvPr id="29705" name="Picture 9" descr="http://savepic.org/3121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825" y="4218887"/>
            <a:ext cx="2857500" cy="2149476"/>
          </a:xfrm>
          <a:prstGeom prst="rect">
            <a:avLst/>
          </a:prstGeom>
          <a:noFill/>
        </p:spPr>
      </p:pic>
      <p:pic>
        <p:nvPicPr>
          <p:cNvPr id="29708" name="Picture 12" descr="http://savepic.org/3097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0406" y="1531597"/>
            <a:ext cx="2857500" cy="2149475"/>
          </a:xfrm>
          <a:prstGeom prst="rect">
            <a:avLst/>
          </a:prstGeom>
          <a:noFill/>
        </p:spPr>
      </p:pic>
      <p:pic>
        <p:nvPicPr>
          <p:cNvPr id="29713" name="Picture 17" descr="http://savepic.org/3103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49652238"/>
            <a:ext cx="2857500" cy="214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кролик из салфетки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55985" y="4260879"/>
            <a:ext cx="5581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10. Нижний конец салфетки сложите к середине.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29707" name="Picture 11" descr="http://savepic.org/3106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04" y="1576362"/>
            <a:ext cx="2857500" cy="2149475"/>
          </a:xfrm>
          <a:prstGeom prst="rect">
            <a:avLst/>
          </a:prstGeom>
          <a:noFill/>
        </p:spPr>
      </p:pic>
      <p:pic>
        <p:nvPicPr>
          <p:cNvPr id="29709" name="Picture 13" descr="http://savepic.org/3091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536" y="1583188"/>
            <a:ext cx="2857500" cy="2149475"/>
          </a:xfrm>
          <a:prstGeom prst="rect">
            <a:avLst/>
          </a:prstGeom>
          <a:noFill/>
        </p:spPr>
      </p:pic>
      <p:pic>
        <p:nvPicPr>
          <p:cNvPr id="29713" name="Picture 17" descr="http://savepic.org/3103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9652238"/>
            <a:ext cx="2857500" cy="2149475"/>
          </a:xfrm>
          <a:prstGeom prst="rect">
            <a:avLst/>
          </a:prstGeom>
          <a:noFill/>
        </p:spPr>
      </p:pic>
      <p:pic>
        <p:nvPicPr>
          <p:cNvPr id="33794" name="Picture 2" descr="http://savepic.org/30977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0099" y="4252984"/>
            <a:ext cx="2857500" cy="214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кролик из салфетки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71750" y="4539063"/>
            <a:ext cx="55819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11. Сложите салфетку пополам. Уже просматриваются силуэт кролика :)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12. Сколите кончики булавкой.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Наш салфеточный кролик готов!</a:t>
            </a:r>
          </a:p>
        </p:txBody>
      </p:sp>
      <p:pic>
        <p:nvPicPr>
          <p:cNvPr id="29710" name="Picture 14" descr="http://savepic.org/3132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603" y="1508125"/>
            <a:ext cx="2857500" cy="2149475"/>
          </a:xfrm>
          <a:prstGeom prst="rect">
            <a:avLst/>
          </a:prstGeom>
          <a:noFill/>
        </p:spPr>
      </p:pic>
      <p:pic>
        <p:nvPicPr>
          <p:cNvPr id="29711" name="Picture 15" descr="http://savepic.org/3117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979" y="1539655"/>
            <a:ext cx="2857500" cy="2149475"/>
          </a:xfrm>
          <a:prstGeom prst="rect">
            <a:avLst/>
          </a:prstGeom>
          <a:noFill/>
        </p:spPr>
      </p:pic>
      <p:pic>
        <p:nvPicPr>
          <p:cNvPr id="29712" name="Picture 16" descr="http://savepic.org/3105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8673" y="4206710"/>
            <a:ext cx="2857500" cy="2149475"/>
          </a:xfrm>
          <a:prstGeom prst="rect">
            <a:avLst/>
          </a:prstGeom>
          <a:noFill/>
        </p:spPr>
      </p:pic>
      <p:pic>
        <p:nvPicPr>
          <p:cNvPr id="29713" name="Picture 17" descr="http://savepic.org/3103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49652238"/>
            <a:ext cx="2857500" cy="214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кролик из салфетки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00400" y="3057436"/>
            <a:ext cx="4411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8674" name="Picture 2" descr="13 &amp;Mcy;&amp;acy;&amp;scy;&amp;tcy;&amp;iecy;&amp;rcy; &amp;kcy;&amp;lcy;&amp;acy;&amp;scy;&amp;scy; &amp;Ncy;&amp;acy;&amp;rcy;&amp;ocy;&amp;dcy;&amp;ncy;&amp;acy;&amp;yacy; &amp;tcy;&amp;rcy;&amp;yacy;&amp;pcy;&amp;icy;&amp;chcy;&amp;ncy;&amp;acy;&amp;yacy; &amp;kcy;&amp;ucy;&amp;kcy;&amp;lcy;&amp;acy; «&amp;Zcy;&amp;acy;&amp;jcy;&amp;chcy;&amp;icy;&amp;kcy; &amp;ncy;&amp;acy; &amp;pcy;&amp;acy;&amp;lcy;&amp;softcy;&amp;chcy;&amp;icy;&amp;kcy;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460" y="1515904"/>
            <a:ext cx="2449009" cy="3607889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35117" y="5229165"/>
            <a:ext cx="8718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     Для выполнения куклы берем ткань 14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40 см, лента 50 см.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6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36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     Складываем ткань вдвое по длине, лицевой стороной наружу.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 одного края закладываем угол ткани внутрь.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8676" name="Picture 4" descr="1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821" y="1497724"/>
            <a:ext cx="2743200" cy="3657600"/>
          </a:xfrm>
          <a:prstGeom prst="rect">
            <a:avLst/>
          </a:prstGeom>
          <a:noFill/>
        </p:spPr>
      </p:pic>
      <p:pic>
        <p:nvPicPr>
          <p:cNvPr id="28677" name="Picture 5" descr="2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7091" y="1463676"/>
            <a:ext cx="1725818" cy="3681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кролик из салфетки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00400" y="3057436"/>
            <a:ext cx="4411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340069" y="4900970"/>
            <a:ext cx="8481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3. Посередине наклонной линии собираем ткань в пучок и туго перевязываем одним концом ленты – формируем ушки.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Ленту на протяжении всей работы не обрезаем.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2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2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4. Формируем голову зайца, наполнив её конфеткой (сахаром,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синтепоном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8678" name="Picture 6" descr="3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450" y="1546608"/>
            <a:ext cx="2258336" cy="3293406"/>
          </a:xfrm>
          <a:prstGeom prst="rect">
            <a:avLst/>
          </a:prstGeom>
          <a:noFill/>
        </p:spPr>
      </p:pic>
      <p:pic>
        <p:nvPicPr>
          <p:cNvPr id="28679" name="Picture 7" descr="4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9476" y="1534949"/>
            <a:ext cx="2328516" cy="3289299"/>
          </a:xfrm>
          <a:prstGeom prst="rect">
            <a:avLst/>
          </a:prstGeom>
          <a:noFill/>
        </p:spPr>
      </p:pic>
      <p:pic>
        <p:nvPicPr>
          <p:cNvPr id="28681" name="Picture 9" descr="6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107" y="1530757"/>
            <a:ext cx="2136318" cy="3293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кролик из салфетки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00400" y="3057436"/>
            <a:ext cx="4411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245477" y="4563210"/>
            <a:ext cx="83714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5. Свободным концом нити перевязываем ткань на шее и закрепляем нить петлёй.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2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2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6. Укладываем ткань в три слоя.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2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2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7.Свободный конец ткани скручиваем примерно на третью часть длины лоскута – формируем лапки.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8682" name="Picture 10" descr="7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927" y="1469424"/>
            <a:ext cx="2162852" cy="3055280"/>
          </a:xfrm>
          <a:prstGeom prst="rect">
            <a:avLst/>
          </a:prstGeom>
          <a:noFill/>
        </p:spPr>
      </p:pic>
      <p:pic>
        <p:nvPicPr>
          <p:cNvPr id="28684" name="Picture 12" descr="9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549" y="1461539"/>
            <a:ext cx="2743200" cy="2732088"/>
          </a:xfrm>
          <a:prstGeom prst="rect">
            <a:avLst/>
          </a:prstGeom>
          <a:noFill/>
        </p:spPr>
      </p:pic>
      <p:pic>
        <p:nvPicPr>
          <p:cNvPr id="28685" name="Picture 13" descr="10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4123" y="1479660"/>
            <a:ext cx="2610037" cy="3045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кролик из салфетки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00400" y="3057436"/>
            <a:ext cx="4411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03131" y="4328952"/>
            <a:ext cx="84660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8. Прикладываем лапки к шее зайчика сзади.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20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20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9. Закрепляем ткань к туловищу под лапками.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27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27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10. Оставшимся концом нити перевязываем туловище крест-накрест,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закрепляем нитку на шее и обрезаем её.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11. Оформляем зайчика.</a:t>
            </a:r>
          </a:p>
        </p:txBody>
      </p:sp>
      <p:pic>
        <p:nvPicPr>
          <p:cNvPr id="28683" name="Picture 11" descr="12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857" y="1395577"/>
            <a:ext cx="1767817" cy="2928895"/>
          </a:xfrm>
          <a:prstGeom prst="rect">
            <a:avLst/>
          </a:prstGeom>
          <a:noFill/>
        </p:spPr>
      </p:pic>
      <p:pic>
        <p:nvPicPr>
          <p:cNvPr id="28688" name="Picture 16" descr="13 Мастер класс Народная тряпичная кукла «Зайчик на пальчи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527" y="1424179"/>
            <a:ext cx="1888541" cy="2879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75" y="565653"/>
            <a:ext cx="7715250" cy="60196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Список литературы:</a:t>
            </a:r>
            <a:endParaRPr kumimoji="0" lang="ru-RU" sz="3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310" y="1277006"/>
            <a:ext cx="7672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Пасхальный кролик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://luckytoys.ru/index.php/mclass/view/24/</a:t>
            </a:r>
            <a:endParaRPr lang="ru-RU" dirty="0" smtClean="0">
              <a:hlinkClick r:id="rId2"/>
            </a:endParaRPr>
          </a:p>
          <a:p>
            <a:pPr marL="342900" indent="-342900"/>
            <a:r>
              <a:rPr lang="en-US" dirty="0" smtClean="0">
                <a:hlinkClick r:id="rId2"/>
              </a:rPr>
              <a:t>kak_iz_salfetki_sdelat_krolika</a:t>
            </a:r>
            <a:r>
              <a:rPr lang="en-US" dirty="0" smtClean="0">
                <a:hlinkClick r:id="rId2"/>
              </a:rPr>
              <a:t>__</a:t>
            </a:r>
            <a:r>
              <a:rPr lang="en-US" dirty="0" smtClean="0">
                <a:hlinkClick r:id="rId2"/>
              </a:rPr>
              <a:t>pashalnyi_krolik_869.html</a:t>
            </a:r>
            <a:endParaRPr lang="ru-RU" dirty="0" smtClean="0"/>
          </a:p>
          <a:p>
            <a:pPr marL="342900" indent="-342900"/>
            <a:r>
              <a:rPr lang="ru-RU" smtClean="0"/>
              <a:t>2. Кролик </a:t>
            </a:r>
            <a:r>
              <a:rPr lang="ru-RU" dirty="0" smtClean="0"/>
              <a:t>из лоскутка  </a:t>
            </a:r>
            <a:r>
              <a:rPr lang="en-US" dirty="0" smtClean="0">
                <a:hlinkClick r:id="rId3"/>
              </a:rPr>
              <a:t>http://osvoemsirin.ru/?</a:t>
            </a:r>
            <a:r>
              <a:rPr lang="en-US" dirty="0" smtClean="0">
                <a:hlinkClick r:id="rId3"/>
              </a:rPr>
              <a:t>p=1318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Приметы праздника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i="0" dirty="0" smtClean="0">
                <a:solidFill>
                  <a:srgbClr val="1D5253"/>
                </a:solidFill>
                <a:latin typeface="Century Schoolbook"/>
                <a:ea typeface="+mn-ea"/>
                <a:cs typeface="+mn-cs"/>
              </a:rPr>
              <a:t>Праздничное оформление дома и улиц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i="0" dirty="0" smtClean="0">
                <a:solidFill>
                  <a:srgbClr val="1D5253"/>
                </a:solidFill>
                <a:latin typeface="Century Schoolbook"/>
                <a:ea typeface="+mn-ea"/>
                <a:cs typeface="+mn-cs"/>
              </a:rPr>
              <a:t>Праздничная одежда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i="0" dirty="0" smtClean="0">
                <a:solidFill>
                  <a:srgbClr val="1D5253"/>
                </a:solidFill>
                <a:latin typeface="Century Schoolbook"/>
                <a:ea typeface="+mn-ea"/>
                <a:cs typeface="+mn-cs"/>
              </a:rPr>
              <a:t>Праздничный стол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dirty="0" smtClean="0">
                <a:solidFill>
                  <a:srgbClr val="1D5253"/>
                </a:solidFill>
                <a:latin typeface="Century Schoolbook"/>
              </a:rPr>
              <a:t>Традиции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i="0" dirty="0" smtClean="0">
                <a:solidFill>
                  <a:srgbClr val="1D5253"/>
                </a:solidFill>
                <a:latin typeface="Century Schoolbook"/>
                <a:ea typeface="+mn-ea"/>
                <a:cs typeface="+mn-cs"/>
              </a:rPr>
              <a:t>Подарки  и  сувениры</a:t>
            </a:r>
            <a:endParaRPr lang="ru-RU" sz="2400" b="1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25602" name="Picture 2" descr="D:\МОИ РИСУНКИ\Картинки разные\нг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346" y="3142956"/>
            <a:ext cx="2596662" cy="2596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УРОКИ\ТЕХНОЛОГИЯ\Материалы к уроку технологии\Пасха\s0378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483" y="1014327"/>
            <a:ext cx="5412937" cy="36447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Праздничная сервировка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75" y="1871003"/>
            <a:ext cx="8730322" cy="4144620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i="0" dirty="0" smtClean="0">
                <a:solidFill>
                  <a:srgbClr val="1D5253"/>
                </a:solidFill>
                <a:latin typeface="Century Schoolbook"/>
                <a:ea typeface="+mn-ea"/>
                <a:cs typeface="+mn-cs"/>
              </a:rPr>
              <a:t>Столовое белье (скатерть, салфетки)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i="0" dirty="0" smtClean="0">
                <a:solidFill>
                  <a:srgbClr val="1D5253"/>
                </a:solidFill>
                <a:latin typeface="Century Schoolbook"/>
                <a:ea typeface="+mn-ea"/>
                <a:cs typeface="+mn-cs"/>
              </a:rPr>
              <a:t>Столовая посуда (тарелки, чашки, бокалы и др. )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i="0" dirty="0" smtClean="0">
                <a:solidFill>
                  <a:srgbClr val="1D5253"/>
                </a:solidFill>
                <a:latin typeface="Century Schoolbook"/>
                <a:ea typeface="+mn-ea"/>
                <a:cs typeface="+mn-cs"/>
              </a:rPr>
              <a:t>Столовые приборы (ложки, вилки, ножи)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i="0" dirty="0" smtClean="0">
                <a:solidFill>
                  <a:srgbClr val="1D5253"/>
                </a:solidFill>
                <a:latin typeface="Century Schoolbook"/>
                <a:ea typeface="+mn-ea"/>
                <a:cs typeface="+mn-cs"/>
              </a:rPr>
              <a:t>Украшения (цветы, свечи и др.)</a:t>
            </a:r>
            <a:endParaRPr lang="ru-RU" sz="2400" b="1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27650" name="Picture 2" descr="http://go4.imgsmail.ru/imgpreview?key=http%3A//supercook.ru/food-art/images-food-art/fa-134.jpg&amp;mb=imgdb_preview_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802" y="4023361"/>
            <a:ext cx="3315630" cy="2398542"/>
          </a:xfrm>
          <a:prstGeom prst="rect">
            <a:avLst/>
          </a:prstGeom>
          <a:noFill/>
        </p:spPr>
      </p:pic>
      <p:pic>
        <p:nvPicPr>
          <p:cNvPr id="27652" name="Picture 4" descr="http://go1.imgsmail.ru/imgpreview?key=http%3A//xn----7sbcrqjul0ai2d2b.xn--p1ai/assets/images/proj/843/5.jpg&amp;mb=imgdb_preview_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963" y="4037428"/>
            <a:ext cx="3275681" cy="2454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 (491x344, 10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7507" y="1346583"/>
            <a:ext cx="3339941" cy="2340000"/>
          </a:xfrm>
          <a:prstGeom prst="rect">
            <a:avLst/>
          </a:prstGeom>
          <a:noFill/>
        </p:spPr>
      </p:pic>
      <p:pic>
        <p:nvPicPr>
          <p:cNvPr id="15368" name="Picture 8" descr=" (492x341, 9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76" y="1378222"/>
            <a:ext cx="3376187" cy="2340000"/>
          </a:xfrm>
          <a:prstGeom prst="rect">
            <a:avLst/>
          </a:prstGeom>
          <a:noFill/>
        </p:spPr>
      </p:pic>
      <p:pic>
        <p:nvPicPr>
          <p:cNvPr id="15370" name="Picture 10" descr=" (488x342, 13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322" y="4098429"/>
            <a:ext cx="3338947" cy="2340000"/>
          </a:xfrm>
          <a:prstGeom prst="rect">
            <a:avLst/>
          </a:prstGeom>
          <a:noFill/>
        </p:spPr>
      </p:pic>
      <p:pic>
        <p:nvPicPr>
          <p:cNvPr id="15372" name="Picture 12" descr=" (491x341, 9Kb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590" y="4080292"/>
            <a:ext cx="3369324" cy="23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31022" y="2017996"/>
            <a:ext cx="2601310" cy="43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dirty="0" smtClean="0">
                <a:solidFill>
                  <a:srgbClr val="1D5253"/>
                </a:solidFill>
                <a:latin typeface="Century Schoolbook"/>
              </a:rPr>
              <a:t>К завтраку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endParaRPr lang="ru-RU" sz="2400" b="1" dirty="0" smtClean="0">
              <a:solidFill>
                <a:srgbClr val="1D5253"/>
              </a:solidFill>
              <a:latin typeface="Century Schoolbook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dirty="0" smtClean="0">
                <a:solidFill>
                  <a:srgbClr val="1D5253"/>
                </a:solidFill>
                <a:latin typeface="Century Schoolbook"/>
              </a:rPr>
              <a:t>К обеду (1)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endParaRPr lang="ru-RU" sz="2400" b="1" dirty="0" smtClean="0">
              <a:solidFill>
                <a:srgbClr val="1D5253"/>
              </a:solidFill>
              <a:latin typeface="Century Schoolbook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dirty="0" smtClean="0">
                <a:solidFill>
                  <a:srgbClr val="1D5253"/>
                </a:solidFill>
                <a:latin typeface="Century Schoolbook"/>
              </a:rPr>
              <a:t>К обеду (2)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endParaRPr lang="ru-RU" sz="2400" b="1" dirty="0" smtClean="0">
              <a:solidFill>
                <a:srgbClr val="1D5253"/>
              </a:solidFill>
              <a:latin typeface="Century Schoolbook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ru-RU" sz="2400" b="1" dirty="0" smtClean="0">
                <a:solidFill>
                  <a:srgbClr val="1D5253"/>
                </a:solidFill>
                <a:latin typeface="Century Schoolbook"/>
              </a:rPr>
              <a:t>К ужину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endParaRPr lang="ru-RU" sz="2400" b="1" dirty="0" smtClean="0">
              <a:solidFill>
                <a:srgbClr val="1D5253"/>
              </a:solidFill>
              <a:latin typeface="Century Schoolbook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416271">
            <a:off x="6006662" y="3184636"/>
            <a:ext cx="441435" cy="157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82270">
            <a:off x="6032936" y="4456387"/>
            <a:ext cx="441435" cy="157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817730" flipH="1">
            <a:off x="3615548" y="2559279"/>
            <a:ext cx="441435" cy="157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183729" flipH="1">
            <a:off x="3668101" y="5134304"/>
            <a:ext cx="441435" cy="157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85875" y="565653"/>
            <a:ext cx="7715250" cy="60196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Сервировка стола</a:t>
            </a:r>
            <a:endParaRPr kumimoji="0" lang="ru-RU" sz="3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УРОКИ\ТЕХНОЛОГИЯ\Материалы к уроку технологии\_5LA5MNYex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1604418"/>
            <a:ext cx="7620000" cy="4826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85875" y="565653"/>
            <a:ext cx="7715250" cy="60196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entury Schoolbook"/>
                <a:ea typeface="+mj-ea"/>
                <a:cs typeface="+mj-cs"/>
              </a:rPr>
              <a:t>Язык сервировки</a:t>
            </a:r>
            <a:endParaRPr kumimoji="0" lang="ru-RU" sz="3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Традиции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74" y="1900823"/>
            <a:ext cx="4439677" cy="4114800"/>
          </a:xfrm>
        </p:spPr>
        <p:txBody>
          <a:bodyPr>
            <a:normAutofit/>
          </a:bodyPr>
          <a:lstStyle/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2400" b="1" dirty="0" smtClean="0"/>
              <a:t>Традиция - То, что сложилось </a:t>
            </a:r>
            <a:r>
              <a:rPr lang="ru-RU" sz="2400" b="1" dirty="0" smtClean="0">
                <a:hlinkClick r:id="rId2" tooltip="Исторически - 1. Хронологически. 2. В ходе исторического развития. 3. В соответствии..."/>
              </a:rPr>
              <a:t>исторически</a:t>
            </a:r>
            <a:r>
              <a:rPr lang="ru-RU" sz="2400" b="1" dirty="0" smtClean="0"/>
              <a:t> и передается из поколения в </a:t>
            </a:r>
            <a:r>
              <a:rPr lang="ru-RU" sz="2400" b="1" dirty="0" smtClean="0">
                <a:hlinkClick r:id="rId3" tooltip="Поколение - генерация, в биологии -1) различающиеся по строению, образужизни, спос..."/>
              </a:rPr>
              <a:t>поколение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4" tooltip="Путем - Как следует, толково..."/>
              </a:rPr>
              <a:t>путем</a:t>
            </a:r>
            <a:r>
              <a:rPr lang="ru-RU" sz="2400" b="1" dirty="0" smtClean="0"/>
              <a:t> преданий, </a:t>
            </a:r>
            <a:r>
              <a:rPr lang="ru-RU" sz="2400" b="1" dirty="0" smtClean="0">
                <a:hlinkClick r:id="rId5" tooltip="Устно - Соотносится по знач. с прил.: устный (1*)...."/>
              </a:rPr>
              <a:t>устно</a:t>
            </a:r>
            <a:r>
              <a:rPr lang="ru-RU" sz="2400" b="1" dirty="0" smtClean="0"/>
              <a:t> или </a:t>
            </a:r>
            <a:r>
              <a:rPr lang="ru-RU" sz="2400" b="1" dirty="0" smtClean="0">
                <a:hlinkClick r:id="rId6" tooltip="Письменно - В письменной форме...."/>
              </a:rPr>
              <a:t>письменно</a:t>
            </a:r>
            <a:r>
              <a:rPr lang="ru-RU" sz="2400" b="1" dirty="0" smtClean="0"/>
              <a:t> (идеи, </a:t>
            </a:r>
            <a:r>
              <a:rPr lang="ru-RU" sz="2400" b="1" dirty="0" smtClean="0">
                <a:hlinkClick r:id="rId7" tooltip="Знания - познаниясведения..."/>
              </a:rPr>
              <a:t>знания,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8" tooltip="Взгляды - воззренияубежденияточка зрения..."/>
              </a:rPr>
              <a:t>взгляды,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9" tooltip="Образ - Образ  -  субъективная представленность предметов окружающего мира, об..."/>
              </a:rPr>
              <a:t>образ</a:t>
            </a:r>
            <a:r>
              <a:rPr lang="ru-RU" sz="2400" b="1" dirty="0" smtClean="0"/>
              <a:t> действий и т.п.). </a:t>
            </a:r>
            <a:br>
              <a:rPr lang="ru-RU" sz="2400" b="1" dirty="0" smtClean="0"/>
            </a:br>
            <a:r>
              <a:rPr lang="ru-RU" sz="2400" b="1" dirty="0" smtClean="0"/>
              <a:t>Укоренившийся </a:t>
            </a:r>
            <a:r>
              <a:rPr lang="ru-RU" sz="2400" b="1" dirty="0" smtClean="0">
                <a:hlinkClick r:id="rId10" tooltip="Порядок - 1. Состояние благоустроенности, налаженности, организованности; правил..."/>
              </a:rPr>
              <a:t>порядок</a:t>
            </a:r>
            <a:r>
              <a:rPr lang="ru-RU" sz="2400" b="1" dirty="0" smtClean="0"/>
              <a:t> в чем-л.; </a:t>
            </a:r>
            <a:r>
              <a:rPr lang="ru-RU" sz="2400" b="1" dirty="0" smtClean="0">
                <a:hlinkClick r:id="rId11" tooltip="Обычай - обыкновениетрадиция..."/>
              </a:rPr>
              <a:t>обычай.</a:t>
            </a:r>
            <a:endParaRPr lang="ru-RU" sz="2400" b="1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26625" name="Picture 1" descr="D:\УРОКИ\ТЕХНОЛОГИЯ\Материалы к уроку технологии\елка с подарками.jpeg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73858" y="1119413"/>
            <a:ext cx="4375053" cy="5512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pic>
        <p:nvPicPr>
          <p:cNvPr id="31746" name="Picture 2" descr="D:\УРОКИ\ТЕХНОЛОГИЯ\Материалы к уроку технологии\Пасха\пасхальная дорожка.jpeg"/>
          <p:cNvPicPr>
            <a:picLocks noChangeAspect="1" noChangeArrowheads="1"/>
          </p:cNvPicPr>
          <p:nvPr/>
        </p:nvPicPr>
        <p:blipFill>
          <a:blip r:embed="rId2" cstate="print"/>
          <a:srcRect l="19386" r="17605"/>
          <a:stretch>
            <a:fillRect/>
          </a:stretch>
        </p:blipFill>
        <p:spPr bwMode="auto">
          <a:xfrm>
            <a:off x="3634217" y="1578463"/>
            <a:ext cx="3118275" cy="4948946"/>
          </a:xfrm>
          <a:prstGeom prst="rect">
            <a:avLst/>
          </a:prstGeom>
          <a:noFill/>
        </p:spPr>
      </p:pic>
      <p:pic>
        <p:nvPicPr>
          <p:cNvPr id="31748" name="Picture 4" descr="http://go4.imgsmail.ru/imgpreview?key=http%3A//images.pthings.ru/lessons/pisanka/pysanka-glavnaya2.jpg&amp;mb=imgdb_preview_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652" y="2835864"/>
            <a:ext cx="2297113" cy="2274888"/>
          </a:xfrm>
          <a:prstGeom prst="rect">
            <a:avLst/>
          </a:prstGeom>
          <a:noFill/>
        </p:spPr>
      </p:pic>
      <p:pic>
        <p:nvPicPr>
          <p:cNvPr id="31752" name="Picture 8" descr="http://go4.imgsmail.ru/imgpreview?key=http%3A//i.i.ua/cards/pic/6/5/35956.jpg&amp;mb=imgdb_preview_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000" y="2106860"/>
            <a:ext cx="2446948" cy="339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Пасхальный благодатный огонь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pic>
        <p:nvPicPr>
          <p:cNvPr id="32770" name="Picture 2" descr="http://img1.liveinternet.ru/images/attach/c/1/57/348/57348510_127037951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078" y="2018041"/>
            <a:ext cx="6429375" cy="427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565653"/>
            <a:ext cx="7715250" cy="601965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1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/>
                <a:ea typeface="+mj-ea"/>
                <a:cs typeface="+mj-cs"/>
              </a:rPr>
              <a:t>Пасхальная трапеза</a:t>
            </a:r>
            <a:endParaRPr lang="ru-RU" sz="34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/>
              <a:ea typeface="+mj-ea"/>
              <a:cs typeface="+mj-cs"/>
            </a:endParaRPr>
          </a:p>
        </p:txBody>
      </p:sp>
      <p:pic>
        <p:nvPicPr>
          <p:cNvPr id="33794" name="Picture 2" descr="&amp;Pcy;&amp;acy;&amp;scy;&amp;khcy;&amp;acy;&amp;lcy;&amp;softcy;&amp;ncy;&amp;ycy;&amp;jcy; &amp;scy;&amp;tcy;&amp;o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822" y="1717179"/>
            <a:ext cx="3363046" cy="2224197"/>
          </a:xfrm>
          <a:prstGeom prst="rect">
            <a:avLst/>
          </a:prstGeom>
          <a:noFill/>
        </p:spPr>
      </p:pic>
      <p:pic>
        <p:nvPicPr>
          <p:cNvPr id="33796" name="Picture 4" descr="&amp;Pcy;&amp;acy;&amp;scy;&amp;khcy;&amp;acy;&amp;lcy;&amp;softcy;&amp;ncy;&amp;ycy;&amp;jcy; &amp;scy;&amp;tcy;&amp;o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99" y="1689481"/>
            <a:ext cx="3467672" cy="4664021"/>
          </a:xfrm>
          <a:prstGeom prst="rect">
            <a:avLst/>
          </a:prstGeom>
          <a:noFill/>
        </p:spPr>
      </p:pic>
      <p:pic>
        <p:nvPicPr>
          <p:cNvPr id="33798" name="Picture 6" descr="&amp;Pcy;&amp;acy;&amp;scy;&amp;khcy;&amp;acy;&amp;lcy;&amp;softcy;&amp;ncy;&amp;ycy;&amp;jcy; &amp;scy;&amp;tcy;&amp;ocy;&amp;l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306" y="4112117"/>
            <a:ext cx="4191000" cy="223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90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</Template>
  <TotalTime>0</TotalTime>
  <Words>313</Words>
  <Application>Microsoft Office PowerPoint</Application>
  <PresentationFormat>Слайд 35 мм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TS103098890</vt:lpstr>
      <vt:lpstr>Пасхальный сувенир – кролик из салфетки</vt:lpstr>
      <vt:lpstr>Приметы праздника</vt:lpstr>
      <vt:lpstr>Праздничная сервировка</vt:lpstr>
      <vt:lpstr>Слайд 4</vt:lpstr>
      <vt:lpstr>Слайд 5</vt:lpstr>
      <vt:lpstr>Традиции</vt:lpstr>
      <vt:lpstr>Пасха</vt:lpstr>
      <vt:lpstr>Пасхальный благодатный огонь</vt:lpstr>
      <vt:lpstr>Пасхальная трапеза</vt:lpstr>
      <vt:lpstr>Пасхальный кролик из салфетки</vt:lpstr>
      <vt:lpstr>Пасхальный кролик из салфетки</vt:lpstr>
      <vt:lpstr>Пасхальный кролик из салфетки</vt:lpstr>
      <vt:lpstr>Пасхальный кролик из салфетки</vt:lpstr>
      <vt:lpstr>Пасхальный кролик из салфетки</vt:lpstr>
      <vt:lpstr>Пасхальный кролик из салфетки</vt:lpstr>
      <vt:lpstr>Пасхальный кролик из салфетки</vt:lpstr>
      <vt:lpstr>Пасхальный кролик из салфетки</vt:lpstr>
      <vt:lpstr>Пасхальный кролик из салфетки</vt:lpstr>
      <vt:lpstr>Слайд 19</vt:lpstr>
      <vt:lpstr>Слайд 20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2014-03-09T21:01:44Z</dcterms:created>
  <dcterms:modified xsi:type="dcterms:W3CDTF">2014-03-28T18:52:57Z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