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5" r:id="rId8"/>
    <p:sldId id="264" r:id="rId9"/>
    <p:sldId id="266" r:id="rId10"/>
    <p:sldId id="270" r:id="rId11"/>
    <p:sldId id="269" r:id="rId12"/>
    <p:sldId id="267" r:id="rId13"/>
    <p:sldId id="268" r:id="rId14"/>
    <p:sldId id="272" r:id="rId15"/>
    <p:sldId id="274" r:id="rId16"/>
    <p:sldId id="276" r:id="rId17"/>
    <p:sldId id="278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80831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Азбука вязания </a:t>
            </a:r>
            <a:br>
              <a:rPr lang="ru-RU" sz="6000" dirty="0" smtClean="0"/>
            </a:br>
            <a:r>
              <a:rPr lang="ru-RU" sz="6000" dirty="0" smtClean="0"/>
              <a:t>крючком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77072"/>
            <a:ext cx="7772400" cy="144016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Иванова М.И.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технологии</a:t>
            </a:r>
            <a:r>
              <a:rPr lang="ru-RU" dirty="0" smtClean="0"/>
              <a:t> </a:t>
            </a:r>
            <a:r>
              <a:rPr lang="ru-RU" dirty="0" smtClean="0"/>
              <a:t>МКОУ </a:t>
            </a:r>
            <a:r>
              <a:rPr lang="ru-RU" smtClean="0"/>
              <a:t>Озерницкая </a:t>
            </a:r>
            <a:r>
              <a:rPr lang="ru-RU" dirty="0" smtClean="0"/>
              <a:t>ООШ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Полустолбик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с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накидом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Сделайте </a:t>
            </a:r>
            <a:r>
              <a:rPr lang="ru-RU" sz="2800" dirty="0" err="1" smtClean="0"/>
              <a:t>накид</a:t>
            </a:r>
            <a:r>
              <a:rPr lang="ru-RU" sz="2800" dirty="0" smtClean="0"/>
              <a:t> своей рабочей нитью, введите крючок в петлю, захватите крючком нить и вытяните её образую новую петлю, захватите нить снова и протяните её через 3 имеющиеся на крючке петли.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Полустолбик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с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накидом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84784"/>
            <a:ext cx="8229600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Столбик с накидом 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85860"/>
            <a:ext cx="8543956" cy="5311790"/>
          </a:xfrm>
        </p:spPr>
        <p:txBody>
          <a:bodyPr numCol="2"/>
          <a:lstStyle/>
          <a:p>
            <a:pPr lvl="0"/>
            <a:r>
              <a:rPr lang="ru-RU" sz="1400" dirty="0" smtClean="0">
                <a:latin typeface="+mn-lt"/>
                <a:ea typeface="+mn-ea"/>
                <a:cs typeface="+mn-cs"/>
              </a:rPr>
              <a:t>В начале ряда провяжите  3 в.п., </a:t>
            </a:r>
          </a:p>
          <a:p>
            <a:pPr lvl="0">
              <a:buNone/>
            </a:pPr>
            <a:r>
              <a:rPr lang="ru-RU" sz="1400" dirty="0" smtClean="0"/>
              <a:t>      </a:t>
            </a:r>
            <a:r>
              <a:rPr lang="ru-RU" sz="1400" dirty="0" smtClean="0">
                <a:latin typeface="+mn-lt"/>
                <a:ea typeface="+mn-ea"/>
                <a:cs typeface="+mn-cs"/>
              </a:rPr>
              <a:t>сделайте 1 </a:t>
            </a:r>
            <a:r>
              <a:rPr lang="ru-RU" sz="1400" dirty="0" err="1" smtClean="0">
                <a:latin typeface="+mn-lt"/>
                <a:ea typeface="+mn-ea"/>
                <a:cs typeface="+mn-cs"/>
              </a:rPr>
              <a:t>накид</a:t>
            </a:r>
            <a:r>
              <a:rPr lang="ru-RU" sz="1400" dirty="0" smtClean="0">
                <a:latin typeface="+mn-lt"/>
                <a:ea typeface="+mn-ea"/>
                <a:cs typeface="+mn-cs"/>
              </a:rPr>
              <a:t> (захватите </a:t>
            </a:r>
          </a:p>
          <a:p>
            <a:pPr lvl="0">
              <a:buNone/>
            </a:pPr>
            <a:r>
              <a:rPr lang="ru-RU" sz="1400" dirty="0" smtClean="0">
                <a:latin typeface="+mn-lt"/>
                <a:ea typeface="+mn-ea"/>
                <a:cs typeface="+mn-cs"/>
              </a:rPr>
              <a:t>      рабочую нить),</a:t>
            </a:r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endParaRPr lang="ru-RU" sz="14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400" dirty="0" smtClean="0">
                <a:latin typeface="+mn-lt"/>
                <a:ea typeface="+mn-ea"/>
                <a:cs typeface="+mn-cs"/>
              </a:rPr>
              <a:t>  </a:t>
            </a:r>
          </a:p>
          <a:p>
            <a:pPr lvl="0">
              <a:buNone/>
            </a:pPr>
            <a:r>
              <a:rPr lang="ru-RU" sz="1400" dirty="0" smtClean="0">
                <a:latin typeface="+mn-lt"/>
                <a:ea typeface="+mn-ea"/>
                <a:cs typeface="+mn-cs"/>
              </a:rPr>
              <a:t>     Затем введите крючок в петлю</a:t>
            </a:r>
          </a:p>
          <a:p>
            <a:pPr lvl="0">
              <a:buNone/>
            </a:pPr>
            <a:r>
              <a:rPr lang="ru-RU" sz="1400" dirty="0" smtClean="0">
                <a:latin typeface="+mn-lt"/>
                <a:ea typeface="+mn-ea"/>
                <a:cs typeface="+mn-cs"/>
              </a:rPr>
              <a:t>     цепочки и захватите рабочую нить,</a:t>
            </a:r>
          </a:p>
          <a:p>
            <a:pPr lvl="0">
              <a:buNone/>
            </a:pPr>
            <a:r>
              <a:rPr lang="ru-RU" sz="1400" dirty="0" smtClean="0">
                <a:latin typeface="+mn-lt"/>
                <a:ea typeface="+mn-ea"/>
                <a:cs typeface="+mn-cs"/>
              </a:rPr>
              <a:t>      вытяните её.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lvl="0"/>
            <a:r>
              <a:rPr lang="ru-RU" sz="1400" dirty="0" smtClean="0">
                <a:latin typeface="+mn-lt"/>
                <a:ea typeface="+mn-ea"/>
                <a:cs typeface="+mn-cs"/>
              </a:rPr>
              <a:t>Ещё раз захватите рабочую нить и протяните через петлю и </a:t>
            </a:r>
            <a:r>
              <a:rPr lang="ru-RU" sz="1400" dirty="0" err="1" smtClean="0">
                <a:latin typeface="+mn-lt"/>
                <a:ea typeface="+mn-ea"/>
                <a:cs typeface="+mn-cs"/>
              </a:rPr>
              <a:t>накид</a:t>
            </a:r>
            <a:r>
              <a:rPr lang="ru-RU" sz="1400" dirty="0" smtClean="0">
                <a:latin typeface="+mn-lt"/>
                <a:ea typeface="+mn-ea"/>
                <a:cs typeface="+mn-cs"/>
              </a:rPr>
              <a:t>. На крючке должно остаться 2 петли.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>
                <a:latin typeface="+mn-lt"/>
                <a:ea typeface="+mn-ea"/>
                <a:cs typeface="+mn-cs"/>
              </a:rPr>
              <a:t>Затем ещё раз захватите рабочую нить и протяните через обе петли.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lvl="0"/>
            <a:r>
              <a:rPr lang="ru-RU" sz="1400" dirty="0">
                <a:latin typeface="+mn-lt"/>
                <a:ea typeface="+mn-ea"/>
                <a:cs typeface="+mn-cs"/>
              </a:rPr>
              <a:t>На крючке останется 1 петля, получился столбик с накидом.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D:\диск д\документы\Наташа\На конкурс\Вязание крючком\ст с на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1785950" cy="1143008"/>
          </a:xfrm>
          <a:prstGeom prst="rect">
            <a:avLst/>
          </a:prstGeom>
          <a:noFill/>
        </p:spPr>
      </p:pic>
      <p:pic>
        <p:nvPicPr>
          <p:cNvPr id="11269" name="Picture 5" descr="D:\диск д\документы\Наташа\На конкурс\Вязание крючком\ст с на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3116"/>
            <a:ext cx="1719235" cy="1143008"/>
          </a:xfrm>
          <a:prstGeom prst="rect">
            <a:avLst/>
          </a:prstGeom>
          <a:noFill/>
        </p:spPr>
      </p:pic>
      <p:pic>
        <p:nvPicPr>
          <p:cNvPr id="11270" name="Picture 6" descr="D:\диск д\документы\Наташа\На конкурс\Вязание крючком\ст с нак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1785950" cy="1155789"/>
          </a:xfrm>
          <a:prstGeom prst="rect">
            <a:avLst/>
          </a:prstGeom>
          <a:noFill/>
        </p:spPr>
      </p:pic>
      <p:pic>
        <p:nvPicPr>
          <p:cNvPr id="11271" name="Picture 7" descr="D:\диск д\документы\Наташа\На конкурс\Вязание крючком\ст с нак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6"/>
            <a:ext cx="1571636" cy="1071570"/>
          </a:xfrm>
          <a:prstGeom prst="rect">
            <a:avLst/>
          </a:prstGeom>
          <a:noFill/>
        </p:spPr>
      </p:pic>
      <p:pic>
        <p:nvPicPr>
          <p:cNvPr id="11272" name="Picture 8" descr="D:\диск д\документы\Наташа\На конкурс\Вязание крючком\ст с нак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357562"/>
            <a:ext cx="1785950" cy="1071569"/>
          </a:xfrm>
          <a:prstGeom prst="rect">
            <a:avLst/>
          </a:prstGeom>
          <a:noFill/>
        </p:spPr>
      </p:pic>
      <p:pic>
        <p:nvPicPr>
          <p:cNvPr id="11273" name="Picture 9" descr="D:\диск д\документы\Наташа\На конкурс\Вязание крючком\ст с нак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143512"/>
            <a:ext cx="1857388" cy="1276731"/>
          </a:xfrm>
          <a:prstGeom prst="rect">
            <a:avLst/>
          </a:prstGeom>
          <a:noFill/>
        </p:spPr>
      </p:pic>
      <p:pic>
        <p:nvPicPr>
          <p:cNvPr id="11274" name="Picture 10" descr="D:\диск д\документы\Наташа\На конкурс\Вязание крючком\ст с нак\stn3_f.jp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428737"/>
            <a:ext cx="1730380" cy="1071570"/>
          </a:xfrm>
          <a:prstGeom prst="rect">
            <a:avLst/>
          </a:prstGeom>
          <a:noFill/>
        </p:spPr>
      </p:pic>
      <p:pic>
        <p:nvPicPr>
          <p:cNvPr id="11275" name="Picture 11" descr="D:\диск д\документы\Наташа\На конкурс\Вязание крючком\ст с нак\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357562"/>
            <a:ext cx="15716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Технологическая последовательность выполнения столбика с 2-мя накидами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D:\диск д\документы\Наташа\На конкурс\Вязание крючком\ст 2 н\sts2_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5"/>
            <a:ext cx="1785950" cy="1164283"/>
          </a:xfrm>
          <a:prstGeom prst="rect">
            <a:avLst/>
          </a:prstGeom>
          <a:noFill/>
        </p:spPr>
      </p:pic>
      <p:pic>
        <p:nvPicPr>
          <p:cNvPr id="1029" name="Picture 5" descr="D:\диск д\документы\Наташа\На конкурс\Вязание крючком\ст 2 н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643314"/>
            <a:ext cx="1774775" cy="1143008"/>
          </a:xfrm>
          <a:prstGeom prst="rect">
            <a:avLst/>
          </a:prstGeom>
          <a:noFill/>
        </p:spPr>
      </p:pic>
      <p:pic>
        <p:nvPicPr>
          <p:cNvPr id="1030" name="Picture 6" descr="D:\диск д\документы\Наташа\На конкурс\Вязание крючком\ст 2 н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4786322"/>
            <a:ext cx="1802359" cy="12144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2434" y="15096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36"/>
            <a:ext cx="32861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столбика с двумя накидами в начале ряда нужны 4 воздушные петли.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2 накида, введите крючок в петлю цепочки, захватите крючком рабочую нить и вытяните её. На крючке будет 4 петли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32" name="Picture 8" descr="D:\диск д\документы\Наташа\На конкурс\Вязание крючком\ст 2 н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428868"/>
            <a:ext cx="2357454" cy="1143008"/>
          </a:xfrm>
          <a:prstGeom prst="rect">
            <a:avLst/>
          </a:prstGeom>
          <a:noFill/>
        </p:spPr>
      </p:pic>
      <p:pic>
        <p:nvPicPr>
          <p:cNvPr id="1033" name="Picture 9" descr="D:\диск д\документы\Наташа\На конкурс\Вязание крючком\ст 2 н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71876"/>
            <a:ext cx="2357454" cy="1143008"/>
          </a:xfrm>
          <a:prstGeom prst="rect">
            <a:avLst/>
          </a:prstGeom>
          <a:noFill/>
        </p:spPr>
      </p:pic>
      <p:pic>
        <p:nvPicPr>
          <p:cNvPr id="1034" name="Picture 10" descr="D:\диск д\документы\Наташа\На конкурс\Вязание крючком\ст 2 н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714884"/>
            <a:ext cx="2357454" cy="1143007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357554" y="1500174"/>
            <a:ext cx="2286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Ещё раз захватите рабочую нить и протяните её через 2петли. На крючке останется 3 петли.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39" name="Рисунок 9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357430"/>
            <a:ext cx="1600200" cy="1438275"/>
          </a:xfrm>
          <a:prstGeom prst="rect">
            <a:avLst/>
          </a:prstGeom>
          <a:noFill/>
        </p:spPr>
      </p:pic>
      <p:pic>
        <p:nvPicPr>
          <p:cNvPr id="1038" name="Рисунок 9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786190"/>
            <a:ext cx="1600200" cy="1343025"/>
          </a:xfrm>
          <a:prstGeom prst="rect">
            <a:avLst/>
          </a:prstGeom>
          <a:noFill/>
        </p:spPr>
      </p:pic>
      <p:pic>
        <p:nvPicPr>
          <p:cNvPr id="1037" name="Рисунок 9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143512"/>
            <a:ext cx="1643074" cy="13716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429388" y="1428736"/>
            <a:ext cx="21431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Захватите рабочую нить и опять протяните через 2 петли. На крючке должно остаться 2 петли.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5720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5720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57200" y="461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Пышный столбик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492896"/>
            <a:ext cx="6984776" cy="3960440"/>
          </a:xfrm>
        </p:spPr>
      </p:pic>
      <p:sp>
        <p:nvSpPr>
          <p:cNvPr id="4" name="Прямоугольник 3"/>
          <p:cNvSpPr/>
          <p:nvPr/>
        </p:nvSpPr>
        <p:spPr>
          <a:xfrm>
            <a:off x="1115616" y="1268760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Делается </a:t>
            </a:r>
            <a:r>
              <a:rPr lang="ru-RU" dirty="0" err="1" smtClean="0"/>
              <a:t>накид</a:t>
            </a:r>
            <a:r>
              <a:rPr lang="ru-RU" dirty="0" smtClean="0"/>
              <a:t>, крючок вводится в петлю и вытягивается новая петля длиной 1-2 см. Опять делается </a:t>
            </a:r>
            <a:r>
              <a:rPr lang="ru-RU" dirty="0" err="1" smtClean="0"/>
              <a:t>накид</a:t>
            </a:r>
            <a:r>
              <a:rPr lang="ru-RU" dirty="0" smtClean="0"/>
              <a:t> и вытягивается ещё одна петля на том же месте. Это операция повторяется несколько раз. После этого все петли провязываются вместе захваченной нитью и закрепляются воздушной петлёй.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Лицевой  рельефный столбик с накидом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780928"/>
            <a:ext cx="7200800" cy="3600400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16288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Крючок вводится с правой стороны на левую обвивая столбик предыдущего ряда спереди. Вытяните новую петлю и провяжите столбик с </a:t>
            </a:r>
            <a:r>
              <a:rPr lang="ru-RU" dirty="0" err="1" smtClean="0"/>
              <a:t>накидом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90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Изнаночный рельефный столбик столбик с накидом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924944"/>
            <a:ext cx="6984775" cy="3528392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184482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Введите крючок сзади с левой стороны на правую, обвивая столбик предыдущего ряда сзади, вытяните нить и провяжите столбик с </a:t>
            </a:r>
            <a:r>
              <a:rPr lang="ru-RU" dirty="0" err="1" smtClean="0"/>
              <a:t>накидом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Ракушка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420888"/>
            <a:ext cx="6912768" cy="3888472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126876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Вяжутся несколько столбиков с количеством </a:t>
            </a:r>
            <a:r>
              <a:rPr lang="ru-RU" dirty="0" err="1" smtClean="0"/>
              <a:t>накидов</a:t>
            </a:r>
            <a:r>
              <a:rPr lang="ru-RU" dirty="0" smtClean="0"/>
              <a:t> по желанию. Затем они провязываются в одну петлю.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dirty="0" smtClean="0"/>
              <a:t>Пико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420888"/>
            <a:ext cx="6552728" cy="3888472"/>
          </a:xfrm>
        </p:spPr>
      </p:pic>
      <p:sp>
        <p:nvSpPr>
          <p:cNvPr id="4" name="Прямоугольник 3"/>
          <p:cNvSpPr/>
          <p:nvPr/>
        </p:nvSpPr>
        <p:spPr>
          <a:xfrm>
            <a:off x="899592" y="1124744"/>
            <a:ext cx="73448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/>
              <a:t>Вяжется цепочка из нескольких воздушных петель, крючок вводится в первую петлю, захватывается нить и протягивается через образовавшуюся петлю и петлю на крючке. Петли соединяются так, чтобы образовалось колечко.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Пучок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Делается накид, крючок вводится в петлю, захватывается нить и вытягивается новая петля, снова захватывается нить и провязываются 2 петли. Потом делается накид, крючок вводится в следующую петлю, захватывается нить и вытягивается новая петля, захватывается нить и провязывается через 2 петли. Образуются 3 петли, которые нужно провязать в 1 приём.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029200" cy="4648200"/>
          </a:xfrm>
        </p:spPr>
        <p:txBody>
          <a:bodyPr/>
          <a:lstStyle/>
          <a:p>
            <a:r>
              <a:rPr lang="ru-RU" b="1" dirty="0"/>
              <a:t>НЕОБХОДИМЫЕ ИНСТРУМЕНТЫ </a:t>
            </a:r>
            <a:br>
              <a:rPr lang="ru-RU" b="1" dirty="0"/>
            </a:br>
            <a:r>
              <a:rPr lang="ru-RU" b="1" dirty="0"/>
              <a:t>ДЛЯ ВЯЗАНИЯ КРЮЧКОМ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514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64113"/>
            <a:ext cx="51054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Пучок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00200"/>
            <a:ext cx="7560840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Листик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420888"/>
            <a:ext cx="7344816" cy="3888472"/>
          </a:xfrm>
        </p:spPr>
      </p:pic>
      <p:sp>
        <p:nvSpPr>
          <p:cNvPr id="4" name="Прямоугольник 3"/>
          <p:cNvSpPr/>
          <p:nvPr/>
        </p:nvSpPr>
        <p:spPr>
          <a:xfrm>
            <a:off x="899592" y="141277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Провязывается пучок из нескольких столбиков на одну петлю.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5099050" cy="1431925"/>
          </a:xfrm>
        </p:spPr>
        <p:txBody>
          <a:bodyPr/>
          <a:lstStyle/>
          <a:p>
            <a:r>
              <a:rPr lang="ru-RU" sz="3600" b="0"/>
              <a:t>ТЕРМИНОЛОГИЯ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895600"/>
            <a:ext cx="7772400" cy="35052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FF0000"/>
                </a:solidFill>
              </a:rPr>
              <a:t>АРКА</a:t>
            </a:r>
            <a:r>
              <a:rPr lang="ru-RU" sz="3600" b="1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600" b="1" dirty="0"/>
              <a:t>  </a:t>
            </a:r>
            <a:r>
              <a:rPr lang="ru-RU" sz="3600" b="1" dirty="0">
                <a:solidFill>
                  <a:srgbClr val="FFFF61"/>
                </a:solidFill>
              </a:rPr>
              <a:t>ОДНА ИЛИ НЕСКОЛЬКО ВОЗДУШНЫХ ПЕТЕЛЬ, СОЕДИНЯЮЩИХ ПРЕДЫДУЩУЮ ПЕТЛЮ СО СЛЕДУЮЩЕЙ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33400" y="42672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3200" b="1">
              <a:latin typeface="Arial" charset="0"/>
            </a:endParaRPr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429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0"/>
              <a:t>ТЕРМИНОЛОГИЯ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465388"/>
            <a:ext cx="7467600" cy="363061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FF0000"/>
                </a:solidFill>
              </a:rPr>
              <a:t>НУЛЕВОЙ РЯД</a:t>
            </a:r>
          </a:p>
          <a:p>
            <a:pPr algn="ctr">
              <a:buFont typeface="Wingdings" pitchFamily="2" charset="2"/>
              <a:buNone/>
            </a:pPr>
            <a:endParaRPr lang="ru-RU" sz="3600" b="1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b="1">
                <a:solidFill>
                  <a:srgbClr val="FFFF61"/>
                </a:solidFill>
              </a:rPr>
              <a:t>  ПЕРВЫЙ РЯД </a:t>
            </a:r>
          </a:p>
          <a:p>
            <a:pPr>
              <a:buFont typeface="Wingdings" pitchFamily="2" charset="2"/>
              <a:buNone/>
            </a:pPr>
            <a:r>
              <a:rPr lang="ru-RU" sz="3600" b="1">
                <a:solidFill>
                  <a:srgbClr val="FFFF61"/>
                </a:solidFill>
              </a:rPr>
              <a:t>  (ДЛЯ ИЗДЕЛИЙ, ИМЕЮЩИХ ЛИЦЕВУЮ И ИЗНАНОЧНУЮ СТОРОНУ)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65125"/>
            <a:ext cx="5348288" cy="1143000"/>
          </a:xfrm>
        </p:spPr>
        <p:txBody>
          <a:bodyPr/>
          <a:lstStyle/>
          <a:p>
            <a:r>
              <a:rPr lang="ru-RU" sz="3600" b="0"/>
              <a:t>ТЕРМИНОЛОГИЯ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8229600" cy="3992563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FF0000"/>
                </a:solidFill>
              </a:rPr>
              <a:t>ЗАМЫКАНИЕ В КОЛЬЦО</a:t>
            </a:r>
          </a:p>
          <a:p>
            <a:pPr algn="ctr">
              <a:buFont typeface="Wingdings" pitchFamily="2" charset="2"/>
              <a:buNone/>
            </a:pPr>
            <a:endParaRPr lang="ru-RU" sz="1600" b="1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b="1">
                <a:solidFill>
                  <a:srgbClr val="FFFF61"/>
                </a:solidFill>
              </a:rPr>
              <a:t>   ЦЕПОЧКА ВОЗДУШНЫХ ПЕТЕЛЬ ПУТЁМ СОЕДИНЕНИЯ ПЕРВОЙ И ПОСЛЕДНЕЙ ПЕТЕЛЬ ПОЛУСТОЛБИКОМ БЕЗ НАКИДА ЗАМЫКАЕТСЯ В КОЛЬЦО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670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44824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Презентация подготовлена по материалам Интернет- публикаций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автор Александра </a:t>
            </a:r>
            <a:r>
              <a:rPr lang="ru-RU" sz="2400" dirty="0" smtClean="0">
                <a:latin typeface="Times New Roman" pitchFamily="18" charset="0"/>
              </a:rPr>
              <a:t>Соловьёва 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ru-RU" b="1" dirty="0"/>
              <a:t>ОБРАЗЕЦ </a:t>
            </a:r>
            <a:br>
              <a:rPr lang="ru-RU" b="1" dirty="0"/>
            </a:br>
            <a:r>
              <a:rPr lang="ru-RU" b="1" dirty="0"/>
              <a:t>ГРАФИЧЕСКОЙ СХЕМЫ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3058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772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Как держать крючок</a:t>
            </a:r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Самое важное в вязании - это научиться держать инструмент. Существует 2 способа как надо держать крючок. Как утверждают многие очевидцы, самым удачным способом является </a:t>
            </a:r>
            <a:r>
              <a:rPr lang="ru-RU" b="1" i="1">
                <a:latin typeface="Times New Roman" pitchFamily="18" charset="0"/>
              </a:rPr>
              <a:t>первый способ</a:t>
            </a:r>
            <a:r>
              <a:rPr lang="ru-RU" i="1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</a:rPr>
              <a:t>Возьмите крючок за его "щечки" большим и указательным пальцем, </a:t>
            </a:r>
          </a:p>
          <a:p>
            <a:r>
              <a:rPr lang="ru-RU">
                <a:latin typeface="Times New Roman" pitchFamily="18" charset="0"/>
              </a:rPr>
              <a:t>Как  будто вы держите нож.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3075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</a:rPr>
              <a:t>Второй способ</a:t>
            </a:r>
            <a:r>
              <a:rPr lang="ru-RU">
                <a:latin typeface="Times New Roman" pitchFamily="18" charset="0"/>
              </a:rPr>
              <a:t> называется “Карандаш”. Все гениальное - просто. Это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означает, что вы должны держать его так, как держите ручку или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карандаш: возьмите крючок за "щечки" двумя пальцами (большим и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указательным) и положите его на средний палец.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Выберите для себя самый удобный способ. </a:t>
            </a:r>
            <a:r>
              <a:rPr lang="ru-RU" i="1">
                <a:solidFill>
                  <a:srgbClr val="FF0000"/>
                </a:solidFill>
                <a:latin typeface="Times New Roman" pitchFamily="18" charset="0"/>
              </a:rPr>
              <a:t>Главное - чтобы вы чувствовали комфорт при вязании.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Основные элементы</a:t>
            </a:r>
            <a:endParaRPr lang="en-US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Основные элементы вязания крючком — это воздушная петля, столбик без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накида и столбик с накидом. Другие элементы — их производные. Узоры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вязания состоят из разных сочетаний воздушных петель и столбиков.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05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Первое, что нам надо научиться - это делать петлю.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Петля - это начало любого вязания.</a:t>
            </a:r>
            <a:r>
              <a:rPr lang="ru-RU" b="1" i="1" dirty="0">
                <a:latin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Возьмите конец нитки, перекиньте его через указательный палец левой руки и средним и безымянным пальцами слегка прижмите обе нитки к ладони.</a:t>
            </a:r>
            <a:br>
              <a:rPr lang="ru-RU" dirty="0">
                <a:latin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9560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57200" y="4724400"/>
            <a:ext cx="8153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Обратите внимание, как ложиться нитка на пальце и как прижимаются обе нитки большим пальцем. Именно так и надо держать нить при начале вязания. В правую руку возьмите крючок, например, как берут карандаш или перо - между большим и средним пальцами, а указательным придерживайте его сверху. Крючком подденьте нитку на указательном пальце левой руки и сделайте полный оборот влево, придерживая петлю под крючком большим пальцем.</a:t>
            </a:r>
            <a:br>
              <a:rPr lang="ru-RU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</a:rPr>
            </a:b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541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На крючке должна получиться перекрученная нить.</a:t>
            </a:r>
            <a:br>
              <a:rPr lang="ru-RU">
                <a:latin typeface="Times New Roman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12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66800"/>
            <a:ext cx="18605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133600" y="2590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57200" y="2743200"/>
            <a:ext cx="838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Не спуская нити с крючка, ещё раз подхватите нитку крючком слева направо (нитку в вязании крючком так подхватывают всегда) на указательном пальце левой руки, протяните её через образовавшуюся петлю и затяните </a:t>
            </a:r>
          </a:p>
        </p:txBody>
      </p:sp>
      <p:pic>
        <p:nvPicPr>
          <p:cNvPr id="5126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18605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57200" y="5334000"/>
            <a:ext cx="815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Получилась первая петля на крючке.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Первая петля всегда служит началом вязания. Она должна свободно лежать на крючке, чтобы вторая петля могла легко через неё пройти.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"/>
            <a:ext cx="18605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305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     Далее оставьте нитку лежать, как и в начале, на указательном пальце левой руки.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Сделанную петлю придержите большим и указательным пальцами, а свободную нитку от клубка - третьим и четвёртым пальцами той же руки.</a:t>
            </a:r>
            <a:br>
              <a:rPr lang="ru-RU">
                <a:latin typeface="Times New Roman" pitchFamily="18" charset="0"/>
              </a:rPr>
            </a:br>
            <a:r>
              <a:rPr lang="ru-RU"/>
              <a:t>    </a:t>
            </a:r>
            <a:r>
              <a:rPr lang="ru-RU">
                <a:latin typeface="Times New Roman" pitchFamily="18" charset="0"/>
              </a:rPr>
              <a:t>Продолжая вязать петлю за петлёй, вы делаете воздушные петли.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84582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Воздушная петля</a:t>
            </a:r>
            <a:endParaRPr lang="ru-RU" sz="20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    При работе крючком воздушные петли </a:t>
            </a:r>
            <a:r>
              <a:rPr lang="ru-RU" i="1">
                <a:latin typeface="Times New Roman" pitchFamily="18" charset="0"/>
              </a:rPr>
              <a:t>(в.п.)</a:t>
            </a:r>
            <a:r>
              <a:rPr lang="ru-RU">
                <a:latin typeface="Times New Roman" pitchFamily="18" charset="0"/>
              </a:rPr>
              <a:t> образуют основу для вязания первого ряда –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цепочку </a:t>
            </a:r>
            <a:r>
              <a:rPr lang="ru-RU" i="1">
                <a:solidFill>
                  <a:srgbClr val="FF0000"/>
                </a:solidFill>
                <a:latin typeface="Times New Roman" pitchFamily="18" charset="0"/>
              </a:rPr>
              <a:t>(косичку)</a:t>
            </a:r>
            <a:r>
              <a:rPr lang="ru-RU" b="1" i="1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 Они также используются в узорах, ажурном вязании или для поворота, то есть перехода при вязании от одного ряда к другому.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6149" name="img_4" descr="89800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00600"/>
            <a:ext cx="142557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Воздушная петля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997450"/>
          </a:xfrm>
        </p:spPr>
        <p:txBody>
          <a:bodyPr numCol="2"/>
          <a:lstStyle/>
          <a:p>
            <a:pPr lvl="0"/>
            <a:r>
              <a:rPr lang="ru-RU" sz="1800" dirty="0">
                <a:latin typeface="+mn-lt"/>
                <a:ea typeface="+mn-ea"/>
                <a:cs typeface="+mn-cs"/>
              </a:rPr>
              <a:t>Рабочую нить уложите на </a:t>
            </a: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800" dirty="0" smtClean="0">
                <a:latin typeface="+mn-lt"/>
                <a:ea typeface="+mn-ea"/>
                <a:cs typeface="+mn-cs"/>
              </a:rPr>
              <a:t>      указательный </a:t>
            </a:r>
            <a:r>
              <a:rPr lang="ru-RU" sz="1800" dirty="0">
                <a:latin typeface="+mn-lt"/>
                <a:ea typeface="+mn-ea"/>
                <a:cs typeface="+mn-cs"/>
              </a:rPr>
              <a:t>палец, </a:t>
            </a: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800" dirty="0" smtClean="0">
                <a:latin typeface="+mn-lt"/>
                <a:ea typeface="+mn-ea"/>
                <a:cs typeface="+mn-cs"/>
              </a:rPr>
              <a:t>      другой </a:t>
            </a:r>
            <a:r>
              <a:rPr lang="ru-RU" sz="1800" dirty="0">
                <a:latin typeface="+mn-lt"/>
                <a:ea typeface="+mn-ea"/>
                <a:cs typeface="+mn-cs"/>
              </a:rPr>
              <a:t>кончик нити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придерживайте</a:t>
            </a:r>
          </a:p>
          <a:p>
            <a:pPr lvl="0">
              <a:buNone/>
            </a:pPr>
            <a:r>
              <a:rPr lang="ru-RU" sz="1800" dirty="0" smtClean="0">
                <a:latin typeface="+mn-lt"/>
                <a:ea typeface="+mn-ea"/>
                <a:cs typeface="+mn-cs"/>
              </a:rPr>
              <a:t>      </a:t>
            </a:r>
            <a:r>
              <a:rPr lang="ru-RU" sz="1800" dirty="0">
                <a:latin typeface="+mn-lt"/>
                <a:ea typeface="+mn-ea"/>
                <a:cs typeface="+mn-cs"/>
              </a:rPr>
              <a:t>большим пальцем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800" dirty="0"/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800" dirty="0" smtClean="0">
                <a:latin typeface="+mn-lt"/>
                <a:ea typeface="+mn-ea"/>
                <a:cs typeface="+mn-cs"/>
              </a:rPr>
              <a:t>Введите </a:t>
            </a:r>
            <a:r>
              <a:rPr lang="ru-RU" sz="1800" dirty="0">
                <a:latin typeface="+mn-lt"/>
                <a:ea typeface="+mn-ea"/>
                <a:cs typeface="+mn-cs"/>
              </a:rPr>
              <a:t>крючок под рабочую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нить</a:t>
            </a:r>
            <a:r>
              <a:rPr lang="ru-RU" sz="1800" dirty="0"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sz="1800" dirty="0">
                <a:latin typeface="+mn-lt"/>
                <a:ea typeface="+mn-ea"/>
                <a:cs typeface="+mn-cs"/>
              </a:rPr>
              <a:t>  </a:t>
            </a:r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800" dirty="0"/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Вытяните петлю</a:t>
            </a:r>
          </a:p>
          <a:p>
            <a:pPr lvl="0">
              <a:buNone/>
            </a:pPr>
            <a:endParaRPr lang="ru-RU" sz="1800" dirty="0"/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800" dirty="0"/>
          </a:p>
          <a:p>
            <a:pPr lvl="0">
              <a:buNone/>
            </a:pPr>
            <a:endParaRPr lang="ru-RU" sz="18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>
                <a:latin typeface="+mn-lt"/>
                <a:ea typeface="+mn-ea"/>
                <a:cs typeface="+mn-cs"/>
              </a:rPr>
              <a:t>     Повторите </a:t>
            </a:r>
            <a:r>
              <a:rPr lang="ru-RU" sz="1800" dirty="0">
                <a:latin typeface="+mn-lt"/>
                <a:ea typeface="+mn-ea"/>
                <a:cs typeface="+mn-cs"/>
              </a:rPr>
              <a:t>2-ой и 3-й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пункты несколько </a:t>
            </a:r>
            <a:r>
              <a:rPr lang="ru-RU" sz="1800" dirty="0">
                <a:latin typeface="+mn-lt"/>
                <a:ea typeface="+mn-ea"/>
                <a:cs typeface="+mn-cs"/>
              </a:rPr>
              <a:t>раз, у вас получится цепочка из воздушных петель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ru-RU" sz="18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>
                <a:latin typeface="+mn-lt"/>
                <a:ea typeface="+mn-ea"/>
                <a:cs typeface="+mn-cs"/>
              </a:rPr>
              <a:t/>
            </a:r>
            <a:br>
              <a:rPr lang="ru-RU" dirty="0"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9220" name="Picture 4" descr="D:\диск д\документы\Наташа\На конкурс\Вязание крючком\Технология воздуш петл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1674810" cy="1339848"/>
          </a:xfrm>
          <a:prstGeom prst="rect">
            <a:avLst/>
          </a:prstGeom>
          <a:noFill/>
        </p:spPr>
      </p:pic>
      <p:pic>
        <p:nvPicPr>
          <p:cNvPr id="9221" name="Picture 5" descr="D:\диск д\документы\Наташа\На конкурс\Вязание крючком\Технология воздуш петл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928826" cy="1257309"/>
          </a:xfrm>
          <a:prstGeom prst="rect">
            <a:avLst/>
          </a:prstGeom>
          <a:noFill/>
        </p:spPr>
      </p:pic>
      <p:pic>
        <p:nvPicPr>
          <p:cNvPr id="9222" name="Picture 6" descr="D:\диск д\документы\Наташа\На конкурс\Вязание крючком\Технология воздуш петли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71679"/>
            <a:ext cx="2071702" cy="1357322"/>
          </a:xfrm>
          <a:prstGeom prst="rect">
            <a:avLst/>
          </a:prstGeom>
          <a:noFill/>
        </p:spPr>
      </p:pic>
      <p:pic>
        <p:nvPicPr>
          <p:cNvPr id="9223" name="Picture 7" descr="D:\диск д\документы\Наташа\На конкурс\Вязание крючком\Технология воздуш петли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929198"/>
            <a:ext cx="1964545" cy="1571636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642918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Столбик без накида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5257800"/>
          </a:xfrm>
        </p:spPr>
        <p:txBody>
          <a:bodyPr numCol="2"/>
          <a:lstStyle/>
          <a:p>
            <a:pPr lvl="0">
              <a:buNone/>
            </a:pPr>
            <a:r>
              <a:rPr lang="ru-RU" sz="1100" dirty="0">
                <a:latin typeface="+mn-lt"/>
                <a:ea typeface="+mn-ea"/>
                <a:cs typeface="+mn-cs"/>
              </a:rPr>
              <a:t>Введите крючок в петлю косички (цепочки), в последующих рядах крючок надо вводить под обе ниточки косички, 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если в описании не указано иного</a:t>
            </a:r>
          </a:p>
          <a:p>
            <a:pPr lvl="0"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100" dirty="0">
                <a:latin typeface="+mn-lt"/>
                <a:ea typeface="+mn-ea"/>
                <a:cs typeface="+mn-cs"/>
              </a:rPr>
              <a:t> </a:t>
            </a: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100" dirty="0" smtClean="0"/>
              <a:t>           </a:t>
            </a:r>
            <a:endParaRPr lang="ru-RU" sz="1100" dirty="0"/>
          </a:p>
          <a:p>
            <a:pPr>
              <a:buNone/>
            </a:pPr>
            <a:endParaRPr lang="ru-RU" sz="11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100" dirty="0">
                <a:latin typeface="+mn-lt"/>
                <a:ea typeface="+mn-ea"/>
                <a:cs typeface="+mn-cs"/>
              </a:rPr>
              <a:t> 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Захватите </a:t>
            </a:r>
            <a:r>
              <a:rPr lang="ru-RU" sz="1100" dirty="0">
                <a:latin typeface="+mn-lt"/>
                <a:ea typeface="+mn-ea"/>
                <a:cs typeface="+mn-cs"/>
              </a:rPr>
              <a:t>крючком рабочую нить (снизу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).</a:t>
            </a:r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dirty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100" dirty="0" smtClean="0">
                <a:latin typeface="+mn-lt"/>
                <a:ea typeface="+mn-ea"/>
                <a:cs typeface="+mn-cs"/>
              </a:rPr>
              <a:t>И </a:t>
            </a:r>
            <a:r>
              <a:rPr lang="ru-RU" sz="1100" dirty="0">
                <a:latin typeface="+mn-lt"/>
                <a:ea typeface="+mn-ea"/>
                <a:cs typeface="+mn-cs"/>
              </a:rPr>
              <a:t>вытяните её.</a:t>
            </a:r>
          </a:p>
          <a:p>
            <a:pPr>
              <a:buNone/>
            </a:pPr>
            <a:r>
              <a:rPr lang="ru-RU" sz="1100" dirty="0">
                <a:latin typeface="+mn-lt"/>
                <a:ea typeface="+mn-ea"/>
                <a:cs typeface="+mn-cs"/>
              </a:rPr>
              <a:t> </a:t>
            </a:r>
            <a:endParaRPr lang="ru-RU" sz="1100" dirty="0" smtClean="0">
              <a:latin typeface="+mn-lt"/>
              <a:ea typeface="+mn-ea"/>
              <a:cs typeface="+mn-cs"/>
            </a:endParaRPr>
          </a:p>
          <a:p>
            <a:endParaRPr lang="ru-RU" sz="1100" dirty="0"/>
          </a:p>
          <a:p>
            <a:endParaRPr lang="ru-RU" sz="1100" dirty="0" smtClean="0">
              <a:latin typeface="+mn-lt"/>
              <a:ea typeface="+mn-ea"/>
              <a:cs typeface="+mn-cs"/>
            </a:endParaRPr>
          </a:p>
          <a:p>
            <a:endParaRPr lang="ru-RU" sz="1100" dirty="0"/>
          </a:p>
          <a:p>
            <a:endParaRPr lang="ru-RU" sz="1100" dirty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100" dirty="0" smtClean="0">
                <a:latin typeface="+mn-lt"/>
                <a:ea typeface="+mn-ea"/>
                <a:cs typeface="+mn-cs"/>
              </a:rPr>
              <a:t>              Ещё </a:t>
            </a:r>
            <a:r>
              <a:rPr lang="ru-RU" sz="1100" dirty="0">
                <a:latin typeface="+mn-lt"/>
                <a:ea typeface="+mn-ea"/>
                <a:cs typeface="+mn-cs"/>
              </a:rPr>
              <a:t>раз захватите рабочую 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нить</a:t>
            </a:r>
          </a:p>
          <a:p>
            <a:pPr lvl="0">
              <a:buNone/>
            </a:pPr>
            <a:endParaRPr lang="ru-RU" sz="1100" dirty="0" smtClean="0"/>
          </a:p>
          <a:p>
            <a:pPr lvl="0">
              <a:buNone/>
            </a:pPr>
            <a:endParaRPr lang="ru-RU" sz="1100" dirty="0"/>
          </a:p>
          <a:p>
            <a:pPr lvl="0"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100" dirty="0"/>
          </a:p>
          <a:p>
            <a:pPr lvl="0">
              <a:buNone/>
            </a:pPr>
            <a:endParaRPr lang="ru-RU" sz="11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ru-RU" sz="11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100" dirty="0">
                <a:latin typeface="+mn-lt"/>
                <a:ea typeface="+mn-ea"/>
                <a:cs typeface="+mn-cs"/>
              </a:rPr>
              <a:t> </a:t>
            </a:r>
            <a:endParaRPr lang="ru-RU" sz="1100" dirty="0" smtClean="0"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1100" dirty="0" smtClean="0">
                <a:latin typeface="+mn-lt"/>
                <a:ea typeface="+mn-ea"/>
                <a:cs typeface="+mn-cs"/>
              </a:rPr>
              <a:t>                И </a:t>
            </a:r>
            <a:r>
              <a:rPr lang="ru-RU" sz="1100" dirty="0">
                <a:latin typeface="+mn-lt"/>
                <a:ea typeface="+mn-ea"/>
                <a:cs typeface="+mn-cs"/>
              </a:rPr>
              <a:t>протяните её через обе петли, находящиеся 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на</a:t>
            </a:r>
          </a:p>
          <a:p>
            <a:pPr lvl="0">
              <a:buNone/>
            </a:pPr>
            <a:r>
              <a:rPr lang="ru-RU" sz="1100" dirty="0"/>
              <a:t> </a:t>
            </a:r>
            <a:r>
              <a:rPr lang="ru-RU" sz="1100" dirty="0" smtClean="0"/>
              <a:t>          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     крючке</a:t>
            </a:r>
            <a:r>
              <a:rPr lang="ru-RU" sz="1100" dirty="0">
                <a:latin typeface="+mn-lt"/>
                <a:ea typeface="+mn-ea"/>
                <a:cs typeface="+mn-cs"/>
              </a:rPr>
              <a:t>, это и будет столбик без накида</a:t>
            </a:r>
            <a:r>
              <a:rPr lang="ru-RU" sz="1100" dirty="0" smtClean="0">
                <a:latin typeface="+mn-lt"/>
                <a:ea typeface="+mn-ea"/>
                <a:cs typeface="+mn-cs"/>
              </a:rPr>
              <a:t>.</a:t>
            </a:r>
          </a:p>
          <a:p>
            <a:pPr lvl="0">
              <a:buNone/>
            </a:pPr>
            <a:endParaRPr lang="ru-RU" sz="1100" dirty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>
                <a:latin typeface="+mn-lt"/>
                <a:ea typeface="+mn-ea"/>
                <a:cs typeface="+mn-cs"/>
              </a:rPr>
              <a:t/>
            </a:r>
            <a:br>
              <a:rPr lang="ru-RU" dirty="0">
                <a:latin typeface="+mn-lt"/>
                <a:ea typeface="+mn-ea"/>
                <a:cs typeface="+mn-cs"/>
              </a:rPr>
            </a:br>
            <a:r>
              <a:rPr lang="ru-RU" dirty="0"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>
              <a:solidFill>
                <a:srgbClr val="CCFF33"/>
              </a:solidFill>
            </a:endParaRPr>
          </a:p>
        </p:txBody>
      </p:sp>
      <p:pic>
        <p:nvPicPr>
          <p:cNvPr id="10244" name="Picture 4" descr="D:\диск д\документы\Наташа\На конкурс\Вязание крючком\ст без на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2071702" cy="1485910"/>
          </a:xfrm>
          <a:prstGeom prst="rect">
            <a:avLst/>
          </a:prstGeom>
          <a:noFill/>
        </p:spPr>
      </p:pic>
      <p:pic>
        <p:nvPicPr>
          <p:cNvPr id="10245" name="Picture 5" descr="D:\диск д\документы\Наташа\На конкурс\Вязание крючком\ст без на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2143140" cy="1357322"/>
          </a:xfrm>
          <a:prstGeom prst="rect">
            <a:avLst/>
          </a:prstGeom>
          <a:noFill/>
        </p:spPr>
      </p:pic>
      <p:pic>
        <p:nvPicPr>
          <p:cNvPr id="10246" name="Picture 6" descr="D:\диск д\документы\Наташа\На конкурс\Вязание крючком\ст без нак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85926"/>
            <a:ext cx="2143140" cy="1243021"/>
          </a:xfrm>
          <a:prstGeom prst="rect">
            <a:avLst/>
          </a:prstGeom>
          <a:noFill/>
        </p:spPr>
      </p:pic>
      <p:pic>
        <p:nvPicPr>
          <p:cNvPr id="10247" name="Picture 7" descr="D:\диск д\документы\Наташа\На конкурс\Вязание крючком\ст без нак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429264"/>
            <a:ext cx="2071702" cy="1220594"/>
          </a:xfrm>
          <a:prstGeom prst="rect">
            <a:avLst/>
          </a:prstGeom>
          <a:noFill/>
        </p:spPr>
      </p:pic>
      <p:pic>
        <p:nvPicPr>
          <p:cNvPr id="10248" name="Picture 8" descr="D:\диск д\документы\Наташа\На конкурс\Вязание крючком\ст без нак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000636"/>
            <a:ext cx="2071702" cy="1214446"/>
          </a:xfrm>
          <a:prstGeom prst="rect">
            <a:avLst/>
          </a:prstGeom>
          <a:noFill/>
        </p:spPr>
      </p:pic>
      <p:sp>
        <p:nvSpPr>
          <p:cNvPr id="11" name="Плюс 10"/>
          <p:cNvSpPr/>
          <p:nvPr/>
        </p:nvSpPr>
        <p:spPr>
          <a:xfrm rot="19094359">
            <a:off x="7286644" y="571480"/>
            <a:ext cx="571504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9" name="Picture 9" descr="D:\диск д\документы\Наташа\На конкурс\Вязание крючком\ст без нак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643314"/>
            <a:ext cx="2143140" cy="1071570"/>
          </a:xfrm>
          <a:prstGeom prst="rect">
            <a:avLst/>
          </a:prstGeom>
          <a:noFill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429264"/>
            <a:ext cx="1643074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828</Words>
  <Application>Microsoft Office PowerPoint</Application>
  <PresentationFormat>Экран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Азбука вязания  крючком</vt:lpstr>
      <vt:lpstr>НЕОБХОДИМЫЕ ИНСТРУМЕНТЫ  ДЛЯ ВЯЗАНИЯ КРЮЧКОМ</vt:lpstr>
      <vt:lpstr>ОБРАЗЕЦ  ГРАФИЧЕСКОЙ СХЕМЫ</vt:lpstr>
      <vt:lpstr>Слайд 4</vt:lpstr>
      <vt:lpstr>Слайд 5</vt:lpstr>
      <vt:lpstr>Слайд 6</vt:lpstr>
      <vt:lpstr>Слайд 7</vt:lpstr>
      <vt:lpstr>Воздушная петля</vt:lpstr>
      <vt:lpstr>Столбик без накида</vt:lpstr>
      <vt:lpstr>Полустолбик с накидом</vt:lpstr>
      <vt:lpstr>Полустолбик с накидом</vt:lpstr>
      <vt:lpstr>Столбик с накидом </vt:lpstr>
      <vt:lpstr>Технологическая последовательность выполнения столбика с 2-мя накидами  </vt:lpstr>
      <vt:lpstr>Пышный столбик</vt:lpstr>
      <vt:lpstr>Лицевой  рельефный столбик с накидом</vt:lpstr>
      <vt:lpstr>Изнаночный рельефный столбик столбик с накидом</vt:lpstr>
      <vt:lpstr>Ракушка</vt:lpstr>
      <vt:lpstr>Пико</vt:lpstr>
      <vt:lpstr>Пучок</vt:lpstr>
      <vt:lpstr>Пучок</vt:lpstr>
      <vt:lpstr>Листик</vt:lpstr>
      <vt:lpstr>ТЕРМИНОЛОГИЯ</vt:lpstr>
      <vt:lpstr>ТЕРМИНОЛОГИЯ</vt:lpstr>
      <vt:lpstr>ТЕРМИНОЛОГИЯ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вязания  крючком</dc:title>
  <dc:creator>Марина</dc:creator>
  <cp:lastModifiedBy>Марина</cp:lastModifiedBy>
  <cp:revision>15</cp:revision>
  <dcterms:created xsi:type="dcterms:W3CDTF">2014-03-17T17:01:37Z</dcterms:created>
  <dcterms:modified xsi:type="dcterms:W3CDTF">2014-03-19T14:56:23Z</dcterms:modified>
</cp:coreProperties>
</file>