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50CB-45C8-40F2-90BE-B114E125E1E0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D91D94-60C8-4F0C-B8F6-B0EFE6B876A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50CB-45C8-40F2-90BE-B114E125E1E0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91D94-60C8-4F0C-B8F6-B0EFE6B876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50CB-45C8-40F2-90BE-B114E125E1E0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91D94-60C8-4F0C-B8F6-B0EFE6B876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50CB-45C8-40F2-90BE-B114E125E1E0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D91D94-60C8-4F0C-B8F6-B0EFE6B876A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50CB-45C8-40F2-90BE-B114E125E1E0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D91D94-60C8-4F0C-B8F6-B0EFE6B876A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50CB-45C8-40F2-90BE-B114E125E1E0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D91D94-60C8-4F0C-B8F6-B0EFE6B876A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50CB-45C8-40F2-90BE-B114E125E1E0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D91D94-60C8-4F0C-B8F6-B0EFE6B876A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50CB-45C8-40F2-90BE-B114E125E1E0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D91D94-60C8-4F0C-B8F6-B0EFE6B876A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50CB-45C8-40F2-90BE-B114E125E1E0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D91D94-60C8-4F0C-B8F6-B0EFE6B876A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50CB-45C8-40F2-90BE-B114E125E1E0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D91D94-60C8-4F0C-B8F6-B0EFE6B876A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50CB-45C8-40F2-90BE-B114E125E1E0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D91D94-60C8-4F0C-B8F6-B0EFE6B876A9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EA750CB-45C8-40F2-90BE-B114E125E1E0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0D91D94-60C8-4F0C-B8F6-B0EFE6B876A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enbuenasmanos.com/sites/default/files/images/149536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928992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567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32656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 smtClean="0"/>
              <a:t>Степень </a:t>
            </a:r>
            <a:r>
              <a:rPr lang="ru-RU" sz="3200" b="1" i="1" u="sng" dirty="0"/>
              <a:t>проблемности </a:t>
            </a:r>
            <a:r>
              <a:rPr lang="ru-RU" sz="3200" b="1" i="1" u="sng" dirty="0" smtClean="0"/>
              <a:t>труда – </a:t>
            </a:r>
            <a:r>
              <a:rPr lang="ru-RU" sz="3200" b="1" i="1" dirty="0" smtClean="0"/>
              <a:t>это умственная нагрузка, которая оценивается в зависимости от сложности решаемой работником профессиональной задачи(проблемы)</a:t>
            </a:r>
            <a:endParaRPr lang="ru-RU" sz="3200" dirty="0"/>
          </a:p>
        </p:txBody>
      </p:sp>
      <p:pic>
        <p:nvPicPr>
          <p:cNvPr id="3" name="Рисунок 2" descr="http://s2.rimg.info/1c915732b20d059b26af7b899c460df7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872" y="3573016"/>
            <a:ext cx="266429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947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Принято различать три уровня проблемности трудовых ситуаций:</a:t>
            </a:r>
          </a:p>
          <a:p>
            <a:r>
              <a:rPr lang="ru-RU" sz="3200" dirty="0"/>
              <a:t>           </a:t>
            </a:r>
            <a:r>
              <a:rPr lang="ru-RU" sz="3200" b="1" u="sng" dirty="0"/>
              <a:t>низкий</a:t>
            </a:r>
            <a:r>
              <a:rPr lang="ru-RU" sz="3200" b="1" dirty="0"/>
              <a:t> </a:t>
            </a:r>
            <a:r>
              <a:rPr lang="ru-RU" sz="3200" dirty="0"/>
              <a:t>- работа четкая, определенная правилами, инструкциями, алгоритмами; </a:t>
            </a:r>
          </a:p>
          <a:p>
            <a:r>
              <a:rPr lang="ru-RU" sz="3200" dirty="0"/>
              <a:t>           </a:t>
            </a:r>
            <a:r>
              <a:rPr lang="ru-RU" sz="3200" b="1" u="sng" dirty="0"/>
              <a:t>средний</a:t>
            </a:r>
            <a:r>
              <a:rPr lang="ru-RU" sz="3200" dirty="0"/>
              <a:t>- работа в основном четко определена, но встречаются ситуации, требующие нестандартных решений; </a:t>
            </a:r>
          </a:p>
          <a:p>
            <a:r>
              <a:rPr lang="ru-RU" sz="3200" dirty="0"/>
              <a:t>            </a:t>
            </a:r>
            <a:r>
              <a:rPr lang="ru-RU" sz="3200" b="1" u="sng" dirty="0"/>
              <a:t>высокий</a:t>
            </a:r>
            <a:r>
              <a:rPr lang="ru-RU" sz="3200" dirty="0"/>
              <a:t>- в работе часто встречаются сложные ситуации, требующие активного поиска и нестандартного подхода.</a:t>
            </a:r>
          </a:p>
        </p:txBody>
      </p:sp>
    </p:spTree>
    <p:extLst>
      <p:ext uri="{BB962C8B-B14F-4D97-AF65-F5344CB8AC3E}">
        <p14:creationId xmlns:p14="http://schemas.microsoft.com/office/powerpoint/2010/main" val="225038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/>
              <a:t>. </a:t>
            </a:r>
            <a:r>
              <a:rPr lang="ru-RU" sz="3200" b="1" u="sng" dirty="0"/>
              <a:t>К профессиям низкого уровня проблемности относятся</a:t>
            </a:r>
            <a:r>
              <a:rPr lang="ru-RU" sz="3200" dirty="0"/>
              <a:t>: дозаторщик комбикормов, повар, фармацевт, машинист энергоблока теплоэлектростанций, директор-информатор, ткачиха, мотальщица, операторы установок, врач-рентгенолог, контролер сбербанка, санитарка, табельщик, чертежник, артист балета, пианист, ювелир, закройщик.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9262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.liveinternet.ru/images/attach/c/7/96/409/96409759_3869504_0_4fe5b_74e1d167_X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21" y="0"/>
            <a:ext cx="4464497" cy="306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www.neizvestniy-geniy.ru/images/works/photo/2013/05/935126_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903" y="56186"/>
            <a:ext cx="3672408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www.fakttv.ru/images/reports/all/115add0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59697"/>
            <a:ext cx="4032448" cy="3356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cs405321.userapi.com/v405321845/50d0/oPNA9GHSlpI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1206"/>
            <a:ext cx="4427984" cy="29245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599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78488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/>
              <a:t>К профессиям среднего уровня проблемности относятся</a:t>
            </a:r>
            <a:r>
              <a:rPr lang="ru-RU" sz="3200" b="1" dirty="0"/>
              <a:t>:</a:t>
            </a:r>
            <a:r>
              <a:rPr lang="ru-RU" sz="3200" dirty="0"/>
              <a:t>  водитель, пчеловод, зоотехник, буровой мастер, штурман, мастер по ремонту часов, адвокат, врач-педиатр, работник уголовного розыска, судья, тренер, программист, бухгалтер, портной, художник-декоратор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804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hoto.pravdapskov.ru/upload/news/2012-06-27_12-08-33_241258940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0" y="1"/>
            <a:ext cx="4179370" cy="3140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uralpress.ru/sites/default/files/imagecache/slide/photo/vrach-pediat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6632"/>
            <a:ext cx="4698404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olympus.ourlife.ru/gallery/data/media/4/P51713771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2808312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rabbit-ferma.ru/wp-content/uploads/2011/04/zootehnik-krolikovod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01241"/>
            <a:ext cx="3600400" cy="26681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591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 smtClean="0"/>
              <a:t> </a:t>
            </a:r>
            <a:r>
              <a:rPr lang="ru-RU" sz="3200" b="1" u="sng" dirty="0"/>
              <a:t>К профессиям с высокой степенью проблемности трудовых ситуаций относятся:</a:t>
            </a:r>
            <a:r>
              <a:rPr lang="ru-RU" sz="3200" u="sng" dirty="0"/>
              <a:t> </a:t>
            </a:r>
            <a:r>
              <a:rPr lang="ru-RU" sz="3200" dirty="0"/>
              <a:t>испытатель оборудования, взрывник, </a:t>
            </a:r>
            <a:r>
              <a:rPr lang="ru-RU" sz="3200" dirty="0" smtClean="0"/>
              <a:t>врач-анестезиолог-реаниматор</a:t>
            </a:r>
            <a:r>
              <a:rPr lang="ru-RU" sz="3200" dirty="0"/>
              <a:t>, летчик-испытатель, санитарный врач по радиационной гигиене, диспетчер, дрессировщик хищных зверей, инженер по борьбе с аварийными разливами нефти, горноспасатели, пожарный, служащий МЧС.</a:t>
            </a:r>
          </a:p>
        </p:txBody>
      </p:sp>
    </p:spTree>
    <p:extLst>
      <p:ext uri="{BB962C8B-B14F-4D97-AF65-F5344CB8AC3E}">
        <p14:creationId xmlns:p14="http://schemas.microsoft.com/office/powerpoint/2010/main" val="157447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testpilots.ru/wp-content/uploads/2012/03/bogdan_t5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654"/>
            <a:ext cx="4076873" cy="2761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img.nur.kz/n/07/0/bol_nica0110_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6632"/>
            <a:ext cx="4457700" cy="296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www.spbstr.ru/images/arts/Pozharotusheni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6" y="3140968"/>
            <a:ext cx="4585692" cy="319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irk.ru/img/site/gallery/67/0ec641f5-bb87-48a3-b18a-9c5f48b4d957_jpg_800x600_x-False_q85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563" y="3284984"/>
            <a:ext cx="4266356" cy="3434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995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db.rferl.org/E55FDE58-5CF6-41BA-9D6B-A0C66CC77156_w640_r1_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5940425" cy="3341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out.data.cod.ru/photos/3/6/8/0f60af632c62472a9750d608adbf886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646" y="3426021"/>
            <a:ext cx="5148337" cy="32738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490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u="sng" dirty="0"/>
              <a:t>Домашнее задание .</a:t>
            </a:r>
          </a:p>
          <a:p>
            <a:r>
              <a:rPr lang="ru-RU" sz="3600" dirty="0"/>
              <a:t>Определить к какой степени проблемности трудовой ситуации относятся профессии ваших родителей, ваша будущая профессия и составить формулы этих профессий</a:t>
            </a:r>
            <a:r>
              <a:rPr lang="ru-RU" b="1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745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art-saloon.ru/big/item_453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496944" cy="6741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138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news.mail.ru/prev670w/pic/94/63/main10522835_f883af340fcbfd292763347d9204579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136904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262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usdtp.ru/uploads/posts/2013-03/1364130197_bezymyanny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96943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380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08.mchs.gov.ru/upload/iblock/2e3/2e3356da608761de2f4a42af7e5bf56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1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202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greenpeace.org/new-zealand/community_images/77/34977/9008_1613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08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416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uvr.ru/files/Image/RiaNovosti_foto/Russia_raznoe/dispetch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267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3928" y="5301209"/>
            <a:ext cx="4967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Учитель технологии МКОУ СОШ с.Дежнево Т.Н.Петручук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836712"/>
            <a:ext cx="7991776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Тема урока:  </a:t>
            </a: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Проблемность трудовых ситуаций.</a:t>
            </a:r>
          </a:p>
        </p:txBody>
      </p:sp>
      <p:pic>
        <p:nvPicPr>
          <p:cNvPr id="7" name="Picture 22" descr="http://lotoskay.ucoz.ru/1/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5920" y="5085184"/>
            <a:ext cx="1019936" cy="1440160"/>
          </a:xfrm>
          <a:prstGeom prst="rect">
            <a:avLst/>
          </a:prstGeom>
          <a:noFill/>
        </p:spPr>
      </p:pic>
      <p:pic>
        <p:nvPicPr>
          <p:cNvPr id="8" name="Picture 56" descr="девуш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391" y="4904606"/>
            <a:ext cx="1017265" cy="1692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335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82089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/>
              <a:t>Цель:</a:t>
            </a:r>
            <a:r>
              <a:rPr lang="ru-RU" sz="2800" dirty="0"/>
              <a:t> Сформировать представление учащихся об основных психологических признаках профессиональной деятельности как обобщенных качествах, характеризующих виды профессионального труда; выработать умение анализировать профессиональную деятельность на основе указанных признаков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708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37</TotalTime>
  <Words>205</Words>
  <Application>Microsoft Office PowerPoint</Application>
  <PresentationFormat>Экран (4:3)</PresentationFormat>
  <Paragraphs>13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jari</dc:creator>
  <cp:lastModifiedBy>jari</cp:lastModifiedBy>
  <cp:revision>4</cp:revision>
  <dcterms:created xsi:type="dcterms:W3CDTF">2014-02-23T02:56:02Z</dcterms:created>
  <dcterms:modified xsi:type="dcterms:W3CDTF">2014-02-23T03:33:44Z</dcterms:modified>
</cp:coreProperties>
</file>