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8" r:id="rId2"/>
    <p:sldId id="270" r:id="rId3"/>
    <p:sldId id="285" r:id="rId4"/>
    <p:sldId id="259" r:id="rId5"/>
    <p:sldId id="260" r:id="rId6"/>
    <p:sldId id="261" r:id="rId7"/>
    <p:sldId id="286" r:id="rId8"/>
    <p:sldId id="287" r:id="rId9"/>
    <p:sldId id="262" r:id="rId10"/>
    <p:sldId id="263" r:id="rId11"/>
    <p:sldId id="288" r:id="rId12"/>
    <p:sldId id="289" r:id="rId13"/>
    <p:sldId id="264" r:id="rId14"/>
    <p:sldId id="265" r:id="rId15"/>
    <p:sldId id="266" r:id="rId16"/>
    <p:sldId id="267" r:id="rId17"/>
    <p:sldId id="268" r:id="rId18"/>
    <p:sldId id="269" r:id="rId19"/>
    <p:sldId id="271" r:id="rId20"/>
    <p:sldId id="272" r:id="rId21"/>
    <p:sldId id="273" r:id="rId22"/>
    <p:sldId id="274" r:id="rId23"/>
    <p:sldId id="275" r:id="rId24"/>
    <p:sldId id="276" r:id="rId25"/>
    <p:sldId id="290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4660"/>
  </p:normalViewPr>
  <p:slideViewPr>
    <p:cSldViewPr>
      <p:cViewPr>
        <p:scale>
          <a:sx n="76" d="100"/>
          <a:sy n="76" d="100"/>
        </p:scale>
        <p:origin x="-1026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2D14F-4CBD-4187-A2AE-8CC6BFAF940E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72B14-0F55-444F-AF0E-314ACCB40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13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55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E5998A-C5E5-424D-9340-177D03687B47}" type="slidenum">
              <a:rPr lang="ru-RU" smtClean="0"/>
              <a:pPr eaLnBrk="1" hangingPunct="1"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65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30755E-6C2C-4063-A687-6D29D8E8B791}" type="slidenum">
              <a:rPr lang="ru-RU" smtClean="0"/>
              <a:pPr eaLnBrk="1" hangingPunct="1"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75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607018-1B79-4B37-8557-57CA53EF31A0}" type="slidenum">
              <a:rPr lang="ru-RU" smtClean="0"/>
              <a:pPr eaLnBrk="1" hangingPunct="1"/>
              <a:t>20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86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B6C7F1-2E81-4CA2-A337-B103341703CE}" type="slidenum">
              <a:rPr lang="ru-RU" smtClean="0"/>
              <a:pPr eaLnBrk="1" hangingPunct="1"/>
              <a:t>21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96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E962A4-8D5F-492A-8E54-0875E997696C}" type="slidenum">
              <a:rPr lang="ru-RU" smtClean="0"/>
              <a:pPr eaLnBrk="1" hangingPunct="1"/>
              <a:t>22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706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3D35F0-D0FD-48F4-92D3-BDFFDD2B242B}" type="slidenum">
              <a:rPr lang="ru-RU" smtClean="0"/>
              <a:pPr eaLnBrk="1" hangingPunct="1"/>
              <a:t>23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716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F60A50-FAF7-4D00-B338-17D00FC9979F}" type="slidenum">
              <a:rPr lang="ru-RU" smtClean="0"/>
              <a:pPr eaLnBrk="1" hangingPunct="1"/>
              <a:t>24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 latinLnBrk="0">
              <a:defRPr lang="ru-RU"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ru-RU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6000">
              <a:srgbClr val="99CCFF"/>
            </a:gs>
            <a:gs pos="36000">
              <a:srgbClr val="9966FF"/>
            </a:gs>
            <a:gs pos="67000">
              <a:srgbClr val="CC99FF"/>
            </a:gs>
            <a:gs pos="82001">
              <a:srgbClr val="99CCFF"/>
            </a:gs>
            <a:gs pos="94000">
              <a:srgbClr val="FF0000">
                <a:lumMod val="68000"/>
                <a:lumOff val="32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svechnikov-sk@mail.ru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6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6858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КОНСТИТУЦИЯ  РОССИЙСКОЙ  ФЕДЕРАЦИИ. 20-летие со дня принятия Конституции Российской Федерации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6600" y="3657600"/>
            <a:ext cx="579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Классный час         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5 класс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8200" y="5105400"/>
            <a:ext cx="44196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: Солдатова Т.В.,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преподаватель-организатор ОБЖ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МБОУ СОШ № 20 г.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Дзержинска Нижегородской области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00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52399"/>
            <a:ext cx="838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Функцией любого государства является</a:t>
            </a:r>
          </a:p>
          <a:p>
            <a:r>
              <a:rPr lang="ru-RU" b="1" dirty="0" smtClean="0"/>
              <a:t>1</a:t>
            </a:r>
            <a:r>
              <a:rPr lang="ru-RU" b="1" dirty="0"/>
              <a:t>)</a:t>
            </a:r>
          </a:p>
          <a:p>
            <a:r>
              <a:rPr lang="ru-RU" b="1" dirty="0"/>
              <a:t>сохранение целостности общества</a:t>
            </a:r>
          </a:p>
          <a:p>
            <a:r>
              <a:rPr lang="ru-RU" b="1" dirty="0"/>
              <a:t>2)</a:t>
            </a:r>
          </a:p>
          <a:p>
            <a:r>
              <a:rPr lang="ru-RU" b="1" dirty="0"/>
              <a:t>установление связей между предприятиями различных отраслей</a:t>
            </a:r>
          </a:p>
          <a:p>
            <a:r>
              <a:rPr lang="ru-RU" b="1" dirty="0"/>
              <a:t>3)</a:t>
            </a:r>
          </a:p>
          <a:p>
            <a:r>
              <a:rPr lang="ru-RU" b="1" dirty="0"/>
              <a:t>помощь нетрудоспособным гражданам</a:t>
            </a:r>
          </a:p>
          <a:p>
            <a:r>
              <a:rPr lang="ru-RU" b="1" dirty="0"/>
              <a:t>4)</a:t>
            </a:r>
          </a:p>
          <a:p>
            <a:r>
              <a:rPr lang="ru-RU" b="1" dirty="0"/>
              <a:t>осуществление демократических </a:t>
            </a:r>
            <a:r>
              <a:rPr lang="ru-RU" b="1" dirty="0" smtClean="0"/>
              <a:t>преобразований</a:t>
            </a:r>
          </a:p>
          <a:p>
            <a:endParaRPr lang="ru-RU" b="1" dirty="0"/>
          </a:p>
          <a:p>
            <a:endParaRPr lang="ru-RU" b="1" dirty="0"/>
          </a:p>
          <a:p>
            <a:r>
              <a:rPr lang="ru-RU" b="1" dirty="0"/>
              <a:t>В стране Z созданы условия для рыночной экономики; права и свободы индивида имеют конституционные гарантии, выборы в органы власти проходят на альтернативной основе. Какому политическому режиму присущи эти черты?</a:t>
            </a:r>
          </a:p>
          <a:p>
            <a:r>
              <a:rPr lang="ru-RU" b="1" dirty="0"/>
              <a:t>1)</a:t>
            </a:r>
          </a:p>
          <a:p>
            <a:r>
              <a:rPr lang="ru-RU" b="1" dirty="0"/>
              <a:t>авторитарному</a:t>
            </a:r>
          </a:p>
          <a:p>
            <a:r>
              <a:rPr lang="ru-RU" b="1" dirty="0"/>
              <a:t>2)</a:t>
            </a:r>
          </a:p>
          <a:p>
            <a:r>
              <a:rPr lang="ru-RU" b="1" dirty="0"/>
              <a:t>тоталитарному</a:t>
            </a:r>
          </a:p>
          <a:p>
            <a:r>
              <a:rPr lang="ru-RU" b="1" dirty="0"/>
              <a:t>3)</a:t>
            </a:r>
          </a:p>
          <a:p>
            <a:r>
              <a:rPr lang="ru-RU" b="1" dirty="0"/>
              <a:t>демократическому</a:t>
            </a:r>
          </a:p>
          <a:p>
            <a:r>
              <a:rPr lang="ru-RU" b="1" dirty="0"/>
              <a:t>4)</a:t>
            </a:r>
          </a:p>
          <a:p>
            <a:r>
              <a:rPr lang="ru-RU" b="1" dirty="0"/>
              <a:t>теократическому</a:t>
            </a:r>
          </a:p>
          <a:p>
            <a:r>
              <a:rPr lang="ru-RU" b="1" dirty="0"/>
              <a:t>Глава государства D</a:t>
            </a:r>
          </a:p>
        </p:txBody>
      </p:sp>
    </p:spTree>
    <p:extLst>
      <p:ext uri="{BB962C8B-B14F-4D97-AF65-F5344CB8AC3E}">
        <p14:creationId xmlns:p14="http://schemas.microsoft.com/office/powerpoint/2010/main" val="27084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09600" lvl="0" indent="-609600" fontAlgn="base">
              <a:spcAft>
                <a:spcPct val="0"/>
              </a:spcAft>
              <a:defRPr/>
            </a:pPr>
            <a:r>
              <a:rPr lang="ru-RU" b="1" kern="0" dirty="0">
                <a:solidFill>
                  <a:srgbClr val="000099"/>
                </a:solidFill>
                <a:latin typeface="Times New Roman" pitchFamily="18" charset="0"/>
              </a:rPr>
              <a:t>Глава I. </a:t>
            </a:r>
            <a:br>
              <a:rPr lang="ru-RU" b="1" kern="0" dirty="0">
                <a:solidFill>
                  <a:srgbClr val="000099"/>
                </a:solidFill>
                <a:latin typeface="Times New Roman" pitchFamily="18" charset="0"/>
              </a:rPr>
            </a:br>
            <a:r>
              <a:rPr lang="ru-RU" b="1" kern="0" dirty="0">
                <a:solidFill>
                  <a:srgbClr val="000099"/>
                </a:solidFill>
                <a:latin typeface="Times New Roman" pitchFamily="18" charset="0"/>
              </a:rPr>
              <a:t>Основы Конституционного строя</a:t>
            </a:r>
            <a:br>
              <a:rPr lang="ru-RU" b="1" kern="0" dirty="0">
                <a:solidFill>
                  <a:srgbClr val="000099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1916113"/>
            <a:ext cx="208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23850" y="2708275"/>
            <a:ext cx="2160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850" y="3500438"/>
            <a:ext cx="2519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16013" y="1989138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27088" y="2060575"/>
            <a:ext cx="698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1" name="Picture 22" descr="91052966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376363"/>
            <a:ext cx="2914650" cy="4500562"/>
          </a:xfrm>
          <a:prstGeom prst="rect">
            <a:avLst/>
          </a:prstGeom>
          <a:noFill/>
          <a:ln w="9525">
            <a:solidFill>
              <a:srgbClr val="3333CC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419475" y="1412875"/>
            <a:ext cx="54737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marR="0" lvl="0" indent="-45720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sng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Статья 1</a:t>
            </a:r>
          </a:p>
          <a:p>
            <a:pPr marL="457200" marR="0" lvl="0" indent="-45720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Российская Федерация – Россия есть демократическое федеративное правовое государство с республиканской формой правления.</a:t>
            </a:r>
          </a:p>
          <a:p>
            <a:pPr marL="457200" marR="0" lvl="0" indent="-45720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sng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Статья 2</a:t>
            </a:r>
          </a:p>
          <a:p>
            <a:pPr marL="457200" marR="0" lvl="0" indent="-45720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Человек, его права и свободы являются высшей ценностью. Признание, соблюдение и защита прав и свобод человека и гражданина – обязанность государства. </a:t>
            </a:r>
          </a:p>
        </p:txBody>
      </p:sp>
    </p:spTree>
    <p:extLst>
      <p:ext uri="{BB962C8B-B14F-4D97-AF65-F5344CB8AC3E}">
        <p14:creationId xmlns:p14="http://schemas.microsoft.com/office/powerpoint/2010/main" val="32690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52400"/>
            <a:ext cx="7273925" cy="828675"/>
          </a:xfrm>
        </p:spPr>
        <p:txBody>
          <a:bodyPr>
            <a:noAutofit/>
          </a:bodyPr>
          <a:lstStyle/>
          <a:p>
            <a:pPr lvl="0"/>
            <a:r>
              <a:rPr lang="en-US" sz="3200" b="1" kern="0" dirty="0">
                <a:solidFill>
                  <a:srgbClr val="000099"/>
                </a:solidFill>
                <a:latin typeface="Times New Roman" pitchFamily="18" charset="0"/>
              </a:rPr>
              <a:t>II. </a:t>
            </a:r>
            <a:r>
              <a:rPr lang="ru-RU" sz="3200" b="1" kern="0" dirty="0">
                <a:solidFill>
                  <a:srgbClr val="000099"/>
                </a:solidFill>
                <a:latin typeface="Times New Roman" pitchFamily="18" charset="0"/>
              </a:rPr>
              <a:t>Основы Конституционного строя</a:t>
            </a:r>
            <a:br>
              <a:rPr lang="ru-RU" sz="3200" b="1" kern="0" dirty="0">
                <a:solidFill>
                  <a:srgbClr val="000099"/>
                </a:solidFill>
                <a:latin typeface="Times New Roman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1447800"/>
            <a:ext cx="865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23850" y="2708275"/>
            <a:ext cx="2160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850" y="3500438"/>
            <a:ext cx="2519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16013" y="1989138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27088" y="2060575"/>
            <a:ext cx="698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311525" y="3033713"/>
            <a:ext cx="2376488" cy="1116012"/>
          </a:xfrm>
          <a:prstGeom prst="rect">
            <a:avLst/>
          </a:prstGeom>
          <a:solidFill>
            <a:srgbClr val="CCECFF"/>
          </a:solidFill>
          <a:ln w="285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287338" y="2024063"/>
            <a:ext cx="2339975" cy="1333500"/>
          </a:xfrm>
          <a:prstGeom prst="ellipse">
            <a:avLst/>
          </a:prstGeom>
          <a:solidFill>
            <a:srgbClr val="CCECFF"/>
          </a:solidFill>
          <a:ln w="2857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300788" y="2060575"/>
            <a:ext cx="2555875" cy="1296988"/>
          </a:xfrm>
          <a:prstGeom prst="ellipse">
            <a:avLst/>
          </a:prstGeom>
          <a:solidFill>
            <a:srgbClr val="CCECFF"/>
          </a:solidFill>
          <a:ln w="2857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95288" y="4329113"/>
            <a:ext cx="2771775" cy="1511300"/>
          </a:xfrm>
          <a:prstGeom prst="ellipse">
            <a:avLst/>
          </a:prstGeom>
          <a:solidFill>
            <a:srgbClr val="CCECFF"/>
          </a:solidFill>
          <a:ln w="2857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832475" y="4400550"/>
            <a:ext cx="2952750" cy="1476375"/>
          </a:xfrm>
          <a:prstGeom prst="ellipse">
            <a:avLst/>
          </a:prstGeom>
          <a:solidFill>
            <a:srgbClr val="CCECFF"/>
          </a:solidFill>
          <a:ln w="2857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3024188" y="944563"/>
            <a:ext cx="3060700" cy="1223962"/>
          </a:xfrm>
          <a:prstGeom prst="ellipse">
            <a:avLst/>
          </a:prstGeom>
          <a:solidFill>
            <a:srgbClr val="CCECFF"/>
          </a:solidFill>
          <a:ln w="2857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3311525" y="3141663"/>
            <a:ext cx="2339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itchFamily="18" charset="0"/>
              </a:rPr>
              <a:t>Конституционные принципы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 flipV="1">
            <a:off x="4572000" y="2168525"/>
            <a:ext cx="0" cy="828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5724525" y="3105150"/>
            <a:ext cx="863600" cy="1809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5292725" y="4149725"/>
            <a:ext cx="827088" cy="574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H="1" flipV="1">
            <a:off x="2376488" y="3105150"/>
            <a:ext cx="935037" cy="2873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flipH="1">
            <a:off x="2916238" y="4149725"/>
            <a:ext cx="755650" cy="539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6227763" y="2457450"/>
            <a:ext cx="2700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Демократическое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3563938" y="981075"/>
            <a:ext cx="20161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Человек – высшая ценность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431800" y="2384425"/>
            <a:ext cx="190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Правовое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503238" y="4545013"/>
            <a:ext cx="25558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Республиканская форма</a:t>
            </a:r>
            <a:b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</a:b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правления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6048375" y="4797425"/>
            <a:ext cx="24844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Федеративное</a:t>
            </a:r>
          </a:p>
        </p:txBody>
      </p:sp>
    </p:spTree>
    <p:extLst>
      <p:ext uri="{BB962C8B-B14F-4D97-AF65-F5344CB8AC3E}">
        <p14:creationId xmlns:p14="http://schemas.microsoft.com/office/powerpoint/2010/main" val="395542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ПРИЗНАКИ (ПРИНЦИПЫ )  ПРАВОВОГО ГОСУДАРСТВА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1371600"/>
            <a:ext cx="8610600" cy="228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ВЕРХОВЕНСТВО  ПРАВА В ОБЩЕСТВЕ-</a:t>
            </a:r>
            <a:r>
              <a:rPr lang="ru-RU" sz="2000" b="1" dirty="0" smtClean="0">
                <a:solidFill>
                  <a:schemeClr val="tx1"/>
                </a:solidFill>
              </a:rPr>
              <a:t>РЕШЕНИЕ ВСЕХ ВОПРОСОВ С ПОМОЩЬЮ ПРАВА, ПРЕДПАЛАГАЕТ ПОДЧИНЕНИЕ ЗАКОНУ ВСЕХ ГРАЖДАН, ОРГАНИЗАЦИЙ, ГОСУДАРСТВА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ВМЕСТЕ С ТЕМ ПРАВОВОЕ ГОСУДАРСТВО - </a:t>
            </a:r>
            <a:r>
              <a:rPr lang="ru-RU" sz="2000" b="1" dirty="0" smtClean="0">
                <a:solidFill>
                  <a:srgbClr val="FF0000"/>
                </a:solidFill>
              </a:rPr>
              <a:t>СОГЛАСИЕ БОЛЬШИНСТВА ЛЮДЕЙ ПОДЧИНЯТЬСЯ ЗАКОНУ. ПРАВО ДОЛЖНО ОРИЕНТИРОВАТЬСЯ НА ПРАВА ЧЕЛОВЕКА И  ЗАКРЕПЛЯТЬ ИХ В ЗАКОНАХ.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4038600"/>
            <a:ext cx="8534400" cy="2590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НЕЗЫБЛЕМОСТЬ ПРАВ ЧЕЛОВЕКА , ИХ ОХРАНА И ГАРАНТИРОВАННОСТ ЕЩЕ ОДИН  ПРИЗНАК ПРАВОВОГО ГОСУДАРСТВА.-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ПРАВА ПРИНАДЛЕЖАТ ЛЮДЯМ ОТ РОЖДЕНИЯ- ЕСТЕСТВЕННЫЕ И НЕОТЧУЖДАЕМЫ., НО  СВОБОДА ВЫРАЖЕННАЯ  В ПРАВАХ НЕ ЯВЛЯЕТСЯ  АБСАЛЮТНОЙ, А ПРЕДПАЛАГАЕТ  ОГРАНИЧЕНИЯ. 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21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ПРИЗНАКИ (ПРИНЦИПЫ )  ПРАВОВОГО ГОСУДАРСТВА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/>
          </a:p>
        </p:txBody>
      </p:sp>
      <p:pic>
        <p:nvPicPr>
          <p:cNvPr id="3" name="Picture 5" descr="j031581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1" y="304800"/>
            <a:ext cx="1600199" cy="143984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8600" y="1752600"/>
            <a:ext cx="8915400" cy="1371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ПРИНЦИП РАЗДЕЛЕНИЯ  ГОСУДАРСТВЕННЫХ  ВЛАСТЕЙ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(ИСПОЛНИТ. ЗАКОНОДАТЕЛ,  СУДЕБНАЯ)</a:t>
            </a:r>
          </a:p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3581400"/>
            <a:ext cx="8915400" cy="1295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 ВЗАИМНОЙ ОТВЕТСТВЕННОСТИ ГОСУДАРСТВА И ЛИЧНОСТИ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5257800"/>
            <a:ext cx="8763000" cy="1371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ПОДЧИНЕНИЕ  НАЦИОНАЛЬНЫХ ПРАВОВЫХ СИСТЕМ МЕЖДУНАРОДНОМУ ПРАВУ.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1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ysClr val="windowText" lastClr="000000"/>
                </a:solidFill>
              </a:rPr>
              <a:t>ПОНЯТИЕ   КОНСТИТУЦИИ КАК ОСНОВНОГО ЗАКОНА СТРАНЫ.</a:t>
            </a:r>
            <a:br>
              <a:rPr lang="ru-RU" sz="2800" b="1" dirty="0">
                <a:solidFill>
                  <a:sysClr val="windowText" lastClr="000000"/>
                </a:solidFill>
              </a:rPr>
            </a:br>
            <a:endParaRPr lang="ru-RU" sz="28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8600" y="1828800"/>
            <a:ext cx="2438400" cy="26670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КОНСТИТУЦИЯ  </a:t>
            </a:r>
            <a:r>
              <a:rPr lang="ru-RU" sz="1400" b="1" dirty="0" smtClean="0">
                <a:solidFill>
                  <a:schemeClr val="tx1"/>
                </a:solidFill>
              </a:rPr>
              <a:t>( ОТ ЛАТ. </a:t>
            </a:r>
            <a:r>
              <a:rPr lang="en-US" sz="1400" b="1" dirty="0" smtClean="0">
                <a:solidFill>
                  <a:schemeClr val="tx1"/>
                </a:solidFill>
              </a:rPr>
              <a:t>CONSTITUTIO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</a:rPr>
              <a:t>УСТАНОВЛЕНИЕ, УЧРЕЖДЕНИЕ, УСТРОЙСТВО)</a:t>
            </a:r>
            <a:endParaRPr lang="ru-RU" sz="20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743200" y="2677668"/>
            <a:ext cx="978408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038600" y="1219200"/>
            <a:ext cx="4800600" cy="145846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КОНСТИТУЦИЯ ЭТО ОСНОВНОЙ ЗАКОН ГОСУДАРСТВА И ОБЩЕСТВА, РЕГУЛИРУЮЩИЙ  ВАЖНЕЙШИЕ СТОРОНЫ  ИХ ВНУТРЕННЕЙ  ОРГАНИЗАЦИИ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6438900" y="2819400"/>
            <a:ext cx="484632" cy="609600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2404" y="3581400"/>
            <a:ext cx="5606796" cy="31242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В ОТЛИЧИЕ ОТ ОСТАЛЬНЫХ ЗАКОНОВ  КОНСТИТУЦИЯ: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1.ЗАКРЕПЛЯЕТ ОСНОВЫ ГОСУДАРСТВЕННОГО СТРОЯ, ОСНОВНЫЕ ПРАВА И СВОБОДЫ, ОПРЕДЕЛЯЕТ ФОРМУ ГОСУДАРСТВА, СИСТЕМУ ВЫСШИХ ГОСОРГАНОВ  ВЛАСТИ.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2. ОСНОВНОЙ ИСТОЧНИК ПРАВА.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3.ОБЛАДАЕТ ВЫСШЕЙ ЮРИДИЧЕСКОЙ СИЛОЙ. 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4. ОТЛИЧАЕТСЯ СТАБИЛЬНОСТЬЮ.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5.РЕДКО ИЗМЕНЯЕТСЯ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4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ИСТОРИЧЕСКИЙ ПУТЬ ВОЗНИКНОВЕНИЯ КОНСТИТУЦИИ.</a:t>
            </a:r>
            <a:endParaRPr lang="ru-RU" sz="28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8600" y="1447800"/>
            <a:ext cx="3352800" cy="18288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ВПЕРВЫЕ В РОССИИ – ПОПЫТКА СОЗДАНИЯ  КОНСТИТУЦИИ В 1825 Г. ДЕКАБРИСТЫ- ПЕСТЕЛЬ И МУРАВЬЕВ.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95800" y="1600200"/>
            <a:ext cx="3810000" cy="15240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НА ЗАПАДЕ  ПЕРВАЯ ПИСАННАЯ КОНСТИТУЦИЯ В США (1787г)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707448" y="3352800"/>
            <a:ext cx="484632" cy="533400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8600" y="4038600"/>
            <a:ext cx="3352800" cy="6858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ВТОРАЯ ПОПЫТКА –В ПРАВЛЕНИЕ  АЛЕКСАНДРА 2.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708381" y="4807993"/>
            <a:ext cx="484632" cy="533400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52400" y="5341393"/>
            <a:ext cx="3962400" cy="13642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17 ОКТЯБРЯ 1905 ГОДА – НИКОЛАЙ 1 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МАНИФЕСТ «ОБ УСОВЕРШЕНСТВОВАНИИ ГОСУДАРСТВЕННОГО ПОРЯДКА»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191000" y="5810466"/>
            <a:ext cx="609600" cy="408432"/>
          </a:xfrm>
          <a:prstGeom prst="rightArrow">
            <a:avLst>
              <a:gd name="adj1" fmla="val 55632"/>
              <a:gd name="adj2" fmla="val 50000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1" y="4957834"/>
            <a:ext cx="1828799" cy="19050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ЧЕТЫРЕ СОВЕТСКИХ КОНСТИТУЦИИ: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1918, 1924, 1936,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1977</a:t>
            </a:r>
          </a:p>
          <a:p>
            <a:pPr algn="ctr"/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6705600" y="5772366"/>
            <a:ext cx="533400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239000" y="4724400"/>
            <a:ext cx="1905000" cy="2133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12 ДЕКАБРЯ 1993 ГОДА 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КОНСТИТУЦИЯ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РОССИИ.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3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ЗАКОН  ВЫСШЕЙ ЮРИДИЧЕСКОЙ СИЛЫ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2400" y="1143000"/>
            <a:ext cx="3810000" cy="22860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</a:rPr>
              <a:t>ТЕКСТ </a:t>
            </a:r>
            <a:r>
              <a:rPr lang="ru-RU" sz="2000" b="1" dirty="0" smtClean="0">
                <a:solidFill>
                  <a:srgbClr val="FF0000"/>
                </a:solidFill>
              </a:rPr>
              <a:t>КОНСТИТУЦИИ РФ </a:t>
            </a:r>
            <a:r>
              <a:rPr lang="ru-RU" sz="2000" b="1" dirty="0" smtClean="0">
                <a:solidFill>
                  <a:sysClr val="windowText" lastClr="000000"/>
                </a:solidFill>
              </a:rPr>
              <a:t>СОСТОИТ ИЗ ПРЕАМБУЛЫ , ГДЕ ИЗЛАГАЮТСЯ  ЦЕЛИ И ЗАДАЧИ КОНСТИТУЦИИ,  ДВУХ РАЗДЕЛОВ, ДЕВЯТИ ГЛАВ И 137 СТАТЕЙ</a:t>
            </a:r>
            <a:r>
              <a:rPr lang="ru-RU" b="1" dirty="0" smtClean="0">
                <a:solidFill>
                  <a:sysClr val="windowText" lastClr="000000"/>
                </a:solidFill>
              </a:rPr>
              <a:t>.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114800" y="1828800"/>
            <a:ext cx="685800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81600" y="1295400"/>
            <a:ext cx="3733800" cy="10668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ПЕРВАЯ ГЛАВА – ЗАКРЕПЛЯЕТ ОСНОВЫ ГОСУДАРСТВЕННОГО СТРОЯ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81600" y="2590800"/>
            <a:ext cx="3733800" cy="9906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ВТОРАЯ ГЛАВА- ПРАВА И СВОБОДЫ ЧЕЛОВЕКА И ГРАЖДАНИНА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81600" y="3810000"/>
            <a:ext cx="3733800" cy="838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ТРЕТЬЯ ГЛАВА- ФЕДЕРАТИВНОЕ  УСТРОЙСТВО   ГОСУДАРСТВО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1600" y="4876800"/>
            <a:ext cx="3733800" cy="838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ЧЕТВЕРТАЯ ГЛАВА – ПРАВОВОЙ СТАТУС </a:t>
            </a:r>
            <a:r>
              <a:rPr lang="ru-RU" b="1" dirty="0">
                <a:solidFill>
                  <a:sysClr val="windowText" lastClr="000000"/>
                </a:solidFill>
              </a:rPr>
              <a:t>П</a:t>
            </a:r>
            <a:r>
              <a:rPr lang="ru-RU" b="1" dirty="0" smtClean="0">
                <a:solidFill>
                  <a:sysClr val="windowText" lastClr="000000"/>
                </a:solidFill>
              </a:rPr>
              <a:t>РЕЗИДЕНТА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81600" y="5867400"/>
            <a:ext cx="3733800" cy="9144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ПЯТАЯ ГЛАВА- СТАТУС  ПАЛАТ ФЕДЕРАЛЬНОГО СОБРАНИЯ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4800" y="3581400"/>
            <a:ext cx="4152900" cy="6477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ШЕСТАЯ ГЛАВА- ОСНОВЫ ДЕЯТЕЛЬНОСТИ ПРАВИТЕЛЬСТВА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4800" y="4343400"/>
            <a:ext cx="4152900" cy="5334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СЕДЬМАЯ ГЛАВА- ПРАВОСУДИЕ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4800" y="5029200"/>
            <a:ext cx="4152900" cy="5334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ВОСЬМАЯ ГЛАВА-  ОСНОВЫ МЕСТНОГО САМОУПРАВЛЕНИЯ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4800" y="5715000"/>
            <a:ext cx="4152900" cy="457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9-  ПОРЯДОК ПРЕСМОТРА  КОНСТИТУЦИИ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4800" y="6324600"/>
            <a:ext cx="4152900" cy="45720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ВТОРОЙ РАЗДЕЛ- ПОРЯДОК ВСТУПЛЕНИЯ  В СИЛУ.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4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ЗАКОН  ВЫСШЕЙ ЮРИДИЧЕСКОЙ СИЛЫ</a:t>
            </a:r>
            <a:r>
              <a:rPr lang="ru-RU" sz="2800" dirty="0"/>
              <a:t>.</a:t>
            </a:r>
          </a:p>
        </p:txBody>
      </p:sp>
      <p:pic>
        <p:nvPicPr>
          <p:cNvPr id="1026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599"/>
            <a:ext cx="1768929" cy="198120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Стрелка вправо 2"/>
          <p:cNvSpPr/>
          <p:nvPr/>
        </p:nvSpPr>
        <p:spPr>
          <a:xfrm>
            <a:off x="2514600" y="1891284"/>
            <a:ext cx="978408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00600" y="1219200"/>
            <a:ext cx="4038600" cy="14478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КОНСТИТУЦИЯ  ИМЕЕТ ВЫСШУЮ ЮРИДИЧЕСКУЮ СИЛУ- ВСЕ ДРУГИЕ ЗАКОНЫ  НЕ МОГУТ ЕЙ ПРОТИВОРЕЧИТЬ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00600" y="2971800"/>
            <a:ext cx="4038600" cy="19050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ГЛАВА 2. ОПРЕДЕЛЯЕТ  ВСЕ НАШИ ПРАВА И СВОБОДЫ, ГАРАНТОМ КОТ ОРЫХ ЯВЛЯЕТСЯ  ПРЕЗИДЕНТ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ЭТО ВЫСШИЙ  СМЫСЛ КОНСТИТУЦИИЮ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19200" y="5139519"/>
            <a:ext cx="7620000" cy="13716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ПЕРЕД  КОНСТИТУЦИЕЙ  СТОЯТ  ТРИ ГЛАВНЫЕ ЗАДАЧИ: </a:t>
            </a:r>
          </a:p>
          <a:p>
            <a:pPr marL="342900" indent="-342900" algn="ctr">
              <a:buAutoNum type="arabicPeriod"/>
            </a:pPr>
            <a:r>
              <a:rPr lang="ru-RU" b="1" dirty="0" smtClean="0">
                <a:solidFill>
                  <a:sysClr val="windowText" lastClr="000000"/>
                </a:solidFill>
              </a:rPr>
              <a:t>ЗАКРЕПИТЬ И ГАРАНТИРОВАТЬ ПРАВА ЧЕЛОВЕКА.</a:t>
            </a:r>
          </a:p>
          <a:p>
            <a:pPr marL="342900" indent="-342900" algn="ctr">
              <a:buAutoNum type="arabicPeriod"/>
            </a:pPr>
            <a:r>
              <a:rPr lang="ru-RU" b="1" dirty="0" smtClean="0">
                <a:solidFill>
                  <a:sysClr val="windowText" lastClr="000000"/>
                </a:solidFill>
              </a:rPr>
              <a:t>2УПОРЯДОЧИТЬ ГОС. ВЛАСТЬ</a:t>
            </a:r>
          </a:p>
          <a:p>
            <a:pPr marL="342900" indent="-342900" algn="ctr">
              <a:buAutoNum type="arabicPeriod"/>
            </a:pPr>
            <a:r>
              <a:rPr lang="ru-RU" b="1" dirty="0" smtClean="0">
                <a:solidFill>
                  <a:sysClr val="windowText" lastClr="000000"/>
                </a:solidFill>
              </a:rPr>
              <a:t>УТВЕРДИТЬ ПРАВОСУДИЕ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8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642938" y="2027238"/>
            <a:ext cx="7858125" cy="30464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indent="457200" algn="ctr">
              <a:defRPr/>
            </a:pPr>
            <a:r>
              <a:rPr lang="ru-RU" sz="4000" b="1" dirty="0">
                <a:solidFill>
                  <a:srgbClr val="CC00CC"/>
                </a:solidFill>
                <a:latin typeface="Arial" charset="0"/>
                <a:cs typeface="Times New Roman" pitchFamily="18" charset="0"/>
              </a:rPr>
              <a:t>ГЛАВА 2. </a:t>
            </a:r>
          </a:p>
          <a:p>
            <a:pPr indent="457200" algn="ctr">
              <a:defRPr/>
            </a:pPr>
            <a:r>
              <a:rPr lang="ru-RU" sz="40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ПРАВА И СВОБОДЫ ЧЕЛОВЕКА И ГРАЖДАНИНА</a:t>
            </a:r>
            <a:endParaRPr lang="ru-RU" sz="3600" b="1" dirty="0">
              <a:solidFill>
                <a:schemeClr val="tx1"/>
              </a:solidFill>
              <a:latin typeface="Arial" charset="0"/>
            </a:endParaRPr>
          </a:p>
          <a:p>
            <a:pPr indent="457200" algn="ctr" eaLnBrk="0" hangingPunct="0">
              <a:defRPr/>
            </a:pPr>
            <a:endParaRPr lang="ru-RU" sz="7200" b="1" dirty="0">
              <a:solidFill>
                <a:srgbClr val="CC00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9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:\IMAGE0047.JP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25" y="633413"/>
            <a:ext cx="3805238" cy="516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9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571500" y="1643063"/>
            <a:ext cx="7858125" cy="35702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457200" algn="ctr">
              <a:defRPr/>
            </a:pPr>
            <a:r>
              <a:rPr lang="ru-RU" sz="2800" b="1">
                <a:solidFill>
                  <a:srgbClr val="CC00CC"/>
                </a:solidFill>
                <a:latin typeface="Arial" charset="0"/>
                <a:cs typeface="Times New Roman" pitchFamily="18" charset="0"/>
              </a:rPr>
              <a:t>Статья 17</a:t>
            </a:r>
            <a:endParaRPr lang="ru-RU" sz="2400" b="1">
              <a:solidFill>
                <a:srgbClr val="CC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0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1. В Российской Федерации признаются и гарантируются права и свободы человека и гражданина согласно общепризнанным принципам и нормам международного права и в соответствии с настоящей Конституцией.</a:t>
            </a:r>
            <a:endParaRPr lang="ru-RU" b="1">
              <a:solidFill>
                <a:srgbClr val="00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0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2. Основные права и свободы человека неотчуждаемы и принадлежат каждому от рождения.</a:t>
            </a:r>
            <a:endParaRPr lang="ru-RU" b="1">
              <a:solidFill>
                <a:srgbClr val="00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0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3. Осуществление прав и свобод человека и гражданина не должно нарушать права и свободы других лиц.</a:t>
            </a:r>
            <a:endParaRPr lang="ru-RU" b="1">
              <a:solidFill>
                <a:srgbClr val="0000CC"/>
              </a:solidFill>
              <a:latin typeface="Arial" charset="0"/>
            </a:endParaRPr>
          </a:p>
          <a:p>
            <a:pPr indent="457200" eaLnBrk="0" hangingPunct="0">
              <a:defRPr/>
            </a:pPr>
            <a:endParaRPr lang="ru-RU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32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500063" y="1000125"/>
            <a:ext cx="8072437" cy="44942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457200" algn="ctr">
              <a:defRPr/>
            </a:pPr>
            <a:r>
              <a:rPr lang="ru-RU" sz="2800" b="1">
                <a:solidFill>
                  <a:srgbClr val="CC00CC"/>
                </a:solidFill>
                <a:latin typeface="Arial" charset="0"/>
                <a:cs typeface="Times New Roman" pitchFamily="18" charset="0"/>
              </a:rPr>
              <a:t>Статья 19</a:t>
            </a:r>
            <a:endParaRPr lang="ru-RU" sz="2400" b="1">
              <a:solidFill>
                <a:srgbClr val="CC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0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1. Все равны перед законом и судом.</a:t>
            </a:r>
            <a:endParaRPr lang="ru-RU" b="1">
              <a:solidFill>
                <a:srgbClr val="00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0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2. Государство гарантирует равенство прав и свобод человека и гражданина независимо от пола, расы, национальности, языка, происхождения, имущественного и должностного положения, места жительства, отношения к религии, убеждений, принадлежности к общественным объединениям, а также других обстоятельств. Запрещаются любые формы ограничения прав граждан по признакам социальной, расовой, национальной, языковой или религиозной принадлежности.</a:t>
            </a:r>
            <a:endParaRPr lang="ru-RU" b="1">
              <a:solidFill>
                <a:srgbClr val="00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0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3. Мужчина и женщина имеют равные права и свободы и равные возможности для их реализации.</a:t>
            </a:r>
            <a:endParaRPr lang="ru-RU" b="1">
              <a:solidFill>
                <a:srgbClr val="0000CC"/>
              </a:solidFill>
              <a:latin typeface="Arial" charset="0"/>
            </a:endParaRPr>
          </a:p>
          <a:p>
            <a:pPr indent="457200" eaLnBrk="0" hangingPunct="0">
              <a:defRPr/>
            </a:pPr>
            <a:endParaRPr lang="ru-RU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3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642938" y="1214438"/>
            <a:ext cx="7929562" cy="34782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457200" algn="ctr">
              <a:defRPr/>
            </a:pPr>
            <a:r>
              <a:rPr lang="ru-RU" sz="2800" b="1">
                <a:solidFill>
                  <a:srgbClr val="CC00CC"/>
                </a:solidFill>
                <a:latin typeface="Arial" charset="0"/>
                <a:cs typeface="Times New Roman" pitchFamily="18" charset="0"/>
              </a:rPr>
              <a:t>Статья 20</a:t>
            </a:r>
            <a:endParaRPr lang="ru-RU" sz="2400" b="1">
              <a:solidFill>
                <a:srgbClr val="CC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4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1. Каждый имеет право на жизнь.</a:t>
            </a:r>
            <a:endParaRPr lang="ru-RU" sz="2000" b="1">
              <a:solidFill>
                <a:srgbClr val="00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4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2. Смертная казнь впредь до ее отмены может устанавливаться федеральным законом в качестве исключительной меры наказания за особо тяжкие преступления против жизни при предоставлении обвиняемому права на рассмотрение его дела судом с участием присяжных заседателей.</a:t>
            </a:r>
            <a:endParaRPr lang="ru-RU" sz="4800" b="1">
              <a:solidFill>
                <a:srgbClr val="0000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83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642938" y="1143000"/>
            <a:ext cx="8001000" cy="43402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457200" algn="ctr">
              <a:defRPr/>
            </a:pPr>
            <a:r>
              <a:rPr lang="ru-RU" sz="2800" b="1">
                <a:solidFill>
                  <a:srgbClr val="CC00CC"/>
                </a:solidFill>
                <a:latin typeface="Arial" charset="0"/>
                <a:cs typeface="Times New Roman" pitchFamily="18" charset="0"/>
              </a:rPr>
              <a:t>Статья 22</a:t>
            </a:r>
          </a:p>
          <a:p>
            <a:pPr indent="457200" algn="ctr">
              <a:defRPr/>
            </a:pPr>
            <a:endParaRPr lang="ru-RU" sz="2400" b="1">
              <a:solidFill>
                <a:srgbClr val="CC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8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1. Каждый имеет право на свободу и личную неприкосновенность.</a:t>
            </a:r>
            <a:endParaRPr lang="ru-RU" sz="2400" b="1">
              <a:solidFill>
                <a:srgbClr val="00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8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2. Арест, заключение под стражу и содержание под стражей допускаются только по судебному решению. До судебного решения лицо не может быть подвергнуто задержанию на срок более 48 часов.</a:t>
            </a:r>
            <a:endParaRPr lang="ru-RU" sz="5400" b="1">
              <a:solidFill>
                <a:srgbClr val="0000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69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642938" y="1285875"/>
            <a:ext cx="7858125" cy="427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457200" algn="ctr">
              <a:defRPr/>
            </a:pPr>
            <a:r>
              <a:rPr lang="ru-RU" sz="2000" b="1">
                <a:solidFill>
                  <a:srgbClr val="CC00CC"/>
                </a:solidFill>
                <a:latin typeface="Arial" charset="0"/>
                <a:cs typeface="Times New Roman" pitchFamily="18" charset="0"/>
              </a:rPr>
              <a:t>Статья 23</a:t>
            </a:r>
          </a:p>
          <a:p>
            <a:pPr indent="457200" algn="ctr">
              <a:defRPr/>
            </a:pPr>
            <a:endParaRPr lang="ru-RU" b="1">
              <a:solidFill>
                <a:srgbClr val="CC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4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1. Каждый имеет право на неприкосновенность частной жизни, личную и семейную тайну, защиту своей чести и доброго имени.</a:t>
            </a:r>
            <a:endParaRPr lang="ru-RU" sz="2000" b="1">
              <a:solidFill>
                <a:srgbClr val="0000CC"/>
              </a:solidFill>
              <a:latin typeface="Arial" charset="0"/>
            </a:endParaRPr>
          </a:p>
          <a:p>
            <a:pPr indent="457200" algn="just" eaLnBrk="0" hangingPunct="0">
              <a:defRPr/>
            </a:pPr>
            <a:r>
              <a:rPr lang="ru-RU" sz="24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2. Каждый имеет право на тайну переписки, телефонных переговоров, почтовых, телеграфных и иных сообщений. Ограничение этого права допускается только на основании судебного решения.</a:t>
            </a:r>
            <a:endParaRPr lang="ru-RU" sz="900" b="1">
              <a:solidFill>
                <a:srgbClr val="0000CC"/>
              </a:solidFill>
              <a:latin typeface="Arial" charset="0"/>
            </a:endParaRPr>
          </a:p>
          <a:p>
            <a:pPr indent="457200" eaLnBrk="0" hangingPunct="0">
              <a:defRPr/>
            </a:pPr>
            <a:endParaRPr lang="ru-RU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73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gerb(fkz)_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549275"/>
            <a:ext cx="1430338" cy="1716088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pic>
        <p:nvPicPr>
          <p:cNvPr id="5" name="Picture 4" descr="flag(fkz)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508500"/>
            <a:ext cx="1598612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850" y="981075"/>
            <a:ext cx="6934200" cy="5181600"/>
          </a:xfrm>
          <a:prstGeom prst="rect">
            <a:avLst/>
          </a:prstGeom>
          <a:solidFill>
            <a:srgbClr val="CCECFF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7" name="Picture 7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557338"/>
            <a:ext cx="6646862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WordArt 8"/>
          <p:cNvSpPr>
            <a:spLocks noChangeArrowheads="1" noChangeShapeType="1" noTextEdit="1"/>
          </p:cNvSpPr>
          <p:nvPr/>
        </p:nvSpPr>
        <p:spPr bwMode="auto">
          <a:xfrm>
            <a:off x="1314450" y="1209675"/>
            <a:ext cx="51054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sz="20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ГОСУДАРСТВЕННОЕ               УСТРОЙСТВО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1085850" y="1514475"/>
            <a:ext cx="5791200" cy="334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sz="36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РОССИЙСКОЙ                  ФЕДЕРАЦИИ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555875" y="3862388"/>
            <a:ext cx="2736850" cy="100647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sz="2000" b="1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ВЫСШАЯ СУДЕБНАЯ ВЛАСТЬ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708400" y="4221163"/>
            <a:ext cx="1143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9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5276850" y="4181475"/>
            <a:ext cx="1752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468313" y="2428875"/>
            <a:ext cx="2808287" cy="70167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sz="2000" b="1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ИСПОЛНИТЕЛЬНАЯ ВЛАСТЬ</a:t>
            </a: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4284663" y="2428875"/>
            <a:ext cx="2897187" cy="7016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ЗАКОНОДАТЕЛЬНАЯ ВЛАСТЬ</a:t>
            </a:r>
          </a:p>
        </p:txBody>
      </p:sp>
      <p:sp>
        <p:nvSpPr>
          <p:cNvPr id="15" name="Text Box 39"/>
          <p:cNvSpPr txBox="1">
            <a:spLocks noChangeArrowheads="1"/>
          </p:cNvSpPr>
          <p:nvPr/>
        </p:nvSpPr>
        <p:spPr bwMode="auto">
          <a:xfrm>
            <a:off x="250825" y="333375"/>
            <a:ext cx="71294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</a:rPr>
              <a:t>Государственная власть. Парламент.</a:t>
            </a:r>
          </a:p>
        </p:txBody>
      </p:sp>
    </p:spTree>
    <p:extLst>
      <p:ext uri="{BB962C8B-B14F-4D97-AF65-F5344CB8AC3E}">
        <p14:creationId xmlns:p14="http://schemas.microsoft.com/office/powerpoint/2010/main" val="402301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Особенности государственной власти в России: выборы</a:t>
            </a:r>
          </a:p>
        </p:txBody>
      </p:sp>
      <p:sp>
        <p:nvSpPr>
          <p:cNvPr id="111620" name="Поле 4"/>
          <p:cNvSpPr txBox="1">
            <a:spLocks noChangeArrowheads="1"/>
          </p:cNvSpPr>
          <p:nvPr/>
        </p:nvSpPr>
        <p:spPr bwMode="auto">
          <a:xfrm>
            <a:off x="735013" y="1571625"/>
            <a:ext cx="2297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/>
              <a:t>Форма правления</a:t>
            </a:r>
          </a:p>
        </p:txBody>
      </p:sp>
      <p:sp>
        <p:nvSpPr>
          <p:cNvPr id="111621" name="Прямоуг. 5"/>
          <p:cNvSpPr>
            <a:spLocks noChangeArrowheads="1"/>
          </p:cNvSpPr>
          <p:nvPr/>
        </p:nvSpPr>
        <p:spPr bwMode="auto">
          <a:xfrm>
            <a:off x="755650" y="1557338"/>
            <a:ext cx="2376488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Республика</a:t>
            </a:r>
          </a:p>
        </p:txBody>
      </p:sp>
      <p:sp>
        <p:nvSpPr>
          <p:cNvPr id="111623" name="Поле 7"/>
          <p:cNvSpPr txBox="1">
            <a:spLocks noChangeArrowheads="1"/>
          </p:cNvSpPr>
          <p:nvPr/>
        </p:nvSpPr>
        <p:spPr bwMode="auto">
          <a:xfrm>
            <a:off x="4859338" y="1989138"/>
            <a:ext cx="170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/>
              <a:t>Избираются:</a:t>
            </a:r>
          </a:p>
        </p:txBody>
      </p:sp>
      <p:sp>
        <p:nvSpPr>
          <p:cNvPr id="111624" name="Прямоуг. 8"/>
          <p:cNvSpPr>
            <a:spLocks noChangeArrowheads="1"/>
          </p:cNvSpPr>
          <p:nvPr/>
        </p:nvSpPr>
        <p:spPr bwMode="auto">
          <a:xfrm>
            <a:off x="3924300" y="1557338"/>
            <a:ext cx="3457575" cy="172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Президент,</a:t>
            </a:r>
          </a:p>
          <a:p>
            <a:pPr algn="ctr"/>
            <a:r>
              <a:rPr lang="ru-RU" b="1" dirty="0"/>
              <a:t>Государственная Дума,</a:t>
            </a:r>
          </a:p>
          <a:p>
            <a:pPr algn="ctr"/>
            <a:r>
              <a:rPr lang="ru-RU" b="1" dirty="0"/>
              <a:t>законодательные собрания </a:t>
            </a:r>
          </a:p>
          <a:p>
            <a:pPr algn="ctr"/>
            <a:r>
              <a:rPr lang="ru-RU" b="1" dirty="0"/>
              <a:t>субъектов федерации,</a:t>
            </a:r>
          </a:p>
          <a:p>
            <a:pPr algn="ctr"/>
            <a:r>
              <a:rPr lang="ru-RU" b="1" dirty="0"/>
              <a:t>органы местного</a:t>
            </a:r>
          </a:p>
          <a:p>
            <a:pPr algn="ctr"/>
            <a:r>
              <a:rPr lang="ru-RU" b="1" dirty="0"/>
              <a:t>самоуправления</a:t>
            </a:r>
          </a:p>
        </p:txBody>
      </p:sp>
      <p:sp>
        <p:nvSpPr>
          <p:cNvPr id="111625" name="Поле 9"/>
          <p:cNvSpPr txBox="1">
            <a:spLocks noChangeArrowheads="1"/>
          </p:cNvSpPr>
          <p:nvPr/>
        </p:nvSpPr>
        <p:spPr bwMode="auto">
          <a:xfrm>
            <a:off x="971550" y="2349500"/>
            <a:ext cx="1957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/>
              <a:t>Активное </a:t>
            </a:r>
          </a:p>
          <a:p>
            <a:pPr algn="ctr"/>
            <a:r>
              <a:rPr lang="ru-RU"/>
              <a:t>избирательное</a:t>
            </a:r>
          </a:p>
          <a:p>
            <a:pPr algn="ctr"/>
            <a:r>
              <a:rPr lang="ru-RU"/>
              <a:t>право</a:t>
            </a:r>
          </a:p>
        </p:txBody>
      </p:sp>
      <p:sp>
        <p:nvSpPr>
          <p:cNvPr id="111626" name="Прямоуг. 10"/>
          <p:cNvSpPr>
            <a:spLocks noChangeArrowheads="1"/>
          </p:cNvSpPr>
          <p:nvPr/>
        </p:nvSpPr>
        <p:spPr bwMode="auto">
          <a:xfrm>
            <a:off x="684213" y="2420938"/>
            <a:ext cx="2519362" cy="863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С 18 лет</a:t>
            </a:r>
          </a:p>
        </p:txBody>
      </p:sp>
      <p:sp>
        <p:nvSpPr>
          <p:cNvPr id="111627" name="Поле 11"/>
          <p:cNvSpPr txBox="1">
            <a:spLocks noChangeArrowheads="1"/>
          </p:cNvSpPr>
          <p:nvPr/>
        </p:nvSpPr>
        <p:spPr bwMode="auto">
          <a:xfrm>
            <a:off x="611188" y="3644900"/>
            <a:ext cx="27384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/>
              <a:t>Пассивное</a:t>
            </a:r>
          </a:p>
          <a:p>
            <a:pPr algn="ctr"/>
            <a:r>
              <a:rPr lang="ru-RU"/>
              <a:t>избирательное право</a:t>
            </a:r>
          </a:p>
        </p:txBody>
      </p:sp>
      <p:sp>
        <p:nvSpPr>
          <p:cNvPr id="111628" name="Прямоуг. 12"/>
          <p:cNvSpPr>
            <a:spLocks noChangeArrowheads="1"/>
          </p:cNvSpPr>
          <p:nvPr/>
        </p:nvSpPr>
        <p:spPr bwMode="auto">
          <a:xfrm>
            <a:off x="755650" y="3644900"/>
            <a:ext cx="2519363" cy="863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Президент с 35 лет</a:t>
            </a:r>
          </a:p>
          <a:p>
            <a:pPr algn="ctr"/>
            <a:r>
              <a:rPr lang="ru-RU" b="1" dirty="0"/>
              <a:t>Депутат Госдумы</a:t>
            </a:r>
          </a:p>
          <a:p>
            <a:pPr algn="ctr"/>
            <a:r>
              <a:rPr lang="ru-RU" b="1" dirty="0"/>
              <a:t>с 21 года</a:t>
            </a:r>
          </a:p>
        </p:txBody>
      </p:sp>
      <p:sp>
        <p:nvSpPr>
          <p:cNvPr id="111629" name="Поле 13"/>
          <p:cNvSpPr txBox="1">
            <a:spLocks noChangeArrowheads="1"/>
          </p:cNvSpPr>
          <p:nvPr/>
        </p:nvSpPr>
        <p:spPr bwMode="auto">
          <a:xfrm>
            <a:off x="4572000" y="3716338"/>
            <a:ext cx="266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/>
              <a:t>Избирательных прав</a:t>
            </a:r>
          </a:p>
          <a:p>
            <a:pPr algn="ctr"/>
            <a:r>
              <a:rPr lang="ru-RU"/>
              <a:t>не имеют</a:t>
            </a:r>
          </a:p>
        </p:txBody>
      </p:sp>
      <p:sp>
        <p:nvSpPr>
          <p:cNvPr id="111630" name="Прямоуг. 14"/>
          <p:cNvSpPr>
            <a:spLocks noChangeArrowheads="1"/>
          </p:cNvSpPr>
          <p:nvPr/>
        </p:nvSpPr>
        <p:spPr bwMode="auto">
          <a:xfrm>
            <a:off x="4572000" y="3644900"/>
            <a:ext cx="2736850" cy="863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Недееспособные и </a:t>
            </a:r>
          </a:p>
          <a:p>
            <a:pPr algn="ctr"/>
            <a:r>
              <a:rPr lang="ru-RU" b="1" dirty="0"/>
              <a:t>заключенные</a:t>
            </a:r>
          </a:p>
        </p:txBody>
      </p:sp>
      <p:sp>
        <p:nvSpPr>
          <p:cNvPr id="111631" name="Поле 15"/>
          <p:cNvSpPr txBox="1">
            <a:spLocks noChangeArrowheads="1"/>
          </p:cNvSpPr>
          <p:nvPr/>
        </p:nvSpPr>
        <p:spPr bwMode="auto">
          <a:xfrm>
            <a:off x="1979613" y="5300663"/>
            <a:ext cx="4152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/>
              <a:t>Основные требования к выборам</a:t>
            </a:r>
          </a:p>
        </p:txBody>
      </p:sp>
      <p:sp>
        <p:nvSpPr>
          <p:cNvPr id="111632" name="Прямоуг. 16"/>
          <p:cNvSpPr>
            <a:spLocks noChangeArrowheads="1"/>
          </p:cNvSpPr>
          <p:nvPr/>
        </p:nvSpPr>
        <p:spPr bwMode="auto">
          <a:xfrm>
            <a:off x="684213" y="5084763"/>
            <a:ext cx="6913562" cy="7921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Выборы должны быть свободными, альтернативными,</a:t>
            </a:r>
          </a:p>
          <a:p>
            <a:pPr algn="ctr"/>
            <a:r>
              <a:rPr lang="ru-RU" b="1" dirty="0"/>
              <a:t>прямыми, равными, проходить при тайном голосовании</a:t>
            </a:r>
          </a:p>
        </p:txBody>
      </p:sp>
    </p:spTree>
    <p:extLst>
      <p:ext uri="{BB962C8B-B14F-4D97-AF65-F5344CB8AC3E}">
        <p14:creationId xmlns:p14="http://schemas.microsoft.com/office/powerpoint/2010/main" val="422593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1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nimBg="1"/>
      <p:bldP spid="111624" grpId="0" animBg="1"/>
      <p:bldP spid="111626" grpId="0" animBg="1"/>
      <p:bldP spid="111628" grpId="0" animBg="1"/>
      <p:bldP spid="111630" grpId="0" animBg="1"/>
      <p:bldP spid="11163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Особенности государственной власти в России: президент</a:t>
            </a:r>
          </a:p>
        </p:txBody>
      </p:sp>
      <p:sp>
        <p:nvSpPr>
          <p:cNvPr id="112644" name="Прямоуг. 4"/>
          <p:cNvSpPr>
            <a:spLocks noChangeArrowheads="1"/>
          </p:cNvSpPr>
          <p:nvPr/>
        </p:nvSpPr>
        <p:spPr bwMode="auto">
          <a:xfrm>
            <a:off x="1116013" y="1412875"/>
            <a:ext cx="7200900" cy="6492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Президент – глава государства, избираемый прямым</a:t>
            </a:r>
          </a:p>
          <a:p>
            <a:pPr algn="ctr"/>
            <a:r>
              <a:rPr lang="ru-RU" b="1" dirty="0"/>
              <a:t>голосованием сроком на 4 года</a:t>
            </a:r>
          </a:p>
        </p:txBody>
      </p:sp>
      <p:sp>
        <p:nvSpPr>
          <p:cNvPr id="112647" name="Прямоуг. 7"/>
          <p:cNvSpPr>
            <a:spLocks noChangeArrowheads="1"/>
          </p:cNvSpPr>
          <p:nvPr/>
        </p:nvSpPr>
        <p:spPr bwMode="auto">
          <a:xfrm>
            <a:off x="1116013" y="3284538"/>
            <a:ext cx="7200900" cy="9366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Подписывает законы, возвращает их на повторное</a:t>
            </a:r>
          </a:p>
          <a:p>
            <a:pPr algn="ctr"/>
            <a:r>
              <a:rPr lang="ru-RU" b="1" dirty="0"/>
              <a:t>рассмотрение, вносит законопроекты в Госдуму,</a:t>
            </a:r>
          </a:p>
          <a:p>
            <a:pPr algn="ctr"/>
            <a:r>
              <a:rPr lang="ru-RU" b="1" dirty="0"/>
              <a:t>издает указы и распоряжения</a:t>
            </a:r>
          </a:p>
        </p:txBody>
      </p:sp>
      <p:sp>
        <p:nvSpPr>
          <p:cNvPr id="112648" name="Прямоуг. 8"/>
          <p:cNvSpPr>
            <a:spLocks noChangeArrowheads="1"/>
          </p:cNvSpPr>
          <p:nvPr/>
        </p:nvSpPr>
        <p:spPr bwMode="auto">
          <a:xfrm>
            <a:off x="1116013" y="4221163"/>
            <a:ext cx="7200900" cy="9366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Представляет Совету Федерации кандидатов на должности</a:t>
            </a:r>
          </a:p>
          <a:p>
            <a:pPr algn="ctr"/>
            <a:r>
              <a:rPr lang="ru-RU" b="1" dirty="0"/>
              <a:t>судей Конституционного суда, Верховного суда,</a:t>
            </a:r>
          </a:p>
          <a:p>
            <a:pPr algn="ctr"/>
            <a:r>
              <a:rPr lang="ru-RU" b="1" dirty="0"/>
              <a:t>Высшего арбитражного суда, Генерального прокурора</a:t>
            </a:r>
          </a:p>
        </p:txBody>
      </p:sp>
      <p:sp>
        <p:nvSpPr>
          <p:cNvPr id="112649" name="Прямоуг. 9"/>
          <p:cNvSpPr>
            <a:spLocks noChangeArrowheads="1"/>
          </p:cNvSpPr>
          <p:nvPr/>
        </p:nvSpPr>
        <p:spPr bwMode="auto">
          <a:xfrm>
            <a:off x="1116013" y="2060575"/>
            <a:ext cx="7200900" cy="12255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Формирует правительство: назначает с согласия </a:t>
            </a:r>
          </a:p>
          <a:p>
            <a:pPr algn="ctr"/>
            <a:r>
              <a:rPr lang="ru-RU" b="1" dirty="0"/>
              <a:t>Думы председателя, его заместителей, руководителей </a:t>
            </a:r>
          </a:p>
          <a:p>
            <a:pPr algn="ctr"/>
            <a:r>
              <a:rPr lang="ru-RU" b="1" dirty="0"/>
              <a:t>комитетов и ведомств, принимает решение </a:t>
            </a:r>
          </a:p>
          <a:p>
            <a:pPr algn="ctr"/>
            <a:r>
              <a:rPr lang="ru-RU" b="1" dirty="0"/>
              <a:t>об отставке правительства</a:t>
            </a:r>
          </a:p>
        </p:txBody>
      </p:sp>
      <p:sp>
        <p:nvSpPr>
          <p:cNvPr id="112650" name="Прямоуг. 10"/>
          <p:cNvSpPr>
            <a:spLocks noChangeArrowheads="1"/>
          </p:cNvSpPr>
          <p:nvPr/>
        </p:nvSpPr>
        <p:spPr bwMode="auto">
          <a:xfrm>
            <a:off x="1116013" y="5157788"/>
            <a:ext cx="7200900" cy="9366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Возглавляет Совет безопасности, руководит внешней</a:t>
            </a:r>
          </a:p>
          <a:p>
            <a:pPr algn="ctr"/>
            <a:r>
              <a:rPr lang="ru-RU" b="1" dirty="0"/>
              <a:t>политикой, решает вопросы гражданства, помилования,</a:t>
            </a:r>
          </a:p>
          <a:p>
            <a:pPr algn="ctr"/>
            <a:r>
              <a:rPr lang="ru-RU" b="1" dirty="0"/>
              <a:t>присуждает государственные награды</a:t>
            </a:r>
          </a:p>
        </p:txBody>
      </p:sp>
    </p:spTree>
    <p:extLst>
      <p:ext uri="{BB962C8B-B14F-4D97-AF65-F5344CB8AC3E}">
        <p14:creationId xmlns:p14="http://schemas.microsoft.com/office/powerpoint/2010/main" val="126505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7" grpId="0" animBg="1"/>
      <p:bldP spid="112648" grpId="0" animBg="1"/>
      <p:bldP spid="112649" grpId="0" animBg="1"/>
      <p:bldP spid="11265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Особенности государственной власти в России: парламент</a:t>
            </a:r>
          </a:p>
        </p:txBody>
      </p:sp>
      <p:sp>
        <p:nvSpPr>
          <p:cNvPr id="113668" name="Прямоуг. 4"/>
          <p:cNvSpPr>
            <a:spLocks noChangeArrowheads="1"/>
          </p:cNvSpPr>
          <p:nvPr/>
        </p:nvSpPr>
        <p:spPr bwMode="auto">
          <a:xfrm>
            <a:off x="1547813" y="1628775"/>
            <a:ext cx="2663825" cy="17287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 b="1"/>
              <a:t>Федеральное</a:t>
            </a:r>
          </a:p>
          <a:p>
            <a:pPr algn="ctr"/>
            <a:r>
              <a:rPr lang="ru-RU" sz="2000" b="1"/>
              <a:t>Собрание</a:t>
            </a:r>
          </a:p>
        </p:txBody>
      </p:sp>
      <p:sp>
        <p:nvSpPr>
          <p:cNvPr id="113669" name="Прямоуг. 5"/>
          <p:cNvSpPr>
            <a:spLocks noChangeArrowheads="1"/>
          </p:cNvSpPr>
          <p:nvPr/>
        </p:nvSpPr>
        <p:spPr bwMode="auto">
          <a:xfrm>
            <a:off x="4211638" y="2492375"/>
            <a:ext cx="3743325" cy="863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 b="1"/>
              <a:t>Государственная Дума</a:t>
            </a:r>
          </a:p>
          <a:p>
            <a:pPr algn="ctr"/>
            <a:r>
              <a:rPr lang="ru-RU" sz="2000" b="1"/>
              <a:t>450 депутатов</a:t>
            </a:r>
          </a:p>
        </p:txBody>
      </p:sp>
      <p:sp>
        <p:nvSpPr>
          <p:cNvPr id="113670" name="Прямоуг. 6"/>
          <p:cNvSpPr>
            <a:spLocks noChangeArrowheads="1"/>
          </p:cNvSpPr>
          <p:nvPr/>
        </p:nvSpPr>
        <p:spPr bwMode="auto">
          <a:xfrm>
            <a:off x="4211638" y="1628775"/>
            <a:ext cx="3743325" cy="863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 b="1"/>
              <a:t>Совет Федерации</a:t>
            </a:r>
          </a:p>
          <a:p>
            <a:pPr algn="ctr"/>
            <a:r>
              <a:rPr lang="ru-RU" sz="2000" b="1"/>
              <a:t>176 сенаторов</a:t>
            </a:r>
          </a:p>
        </p:txBody>
      </p:sp>
      <p:sp>
        <p:nvSpPr>
          <p:cNvPr id="113671" name="Автофигура 7"/>
          <p:cNvSpPr>
            <a:spLocks noChangeArrowheads="1"/>
          </p:cNvSpPr>
          <p:nvPr/>
        </p:nvSpPr>
        <p:spPr bwMode="auto">
          <a:xfrm>
            <a:off x="539750" y="3573463"/>
            <a:ext cx="5472113" cy="969962"/>
          </a:xfrm>
          <a:prstGeom prst="wedgeRectCallout">
            <a:avLst>
              <a:gd name="adj1" fmla="val 27343"/>
              <a:gd name="adj2" fmla="val -72259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b="1" dirty="0"/>
              <a:t>Рассматривает и принимает законы, участвует в формировании правительства, других высших органов…</a:t>
            </a:r>
          </a:p>
        </p:txBody>
      </p:sp>
      <p:sp>
        <p:nvSpPr>
          <p:cNvPr id="113672" name="Автофигура 8"/>
          <p:cNvSpPr>
            <a:spLocks/>
          </p:cNvSpPr>
          <p:nvPr/>
        </p:nvSpPr>
        <p:spPr bwMode="auto">
          <a:xfrm>
            <a:off x="539750" y="4941888"/>
            <a:ext cx="6119813" cy="1473200"/>
          </a:xfrm>
          <a:prstGeom prst="borderCallout3">
            <a:avLst>
              <a:gd name="adj1" fmla="val 7759"/>
              <a:gd name="adj2" fmla="val 101245"/>
              <a:gd name="adj3" fmla="val 7759"/>
              <a:gd name="adj4" fmla="val 133255"/>
              <a:gd name="adj5" fmla="val -104634"/>
              <a:gd name="adj6" fmla="val 133255"/>
              <a:gd name="adj7" fmla="val -186639"/>
              <a:gd name="adj8" fmla="val 122384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b="1" dirty="0"/>
              <a:t>Изменение границ между субъектами, назначение на должность судей Конституционного суда, Верховного суда,</a:t>
            </a:r>
          </a:p>
          <a:p>
            <a:pPr algn="ctr"/>
            <a:r>
              <a:rPr lang="ru-RU" b="1" dirty="0"/>
              <a:t>Высшего арбитражного суда, Генерального прокурора…</a:t>
            </a:r>
          </a:p>
        </p:txBody>
      </p:sp>
    </p:spTree>
    <p:extLst>
      <p:ext uri="{BB962C8B-B14F-4D97-AF65-F5344CB8AC3E}">
        <p14:creationId xmlns:p14="http://schemas.microsoft.com/office/powerpoint/2010/main" val="49078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 animBg="1"/>
      <p:bldP spid="113669" grpId="0" animBg="1"/>
      <p:bldP spid="113670" grpId="0" animBg="1"/>
      <p:bldP spid="113671" grpId="0" animBg="1"/>
      <p:bldP spid="11367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Особенности государственной власти в России: правительство</a:t>
            </a:r>
          </a:p>
        </p:txBody>
      </p:sp>
      <p:sp>
        <p:nvSpPr>
          <p:cNvPr id="114692" name="Автофигура 4"/>
          <p:cNvSpPr>
            <a:spLocks noChangeArrowheads="1"/>
          </p:cNvSpPr>
          <p:nvPr/>
        </p:nvSpPr>
        <p:spPr bwMode="auto">
          <a:xfrm>
            <a:off x="611188" y="1700213"/>
            <a:ext cx="7921625" cy="936625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Председатель, его заместители, федеральные министры</a:t>
            </a:r>
          </a:p>
        </p:txBody>
      </p:sp>
      <p:sp>
        <p:nvSpPr>
          <p:cNvPr id="114694" name="Прямоуг. 6"/>
          <p:cNvSpPr>
            <a:spLocks noChangeArrowheads="1"/>
          </p:cNvSpPr>
          <p:nvPr/>
        </p:nvSpPr>
        <p:spPr bwMode="auto">
          <a:xfrm>
            <a:off x="900113" y="2924175"/>
            <a:ext cx="7200900" cy="6492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Разрабатывает и представляет Госдуме бюджет</a:t>
            </a:r>
          </a:p>
        </p:txBody>
      </p:sp>
      <p:sp>
        <p:nvSpPr>
          <p:cNvPr id="114695" name="Прямоуг. 7"/>
          <p:cNvSpPr>
            <a:spLocks noChangeArrowheads="1"/>
          </p:cNvSpPr>
          <p:nvPr/>
        </p:nvSpPr>
        <p:spPr bwMode="auto">
          <a:xfrm>
            <a:off x="900113" y="3789363"/>
            <a:ext cx="7200900" cy="6492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Обеспечивает выполнение социально-экономических</a:t>
            </a:r>
          </a:p>
          <a:p>
            <a:pPr algn="ctr"/>
            <a:r>
              <a:rPr lang="ru-RU" b="1" dirty="0"/>
              <a:t>программ развития страны</a:t>
            </a:r>
          </a:p>
        </p:txBody>
      </p:sp>
      <p:sp>
        <p:nvSpPr>
          <p:cNvPr id="114696" name="Прямоуг. 8"/>
          <p:cNvSpPr>
            <a:spLocks noChangeArrowheads="1"/>
          </p:cNvSpPr>
          <p:nvPr/>
        </p:nvSpPr>
        <p:spPr bwMode="auto">
          <a:xfrm>
            <a:off x="900113" y="4724400"/>
            <a:ext cx="7200900" cy="4333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Управляет федеральной собственностью</a:t>
            </a:r>
          </a:p>
        </p:txBody>
      </p:sp>
      <p:sp>
        <p:nvSpPr>
          <p:cNvPr id="114697" name="Прямоуг. 9"/>
          <p:cNvSpPr>
            <a:spLocks noChangeArrowheads="1"/>
          </p:cNvSpPr>
          <p:nvPr/>
        </p:nvSpPr>
        <p:spPr bwMode="auto">
          <a:xfrm>
            <a:off x="900113" y="5445125"/>
            <a:ext cx="7200900" cy="7207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Осуществляет меры по обороне страны, защите прав и</a:t>
            </a:r>
          </a:p>
          <a:p>
            <a:pPr algn="ctr"/>
            <a:r>
              <a:rPr lang="ru-RU" b="1" dirty="0"/>
              <a:t>свобод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378253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 animBg="1"/>
      <p:bldP spid="114694" grpId="0" animBg="1"/>
      <p:bldP spid="114695" grpId="0" animBg="1"/>
      <p:bldP spid="114696" grpId="0" animBg="1"/>
      <p:bldP spid="11469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rgbClr val="000099"/>
                </a:solidFill>
              </a:rPr>
              <a:t>Цели </a:t>
            </a:r>
            <a:r>
              <a:rPr lang="ru-RU" b="1" u="sng" dirty="0" smtClean="0">
                <a:solidFill>
                  <a:srgbClr val="000099"/>
                </a:solidFill>
              </a:rPr>
              <a:t>классного часа:</a:t>
            </a:r>
            <a:endParaRPr lang="ru-RU" b="1" u="sng" dirty="0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r>
              <a:rPr lang="ru-RU" dirty="0"/>
              <a:t>Ознакомится с Основным Законом страны;</a:t>
            </a:r>
          </a:p>
          <a:p>
            <a:pPr>
              <a:buFontTx/>
              <a:buChar char="•"/>
            </a:pPr>
            <a:r>
              <a:rPr lang="ru-RU" dirty="0"/>
              <a:t>Расширить правовой кругозор, ознакомиться с понятиями:</a:t>
            </a:r>
            <a:r>
              <a:rPr lang="ru-RU" b="1" i="1" dirty="0"/>
              <a:t> Конституция, Совет </a:t>
            </a:r>
            <a:r>
              <a:rPr lang="ru-RU" b="1" i="1" dirty="0" smtClean="0"/>
              <a:t>Федерации</a:t>
            </a:r>
            <a:r>
              <a:rPr lang="ru-RU" b="1" i="1" dirty="0"/>
              <a:t>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7" descr="9105296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3225800" cy="5095875"/>
          </a:xfrm>
          <a:prstGeom prst="rect">
            <a:avLst/>
          </a:prstGeom>
          <a:noFill/>
          <a:ln w="9525">
            <a:solidFill>
              <a:srgbClr val="3333CC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948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Особенности государственной власти в России: суд</a:t>
            </a:r>
          </a:p>
        </p:txBody>
      </p:sp>
      <p:sp>
        <p:nvSpPr>
          <p:cNvPr id="115716" name="Автофигура 4"/>
          <p:cNvSpPr>
            <a:spLocks noChangeArrowheads="1"/>
          </p:cNvSpPr>
          <p:nvPr/>
        </p:nvSpPr>
        <p:spPr bwMode="auto">
          <a:xfrm>
            <a:off x="611188" y="1700213"/>
            <a:ext cx="7921625" cy="295275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/>
              <a:t>Высшие органы судебной власти:</a:t>
            </a:r>
          </a:p>
          <a:p>
            <a:pPr algn="ctr"/>
            <a:r>
              <a:rPr lang="ru-RU" sz="2800" b="1" dirty="0"/>
              <a:t>Конституционный суд</a:t>
            </a:r>
          </a:p>
          <a:p>
            <a:pPr algn="ctr"/>
            <a:r>
              <a:rPr lang="ru-RU" sz="2800" b="1" dirty="0"/>
              <a:t>Верховный суд</a:t>
            </a:r>
          </a:p>
          <a:p>
            <a:pPr algn="ctr"/>
            <a:r>
              <a:rPr lang="ru-RU" sz="2800" b="1" dirty="0"/>
              <a:t>Высший арбитражный суд</a:t>
            </a:r>
          </a:p>
        </p:txBody>
      </p:sp>
    </p:spTree>
    <p:extLst>
      <p:ext uri="{BB962C8B-B14F-4D97-AF65-F5344CB8AC3E}">
        <p14:creationId xmlns:p14="http://schemas.microsoft.com/office/powerpoint/2010/main" val="355650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ОСНОВНЫЕ  ВЫВОДЫ.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1600200"/>
            <a:ext cx="8458200" cy="1219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ТАКИМ ОБРАЗОМ  КОНСТИТУЦИЯ ЯВЛЯЕТСЯ ВЫСШИМ ЮРИДИЧЕСКИМ  ДОКУМЕНТОМ  ОПРЕДЕЛЯЩИМ  ОСНОВЫ ГОСУДАРСТВЕННОГО СТРОЯ,  СИСТЕМУ ГОСУДАРСТВЕННОЙ ВЛАСТИ, ПРАВА  И СВОБОДЫ  ГРАЖДАН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2484" y="3352800"/>
            <a:ext cx="8458200" cy="15240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ВСЕ ЗАКОНЫ  СТРАНЫ  ДОЛЖНЫ СООТВЕТСТВОВАТЬ  ОСНОВНОМУ ЗАКОНУ   И НЕ ПРОТИВОРЕ ЧИТЬ  ПОЛОЖЕНИЯМ  </a:t>
            </a:r>
            <a:r>
              <a:rPr lang="ru-RU" b="1" dirty="0">
                <a:solidFill>
                  <a:sysClr val="windowText" lastClr="000000"/>
                </a:solidFill>
              </a:rPr>
              <a:t>К</a:t>
            </a:r>
            <a:r>
              <a:rPr lang="ru-RU" b="1" dirty="0" smtClean="0">
                <a:solidFill>
                  <a:sysClr val="windowText" lastClr="000000"/>
                </a:solidFill>
              </a:rPr>
              <a:t>ОНСТИТУЦИИ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2484" y="5181600"/>
            <a:ext cx="8458200" cy="15240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КОНСТИТУЦИЯ  СОВРЕМЕННОЙ РОССИИ  ИМЕЕТ ВЫСШУЮ ЦЕННОСТЬ – ПРАВА И СВОБОДЫ ГРАЖДАН. 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ПРИНЯТАЯ 12 ДЕКАБРЯ 1993 ГОДА  КОНСТИТУЦИЯ РФ : 1. ЗАКРЕПЛЯЕТ И ГАРАНТИРУЕТ ПРАВА И СВОБОДЫ, 2.УПОРЯДОЧИВАЕТ ГОС. ВЛАСТЬ. 3 УТВЕРЖДАЕТ ПРАВОСУДИЕ.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78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ВОПРОСЫ И ЗАДАНИЯ.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752600"/>
            <a:ext cx="8382000" cy="1600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2400" b="1" dirty="0" smtClean="0">
                <a:solidFill>
                  <a:sysClr val="windowText" lastClr="000000"/>
                </a:solidFill>
              </a:rPr>
              <a:t>ТЕСТ  УРОКА 40  «КОНСТИТУЦИЯ РФ»  </a:t>
            </a:r>
          </a:p>
          <a:p>
            <a:pPr marL="342900" indent="-342900" algn="ctr">
              <a:buAutoNum type="arabicPeriod"/>
            </a:pPr>
            <a:r>
              <a:rPr lang="ru-RU" sz="2400" b="1" dirty="0" smtClean="0">
                <a:solidFill>
                  <a:sysClr val="windowText" lastClr="000000"/>
                </a:solidFill>
              </a:rPr>
              <a:t>МАТЕРИАЛЫ КОНСТИТУЦИИ  РФ.</a:t>
            </a:r>
            <a:endParaRPr lang="ru-RU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3581400"/>
            <a:ext cx="8382000" cy="1143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</a:rPr>
              <a:t>3. ВОПРОСЫ И ЗАДАНИЯ НА СТР. 184 – 185.</a:t>
            </a:r>
            <a:endParaRPr lang="ru-RU" sz="2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9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ИСТОЧНИКИ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12192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ВВЕДЕНИЕ В ОБЩЕСТВОЗНАНИЕ: УЧЕБНОЕ  ПОСОБИЕ ДЛЯ 8- 9 КЛ. ОБЩЕОБРАЗОВАТЕЛЬНЫХ   УЧРЕЖДЕНИЙ \ Л.Н. БОГОЛЮБОВ   И  ДР.  М. ПРОСВЕЩЕНИЕ, 2001.</a:t>
            </a:r>
          </a:p>
          <a:p>
            <a:r>
              <a:rPr lang="ru-RU" b="1" dirty="0"/>
              <a:t>ПРАВО. ПОД РЕД. Л.Н. БОГОЛЮБОВА.  М. ПРОСВЕЩЕНИЕ. 2007.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2419529"/>
            <a:ext cx="830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  <a:cs typeface="Arial" charset="0"/>
              </a:rPr>
              <a:t>©</a:t>
            </a:r>
            <a:r>
              <a:rPr lang="ru-RU" sz="2000" b="1" dirty="0">
                <a:latin typeface="Arial" charset="0"/>
                <a:cs typeface="Arial" charset="0"/>
              </a:rPr>
              <a:t> С.К. Свечников, 2006-2007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  <a:hlinkClick r:id="rId2"/>
              </a:rPr>
              <a:t>svechnikov-sk@mail.ru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008885"/>
            <a:ext cx="64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ПРЕЗЕНТАЦИЯ «ПРАВА ЧЕЛОВЕКА»  Автор </a:t>
            </a:r>
            <a:r>
              <a:rPr lang="ru-RU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Говорищева</a:t>
            </a:r>
            <a:r>
              <a:rPr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А.Ю.,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учитель истории и обществознания МОУ «СОШ № 8»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419600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А.В. КЛИМЕНКО, В. В. РУМЫНИНА  «ОБЩЕСТВОЗНАНИЕ» М., : ДРОФА, 2003.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410200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КОНСТИТУЦИЯ  РФ.   М.,  2004.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68630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ЦЕЛИ классного часа: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905000"/>
            <a:ext cx="8305800" cy="1219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</a:rPr>
              <a:t>ПОНЯТИЕ   КОНСТИТУЦИИ КАК ОСНОВНОГО ЗАКОНА СТРАНЫ.</a:t>
            </a:r>
            <a:endParaRPr lang="ru-RU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3429000"/>
            <a:ext cx="8229600" cy="15240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</a:rPr>
              <a:t>ИСТОРИЧЕСКИЙ ПУТЬ РАЗВИТИЯ КОНСТИТУЦИОННОГО ПРОЦЕССА  В РОССИИ.</a:t>
            </a:r>
            <a:endParaRPr lang="ru-RU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5181600"/>
            <a:ext cx="8229600" cy="13716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</a:rPr>
              <a:t>ЗАКОН  ВЫСШЕЙ ЮРИДИЧЕСКОЙ СИЛЫ.</a:t>
            </a:r>
            <a:endParaRPr lang="ru-RU" sz="2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11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1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8600" y="62611"/>
            <a:ext cx="84582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99"/>
                </a:solidFill>
              </a:rPr>
              <a:t>I</a:t>
            </a:r>
            <a:r>
              <a:rPr lang="ru-RU" sz="3200" b="1" dirty="0">
                <a:solidFill>
                  <a:srgbClr val="000099"/>
                </a:solidFill>
              </a:rPr>
              <a:t>. Что такое </a:t>
            </a:r>
            <a:r>
              <a:rPr lang="ru-RU" sz="3200" b="1" dirty="0" smtClean="0">
                <a:solidFill>
                  <a:srgbClr val="000099"/>
                </a:solidFill>
              </a:rPr>
              <a:t>Конституция</a:t>
            </a:r>
            <a:br>
              <a:rPr lang="ru-RU" sz="3200" b="1" dirty="0" smtClean="0">
                <a:solidFill>
                  <a:srgbClr val="000099"/>
                </a:solidFill>
              </a:rPr>
            </a:br>
            <a:r>
              <a:rPr lang="ru-RU" sz="3200" b="1" dirty="0">
                <a:solidFill>
                  <a:srgbClr val="000099"/>
                </a:solidFill>
              </a:rPr>
              <a:t>Задание</a:t>
            </a:r>
            <a:r>
              <a:rPr lang="en-US" sz="3200" b="1" dirty="0">
                <a:solidFill>
                  <a:srgbClr val="000099"/>
                </a:solidFill>
              </a:rPr>
              <a:t>:</a:t>
            </a:r>
            <a:r>
              <a:rPr lang="ru-RU" sz="3200" b="1" dirty="0"/>
              <a:t> </a:t>
            </a:r>
            <a:r>
              <a:rPr lang="ru-RU" sz="3200" dirty="0"/>
              <a:t>подберите  ассоциации к слову </a:t>
            </a:r>
            <a:r>
              <a:rPr lang="ru-RU" sz="3200" b="1" dirty="0"/>
              <a:t>Конституция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3203575" y="3249613"/>
            <a:ext cx="2592388" cy="1150937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C0000"/>
                </a:solidFill>
                <a:latin typeface="Times New Roman" pitchFamily="18" charset="0"/>
              </a:rPr>
              <a:t>Конституция</a:t>
            </a:r>
          </a:p>
        </p:txBody>
      </p:sp>
      <p:sp>
        <p:nvSpPr>
          <p:cNvPr id="7" name="Rectangle 40"/>
          <p:cNvSpPr>
            <a:spLocks noChangeArrowheads="1"/>
          </p:cNvSpPr>
          <p:nvPr/>
        </p:nvSpPr>
        <p:spPr bwMode="auto">
          <a:xfrm>
            <a:off x="539750" y="2276475"/>
            <a:ext cx="2087563" cy="792163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Устройство</a:t>
            </a:r>
          </a:p>
        </p:txBody>
      </p:sp>
      <p:sp>
        <p:nvSpPr>
          <p:cNvPr id="8" name="Rectangle 39"/>
          <p:cNvSpPr>
            <a:spLocks noChangeArrowheads="1"/>
          </p:cNvSpPr>
          <p:nvPr/>
        </p:nvSpPr>
        <p:spPr bwMode="auto">
          <a:xfrm>
            <a:off x="503238" y="4400550"/>
            <a:ext cx="2087562" cy="792163"/>
          </a:xfrm>
          <a:prstGeom prst="rect">
            <a:avLst/>
          </a:prstGeom>
          <a:solidFill>
            <a:srgbClr val="CCE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Президент</a:t>
            </a:r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6408738" y="2276475"/>
            <a:ext cx="2087562" cy="792163"/>
          </a:xfrm>
          <a:prstGeom prst="rect">
            <a:avLst/>
          </a:prstGeom>
          <a:solidFill>
            <a:srgbClr val="CCE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Власть</a:t>
            </a:r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 rot="10800000" flipV="1">
            <a:off x="6408738" y="4267200"/>
            <a:ext cx="2239962" cy="925513"/>
          </a:xfrm>
          <a:prstGeom prst="rect">
            <a:avLst/>
          </a:prstGeom>
          <a:solidFill>
            <a:srgbClr val="CCE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Закон</a:t>
            </a:r>
          </a:p>
        </p:txBody>
      </p:sp>
      <p:sp>
        <p:nvSpPr>
          <p:cNvPr id="12" name="Rectangle 38"/>
          <p:cNvSpPr>
            <a:spLocks noChangeArrowheads="1"/>
          </p:cNvSpPr>
          <p:nvPr/>
        </p:nvSpPr>
        <p:spPr bwMode="auto">
          <a:xfrm>
            <a:off x="3635375" y="5337175"/>
            <a:ext cx="2087563" cy="792163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Права</a:t>
            </a:r>
          </a:p>
        </p:txBody>
      </p:sp>
      <p:sp>
        <p:nvSpPr>
          <p:cNvPr id="3" name="Стрелка вниз 2"/>
          <p:cNvSpPr/>
          <p:nvPr/>
        </p:nvSpPr>
        <p:spPr>
          <a:xfrm flipH="1">
            <a:off x="4343401" y="4572000"/>
            <a:ext cx="335756" cy="620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9880563">
            <a:off x="5819552" y="2690397"/>
            <a:ext cx="408435" cy="507245"/>
          </a:xfrm>
          <a:prstGeom prst="rightArrow">
            <a:avLst>
              <a:gd name="adj1" fmla="val 50000"/>
              <a:gd name="adj2" fmla="val 600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917206">
            <a:off x="5876115" y="4022827"/>
            <a:ext cx="49014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8494949">
            <a:off x="2623804" y="2767253"/>
            <a:ext cx="483160" cy="5119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3081175">
            <a:off x="2611214" y="4107931"/>
            <a:ext cx="484632" cy="596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79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5800" y="8382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7297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b="1" dirty="0">
                <a:solidFill>
                  <a:srgbClr val="CC0000"/>
                </a:solidFill>
              </a:rPr>
              <a:t>Конституция</a:t>
            </a:r>
            <a:r>
              <a:rPr lang="ru-RU" dirty="0"/>
              <a:t> </a:t>
            </a:r>
            <a:r>
              <a:rPr lang="ru-RU" dirty="0">
                <a:solidFill>
                  <a:srgbClr val="000099"/>
                </a:solidFill>
              </a:rPr>
              <a:t>– (лат. </a:t>
            </a:r>
            <a:r>
              <a:rPr lang="en-US" dirty="0" err="1">
                <a:solidFill>
                  <a:srgbClr val="000099"/>
                </a:solidFill>
              </a:rPr>
              <a:t>constitutio</a:t>
            </a:r>
            <a:r>
              <a:rPr lang="ru-RU" dirty="0">
                <a:solidFill>
                  <a:srgbClr val="000099"/>
                </a:solidFill>
              </a:rPr>
              <a:t>)</a:t>
            </a:r>
            <a:r>
              <a:rPr lang="en-US" dirty="0">
                <a:solidFill>
                  <a:srgbClr val="000099"/>
                </a:solidFill>
              </a:rPr>
              <a:t> – </a:t>
            </a:r>
            <a:r>
              <a:rPr lang="ru-RU" dirty="0">
                <a:solidFill>
                  <a:srgbClr val="000099"/>
                </a:solidFill>
              </a:rPr>
              <a:t>установление, устройство</a:t>
            </a:r>
          </a:p>
          <a:p>
            <a:endParaRPr lang="ru-RU" dirty="0">
              <a:solidFill>
                <a:srgbClr val="000099"/>
              </a:solidFill>
            </a:endParaRPr>
          </a:p>
          <a:p>
            <a:r>
              <a:rPr lang="ru-RU" b="1" dirty="0">
                <a:solidFill>
                  <a:srgbClr val="CC0000"/>
                </a:solidFill>
              </a:rPr>
              <a:t>Конституция – Основной Закон государства.</a:t>
            </a:r>
          </a:p>
          <a:p>
            <a:endParaRPr lang="ru-RU" b="1" dirty="0">
              <a:solidFill>
                <a:srgbClr val="CC0000"/>
              </a:solidFill>
            </a:endParaRPr>
          </a:p>
          <a:p>
            <a:r>
              <a:rPr lang="ru-RU" b="1" dirty="0">
                <a:solidFill>
                  <a:srgbClr val="CC0000"/>
                </a:solidFill>
              </a:rPr>
              <a:t>Определяет</a:t>
            </a:r>
            <a:r>
              <a:rPr lang="en-US" b="1" dirty="0">
                <a:solidFill>
                  <a:srgbClr val="CC0000"/>
                </a:solidFill>
              </a:rPr>
              <a:t>: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ru-RU" b="1" dirty="0">
                <a:solidFill>
                  <a:srgbClr val="000099"/>
                </a:solidFill>
              </a:rPr>
              <a:t>Как устроено государство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ru-RU" b="1" dirty="0">
                <a:solidFill>
                  <a:srgbClr val="000099"/>
                </a:solidFill>
              </a:rPr>
              <a:t>Как образованы органы власти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ru-RU" b="1" dirty="0">
                <a:solidFill>
                  <a:srgbClr val="000099"/>
                </a:solidFill>
              </a:rPr>
              <a:t>Каковы права и обязанности граждан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9" descr="9105296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800" y="1376363"/>
            <a:ext cx="2914650" cy="4500562"/>
          </a:xfrm>
          <a:prstGeom prst="rect">
            <a:avLst/>
          </a:prstGeom>
          <a:noFill/>
          <a:ln w="9525">
            <a:solidFill>
              <a:srgbClr val="3333CC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6" name="Text Box 7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99"/>
                </a:solidFill>
              </a:rPr>
              <a:t>I</a:t>
            </a:r>
            <a:r>
              <a:rPr lang="ru-RU" sz="3200" b="1">
                <a:solidFill>
                  <a:srgbClr val="000099"/>
                </a:solidFill>
              </a:rPr>
              <a:t>. Что такое Конституция</a:t>
            </a: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149535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41438"/>
          </a:xfrm>
        </p:spPr>
        <p:txBody>
          <a:bodyPr>
            <a:normAutofit fontScale="90000"/>
          </a:bodyPr>
          <a:lstStyle/>
          <a:p>
            <a:pPr marL="609600" lvl="0" indent="-609600" fontAlgn="base">
              <a:spcAft>
                <a:spcPct val="0"/>
              </a:spcAft>
              <a:defRPr/>
            </a:pPr>
            <a:r>
              <a:rPr lang="ru-RU" b="1" kern="0" dirty="0">
                <a:solidFill>
                  <a:srgbClr val="000099"/>
                </a:solidFill>
                <a:latin typeface="Times New Roman" pitchFamily="18" charset="0"/>
              </a:rPr>
              <a:t>Что такое Конституция.</a:t>
            </a:r>
            <a:br>
              <a:rPr lang="ru-RU" b="1" kern="0" dirty="0">
                <a:solidFill>
                  <a:srgbClr val="000099"/>
                </a:solidFill>
                <a:latin typeface="Times New Roman" pitchFamily="18" charset="0"/>
              </a:rPr>
            </a:br>
            <a:r>
              <a:rPr lang="ru-RU" b="1" kern="0" dirty="0">
                <a:solidFill>
                  <a:srgbClr val="000099"/>
                </a:solidFill>
                <a:latin typeface="Times New Roman" pitchFamily="18" charset="0"/>
              </a:rPr>
              <a:t>	Структура Конституции.</a:t>
            </a:r>
            <a:br>
              <a:rPr lang="ru-RU" b="1" kern="0" dirty="0">
                <a:solidFill>
                  <a:srgbClr val="000099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endParaRPr lang="ru-RU" dirty="0"/>
          </a:p>
        </p:txBody>
      </p:sp>
      <p:grpSp>
        <p:nvGrpSpPr>
          <p:cNvPr id="561" name="Group 1561"/>
          <p:cNvGrpSpPr>
            <a:grpSpLocks/>
          </p:cNvGrpSpPr>
          <p:nvPr/>
        </p:nvGrpSpPr>
        <p:grpSpPr bwMode="auto">
          <a:xfrm>
            <a:off x="3851275" y="2241550"/>
            <a:ext cx="3779838" cy="217488"/>
            <a:chOff x="2472" y="1366"/>
            <a:chExt cx="2381" cy="114"/>
          </a:xfrm>
        </p:grpSpPr>
        <p:sp>
          <p:nvSpPr>
            <p:cNvPr id="562" name="Rectangle 20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63" name="Rectangle 21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64" name="Rectangle 22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65" name="Rectangle 23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66" name="Rectangle 24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67" name="Rectangle 25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68" name="Rectangle 26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69" name="Rectangle 27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0" name="Rectangle 28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1" name="Rectangle 29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2" name="Rectangle 30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3" name="Rectangle 31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4" name="Rectangle 130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5" name="Rectangle 131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6" name="Rectangle 132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7" name="Rectangle 133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8" name="Rectangle 134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9" name="Rectangle 135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0" name="Rectangle 136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1" name="Rectangle 137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2" name="Rectangle 138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3" name="Rectangle 139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4" name="Rectangle 140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5" name="Rectangle 141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6" name="Rectangle 260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7" name="Rectangle 261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8" name="Rectangle 262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9" name="Rectangle 263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0" name="Rectangle 264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1" name="Rectangle 265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2" name="Rectangle 266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3" name="Rectangle 267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4" name="Rectangle 268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5" name="Rectangle 269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6" name="Rectangle 270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7" name="Rectangle 271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8" name="Rectangle 272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9" name="Rectangle 273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0" name="Rectangle 274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1" name="Rectangle 275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2" name="Rectangle 276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3" name="Rectangle 277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4" name="Rectangle 278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5" name="Rectangle 279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6" name="Rectangle 280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7" name="Rectangle 281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8" name="Rectangle 282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9" name="Rectangle 283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pic>
        <p:nvPicPr>
          <p:cNvPr id="610" name="Picture 2" descr="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1" name="Text Box 4"/>
          <p:cNvSpPr txBox="1">
            <a:spLocks noChangeArrowheads="1"/>
          </p:cNvSpPr>
          <p:nvPr/>
        </p:nvSpPr>
        <p:spPr bwMode="auto">
          <a:xfrm>
            <a:off x="250825" y="1916113"/>
            <a:ext cx="208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</a:p>
        </p:txBody>
      </p:sp>
      <p:sp>
        <p:nvSpPr>
          <p:cNvPr id="612" name="Text Box 5"/>
          <p:cNvSpPr txBox="1">
            <a:spLocks noChangeArrowheads="1"/>
          </p:cNvSpPr>
          <p:nvPr/>
        </p:nvSpPr>
        <p:spPr bwMode="auto">
          <a:xfrm>
            <a:off x="323850" y="2708275"/>
            <a:ext cx="2160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</a:p>
        </p:txBody>
      </p:sp>
      <p:sp>
        <p:nvSpPr>
          <p:cNvPr id="615" name="Line 10"/>
          <p:cNvSpPr>
            <a:spLocks noChangeShapeType="1"/>
          </p:cNvSpPr>
          <p:nvPr/>
        </p:nvSpPr>
        <p:spPr bwMode="auto">
          <a:xfrm>
            <a:off x="287338" y="6561138"/>
            <a:ext cx="1476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16" name="Line 11"/>
          <p:cNvSpPr>
            <a:spLocks noChangeShapeType="1"/>
          </p:cNvSpPr>
          <p:nvPr/>
        </p:nvSpPr>
        <p:spPr bwMode="auto">
          <a:xfrm flipV="1">
            <a:off x="1763713" y="6345238"/>
            <a:ext cx="0" cy="215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17" name="Line 12"/>
          <p:cNvSpPr>
            <a:spLocks noChangeShapeType="1"/>
          </p:cNvSpPr>
          <p:nvPr/>
        </p:nvSpPr>
        <p:spPr bwMode="auto">
          <a:xfrm>
            <a:off x="1763713" y="6345238"/>
            <a:ext cx="19796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18" name="Text Box 13"/>
          <p:cNvSpPr txBox="1">
            <a:spLocks noChangeArrowheads="1"/>
          </p:cNvSpPr>
          <p:nvPr/>
        </p:nvSpPr>
        <p:spPr bwMode="auto">
          <a:xfrm>
            <a:off x="1403350" y="5805488"/>
            <a:ext cx="2339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ПРЕАМБУЛА</a:t>
            </a:r>
          </a:p>
        </p:txBody>
      </p:sp>
      <p:sp>
        <p:nvSpPr>
          <p:cNvPr id="619" name="Rectangle 14"/>
          <p:cNvSpPr>
            <a:spLocks noChangeArrowheads="1"/>
          </p:cNvSpPr>
          <p:nvPr/>
        </p:nvSpPr>
        <p:spPr bwMode="auto">
          <a:xfrm>
            <a:off x="4248150" y="5768975"/>
            <a:ext cx="647700" cy="647700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20" name="Rectangle 15"/>
          <p:cNvSpPr>
            <a:spLocks noChangeArrowheads="1"/>
          </p:cNvSpPr>
          <p:nvPr/>
        </p:nvSpPr>
        <p:spPr bwMode="auto">
          <a:xfrm>
            <a:off x="6516688" y="5768975"/>
            <a:ext cx="647700" cy="647700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21" name="Text Box 16"/>
          <p:cNvSpPr txBox="1">
            <a:spLocks noChangeArrowheads="1"/>
          </p:cNvSpPr>
          <p:nvPr/>
        </p:nvSpPr>
        <p:spPr bwMode="auto">
          <a:xfrm>
            <a:off x="4211638" y="5876925"/>
            <a:ext cx="755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Р1</a:t>
            </a:r>
          </a:p>
        </p:txBody>
      </p:sp>
      <p:sp>
        <p:nvSpPr>
          <p:cNvPr id="622" name="Text Box 18"/>
          <p:cNvSpPr txBox="1">
            <a:spLocks noChangeArrowheads="1"/>
          </p:cNvSpPr>
          <p:nvPr/>
        </p:nvSpPr>
        <p:spPr bwMode="auto">
          <a:xfrm>
            <a:off x="6624638" y="5876925"/>
            <a:ext cx="503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23" name="Text Box 19"/>
          <p:cNvSpPr txBox="1">
            <a:spLocks noChangeArrowheads="1"/>
          </p:cNvSpPr>
          <p:nvPr/>
        </p:nvSpPr>
        <p:spPr bwMode="auto">
          <a:xfrm>
            <a:off x="6480175" y="5876925"/>
            <a:ext cx="7921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Р2</a:t>
            </a:r>
          </a:p>
        </p:txBody>
      </p:sp>
      <p:sp>
        <p:nvSpPr>
          <p:cNvPr id="624" name="Line 250"/>
          <p:cNvSpPr>
            <a:spLocks noChangeShapeType="1"/>
          </p:cNvSpPr>
          <p:nvPr/>
        </p:nvSpPr>
        <p:spPr bwMode="auto">
          <a:xfrm flipH="1">
            <a:off x="3384550" y="1592263"/>
            <a:ext cx="2339975" cy="4683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25" name="Line 251"/>
          <p:cNvSpPr>
            <a:spLocks noChangeShapeType="1"/>
          </p:cNvSpPr>
          <p:nvPr/>
        </p:nvSpPr>
        <p:spPr bwMode="auto">
          <a:xfrm>
            <a:off x="3384550" y="2060575"/>
            <a:ext cx="32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26" name="Line 253"/>
          <p:cNvSpPr>
            <a:spLocks noChangeShapeType="1"/>
          </p:cNvSpPr>
          <p:nvPr/>
        </p:nvSpPr>
        <p:spPr bwMode="auto">
          <a:xfrm>
            <a:off x="5724525" y="1592263"/>
            <a:ext cx="2339975" cy="4683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27" name="Line 254"/>
          <p:cNvSpPr>
            <a:spLocks noChangeShapeType="1"/>
          </p:cNvSpPr>
          <p:nvPr/>
        </p:nvSpPr>
        <p:spPr bwMode="auto">
          <a:xfrm flipH="1">
            <a:off x="7775575" y="2060575"/>
            <a:ext cx="2524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28" name="Line 255"/>
          <p:cNvSpPr>
            <a:spLocks noChangeShapeType="1"/>
          </p:cNvSpPr>
          <p:nvPr/>
        </p:nvSpPr>
        <p:spPr bwMode="auto">
          <a:xfrm flipH="1">
            <a:off x="1476375" y="5768975"/>
            <a:ext cx="22320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29" name="Line 257"/>
          <p:cNvSpPr>
            <a:spLocks noChangeShapeType="1"/>
          </p:cNvSpPr>
          <p:nvPr/>
        </p:nvSpPr>
        <p:spPr bwMode="auto">
          <a:xfrm flipH="1">
            <a:off x="287338" y="6092825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30" name="Line 258"/>
          <p:cNvSpPr>
            <a:spLocks noChangeShapeType="1"/>
          </p:cNvSpPr>
          <p:nvPr/>
        </p:nvSpPr>
        <p:spPr bwMode="auto">
          <a:xfrm>
            <a:off x="1476375" y="5768975"/>
            <a:ext cx="0" cy="3238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31" name="Rectangle 259"/>
          <p:cNvSpPr>
            <a:spLocks noChangeArrowheads="1"/>
          </p:cNvSpPr>
          <p:nvPr/>
        </p:nvSpPr>
        <p:spPr bwMode="auto">
          <a:xfrm>
            <a:off x="6696075" y="1557338"/>
            <a:ext cx="107950" cy="215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632" name="Group 1563"/>
          <p:cNvGrpSpPr>
            <a:grpSpLocks/>
          </p:cNvGrpSpPr>
          <p:nvPr/>
        </p:nvGrpSpPr>
        <p:grpSpPr bwMode="auto">
          <a:xfrm>
            <a:off x="3851275" y="2708275"/>
            <a:ext cx="3779838" cy="217488"/>
            <a:chOff x="2472" y="1366"/>
            <a:chExt cx="2381" cy="114"/>
          </a:xfrm>
        </p:grpSpPr>
        <p:sp>
          <p:nvSpPr>
            <p:cNvPr id="633" name="Rectangle 1564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4" name="Rectangle 1565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5" name="Rectangle 1566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6" name="Rectangle 1567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7" name="Rectangle 1568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8" name="Rectangle 1569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9" name="Rectangle 1570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0" name="Rectangle 1571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1" name="Rectangle 1572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2" name="Rectangle 1573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3" name="Rectangle 1574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4" name="Rectangle 1575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5" name="Rectangle 1576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6" name="Rectangle 1577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7" name="Rectangle 1578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8" name="Rectangle 1579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9" name="Rectangle 1580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0" name="Rectangle 1581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1" name="Rectangle 1582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2" name="Rectangle 1583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3" name="Rectangle 1584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4" name="Rectangle 1585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5" name="Rectangle 1586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6" name="Rectangle 1587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7" name="Rectangle 1588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8" name="Rectangle 1589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9" name="Rectangle 1590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60" name="Rectangle 1591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61" name="Rectangle 1592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62" name="Rectangle 1593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63" name="Rectangle 1594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64" name="Rectangle 1595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65" name="Rectangle 1596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66" name="Rectangle 1597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67" name="Rectangle 1598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68" name="Rectangle 1599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69" name="Rectangle 1600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0" name="Rectangle 1601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1" name="Rectangle 1602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2" name="Rectangle 1603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3" name="Rectangle 1604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4" name="Rectangle 1605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5" name="Rectangle 1606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6" name="Rectangle 1607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7" name="Rectangle 1608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8" name="Rectangle 1609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9" name="Rectangle 1610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0" name="Rectangle 1611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681" name="Group 1612"/>
          <p:cNvGrpSpPr>
            <a:grpSpLocks/>
          </p:cNvGrpSpPr>
          <p:nvPr/>
        </p:nvGrpSpPr>
        <p:grpSpPr bwMode="auto">
          <a:xfrm>
            <a:off x="3851275" y="3105150"/>
            <a:ext cx="3779838" cy="217488"/>
            <a:chOff x="2472" y="1366"/>
            <a:chExt cx="2381" cy="114"/>
          </a:xfrm>
        </p:grpSpPr>
        <p:sp>
          <p:nvSpPr>
            <p:cNvPr id="682" name="Rectangle 1613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3" name="Rectangle 1614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4" name="Rectangle 1615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5" name="Rectangle 1616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6" name="Rectangle 1617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7" name="Rectangle 1618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8" name="Rectangle 1619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9" name="Rectangle 1620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90" name="Rectangle 1621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91" name="Rectangle 1622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92" name="Rectangle 1623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93" name="Rectangle 1624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94" name="Rectangle 1625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95" name="Rectangle 1626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96" name="Rectangle 1627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97" name="Rectangle 1628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98" name="Rectangle 1629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99" name="Rectangle 1630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00" name="Rectangle 1631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01" name="Rectangle 1632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02" name="Rectangle 1633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03" name="Rectangle 1634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04" name="Rectangle 1635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05" name="Rectangle 1636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06" name="Rectangle 1637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07" name="Rectangle 1638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08" name="Rectangle 1639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09" name="Rectangle 1640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0" name="Rectangle 1641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1" name="Rectangle 1642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2" name="Rectangle 1643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3" name="Rectangle 1644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4" name="Rectangle 1645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5" name="Rectangle 1646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6" name="Rectangle 1647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7" name="Rectangle 1648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8" name="Rectangle 1649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9" name="Rectangle 1650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0" name="Rectangle 1651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1" name="Rectangle 1652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2" name="Rectangle 1653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3" name="Rectangle 1654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4" name="Rectangle 1655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5" name="Rectangle 1656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6" name="Rectangle 1657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7" name="Rectangle 1658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8" name="Rectangle 1659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9" name="Rectangle 1660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730" name="Group 1661"/>
          <p:cNvGrpSpPr>
            <a:grpSpLocks/>
          </p:cNvGrpSpPr>
          <p:nvPr/>
        </p:nvGrpSpPr>
        <p:grpSpPr bwMode="auto">
          <a:xfrm>
            <a:off x="3851275" y="3500438"/>
            <a:ext cx="3779838" cy="217487"/>
            <a:chOff x="2472" y="1366"/>
            <a:chExt cx="2381" cy="114"/>
          </a:xfrm>
        </p:grpSpPr>
        <p:sp>
          <p:nvSpPr>
            <p:cNvPr id="731" name="Rectangle 1662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32" name="Rectangle 1663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33" name="Rectangle 1664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34" name="Rectangle 1665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35" name="Rectangle 1666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36" name="Rectangle 1667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37" name="Rectangle 1668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38" name="Rectangle 1669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39" name="Rectangle 1670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40" name="Rectangle 1671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41" name="Rectangle 1672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42" name="Rectangle 1673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43" name="Rectangle 1674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44" name="Rectangle 1675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45" name="Rectangle 1676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46" name="Rectangle 1677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47" name="Rectangle 1678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48" name="Rectangle 1679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49" name="Rectangle 1680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0" name="Rectangle 1681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1" name="Rectangle 1682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2" name="Rectangle 1683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3" name="Rectangle 1684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4" name="Rectangle 1685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5" name="Rectangle 1686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6" name="Rectangle 1687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7" name="Rectangle 1688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8" name="Rectangle 1689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9" name="Rectangle 1690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0" name="Rectangle 1691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1" name="Rectangle 1692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2" name="Rectangle 1693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3" name="Rectangle 1694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4" name="Rectangle 1695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5" name="Rectangle 1696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6" name="Rectangle 1697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7" name="Rectangle 1698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8" name="Rectangle 1699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9" name="Rectangle 1700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70" name="Rectangle 1701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71" name="Rectangle 1702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72" name="Rectangle 1703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73" name="Rectangle 1704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74" name="Rectangle 1705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75" name="Rectangle 1706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76" name="Rectangle 1707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77" name="Rectangle 1708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78" name="Rectangle 1709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779" name="Group 1710"/>
          <p:cNvGrpSpPr>
            <a:grpSpLocks/>
          </p:cNvGrpSpPr>
          <p:nvPr/>
        </p:nvGrpSpPr>
        <p:grpSpPr bwMode="auto">
          <a:xfrm>
            <a:off x="3851275" y="3897313"/>
            <a:ext cx="3779838" cy="217487"/>
            <a:chOff x="2472" y="1366"/>
            <a:chExt cx="2381" cy="114"/>
          </a:xfrm>
        </p:grpSpPr>
        <p:sp>
          <p:nvSpPr>
            <p:cNvPr id="780" name="Rectangle 1711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81" name="Rectangle 1712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82" name="Rectangle 1713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83" name="Rectangle 1714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84" name="Rectangle 1715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85" name="Rectangle 1716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86" name="Rectangle 1717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87" name="Rectangle 1718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88" name="Rectangle 1719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89" name="Rectangle 1720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0" name="Rectangle 1721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1" name="Rectangle 1722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2" name="Rectangle 1723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3" name="Rectangle 1724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4" name="Rectangle 1725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5" name="Rectangle 1726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6" name="Rectangle 1727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7" name="Rectangle 1728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8" name="Rectangle 1729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9" name="Rectangle 1730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0" name="Rectangle 1731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1" name="Rectangle 1732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2" name="Rectangle 1733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3" name="Rectangle 1734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4" name="Rectangle 1735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5" name="Rectangle 1736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6" name="Rectangle 1737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7" name="Rectangle 1738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8" name="Rectangle 1739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9" name="Rectangle 1740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10" name="Rectangle 1741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11" name="Rectangle 1742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12" name="Rectangle 1743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13" name="Rectangle 1744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14" name="Rectangle 1745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15" name="Rectangle 1746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16" name="Rectangle 1747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17" name="Rectangle 1748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18" name="Rectangle 1749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19" name="Rectangle 1750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20" name="Rectangle 1751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21" name="Rectangle 1752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22" name="Rectangle 1753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23" name="Rectangle 1754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24" name="Rectangle 1755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25" name="Rectangle 1756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26" name="Rectangle 1757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27" name="Rectangle 1758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828" name="Group 1759"/>
          <p:cNvGrpSpPr>
            <a:grpSpLocks/>
          </p:cNvGrpSpPr>
          <p:nvPr/>
        </p:nvGrpSpPr>
        <p:grpSpPr bwMode="auto">
          <a:xfrm>
            <a:off x="3851275" y="4292600"/>
            <a:ext cx="3779838" cy="217488"/>
            <a:chOff x="2472" y="1366"/>
            <a:chExt cx="2381" cy="114"/>
          </a:xfrm>
        </p:grpSpPr>
        <p:sp>
          <p:nvSpPr>
            <p:cNvPr id="829" name="Rectangle 1760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30" name="Rectangle 1761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31" name="Rectangle 1762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32" name="Rectangle 1763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33" name="Rectangle 1764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34" name="Rectangle 1765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35" name="Rectangle 1766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36" name="Rectangle 1767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37" name="Rectangle 1768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38" name="Rectangle 1769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39" name="Rectangle 1770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40" name="Rectangle 1771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41" name="Rectangle 1772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42" name="Rectangle 1773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43" name="Rectangle 1774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44" name="Rectangle 1775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45" name="Rectangle 1776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46" name="Rectangle 1777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47" name="Rectangle 1778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48" name="Rectangle 1779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49" name="Rectangle 1780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50" name="Rectangle 1781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51" name="Rectangle 1782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52" name="Rectangle 1783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53" name="Rectangle 1784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54" name="Rectangle 1785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55" name="Rectangle 1786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56" name="Rectangle 1787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57" name="Rectangle 1788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58" name="Rectangle 1789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59" name="Rectangle 1790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60" name="Rectangle 1791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61" name="Rectangle 1792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62" name="Rectangle 1793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63" name="Rectangle 1794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64" name="Rectangle 1795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65" name="Rectangle 1796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66" name="Rectangle 1797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67" name="Rectangle 1798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68" name="Rectangle 1799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69" name="Rectangle 1800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70" name="Rectangle 1801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71" name="Rectangle 1802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72" name="Rectangle 1803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73" name="Rectangle 1804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74" name="Rectangle 1805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75" name="Rectangle 1806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76" name="Rectangle 1807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877" name="Group 1808"/>
          <p:cNvGrpSpPr>
            <a:grpSpLocks/>
          </p:cNvGrpSpPr>
          <p:nvPr/>
        </p:nvGrpSpPr>
        <p:grpSpPr bwMode="auto">
          <a:xfrm>
            <a:off x="3851275" y="4733131"/>
            <a:ext cx="3779838" cy="217488"/>
            <a:chOff x="2472" y="1366"/>
            <a:chExt cx="2381" cy="114"/>
          </a:xfrm>
        </p:grpSpPr>
        <p:sp>
          <p:nvSpPr>
            <p:cNvPr id="878" name="Rectangle 1809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79" name="Rectangle 1810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80" name="Rectangle 1811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81" name="Rectangle 1812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82" name="Rectangle 1813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83" name="Rectangle 1814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84" name="Rectangle 1815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85" name="Rectangle 1816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86" name="Rectangle 1817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87" name="Rectangle 1818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88" name="Rectangle 1819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89" name="Rectangle 1820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90" name="Rectangle 1821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91" name="Rectangle 1822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92" name="Rectangle 1823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93" name="Rectangle 1824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94" name="Rectangle 1825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95" name="Rectangle 1826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96" name="Rectangle 1827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97" name="Rectangle 1828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98" name="Rectangle 1829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99" name="Rectangle 1830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00" name="Rectangle 1831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01" name="Rectangle 1832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02" name="Rectangle 1833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03" name="Rectangle 1834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04" name="Rectangle 1835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05" name="Rectangle 1836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06" name="Rectangle 1837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07" name="Rectangle 1838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08" name="Rectangle 1839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09" name="Rectangle 1840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10" name="Rectangle 1841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11" name="Rectangle 1842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12" name="Rectangle 1843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13" name="Rectangle 1844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14" name="Rectangle 1845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15" name="Rectangle 1846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16" name="Rectangle 1847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17" name="Rectangle 1848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18" name="Rectangle 1849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19" name="Rectangle 1850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20" name="Rectangle 1851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21" name="Rectangle 1852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22" name="Rectangle 1853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23" name="Rectangle 1854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24" name="Rectangle 1855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25" name="Rectangle 1856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926" name="Group 1857"/>
          <p:cNvGrpSpPr>
            <a:grpSpLocks/>
          </p:cNvGrpSpPr>
          <p:nvPr/>
        </p:nvGrpSpPr>
        <p:grpSpPr bwMode="auto">
          <a:xfrm>
            <a:off x="3851275" y="5084763"/>
            <a:ext cx="3779838" cy="217487"/>
            <a:chOff x="2472" y="1366"/>
            <a:chExt cx="2381" cy="114"/>
          </a:xfrm>
        </p:grpSpPr>
        <p:sp>
          <p:nvSpPr>
            <p:cNvPr id="927" name="Rectangle 1858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28" name="Rectangle 1859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29" name="Rectangle 1860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30" name="Rectangle 1861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31" name="Rectangle 1862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32" name="Rectangle 1863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33" name="Rectangle 1864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34" name="Rectangle 1865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35" name="Rectangle 1866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36" name="Rectangle 1867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37" name="Rectangle 1868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38" name="Rectangle 1869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39" name="Rectangle 1870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40" name="Rectangle 1871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41" name="Rectangle 1872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42" name="Rectangle 1873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43" name="Rectangle 1874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44" name="Rectangle 1875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45" name="Rectangle 1876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46" name="Rectangle 1877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47" name="Rectangle 1878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48" name="Rectangle 1879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49" name="Rectangle 1880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50" name="Rectangle 1881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51" name="Rectangle 1882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52" name="Rectangle 1883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53" name="Rectangle 1884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54" name="Rectangle 1885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55" name="Rectangle 1886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56" name="Rectangle 1887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57" name="Rectangle 1888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58" name="Rectangle 1889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59" name="Rectangle 1890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60" name="Rectangle 1891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61" name="Rectangle 1892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62" name="Rectangle 1893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63" name="Rectangle 1894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64" name="Rectangle 1895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65" name="Rectangle 1896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66" name="Rectangle 1897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67" name="Rectangle 1898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68" name="Rectangle 1899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69" name="Rectangle 1900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70" name="Rectangle 1901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71" name="Rectangle 1902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72" name="Rectangle 1903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73" name="Rectangle 1904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74" name="Rectangle 1905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975" name="Group 1906"/>
          <p:cNvGrpSpPr>
            <a:grpSpLocks/>
          </p:cNvGrpSpPr>
          <p:nvPr/>
        </p:nvGrpSpPr>
        <p:grpSpPr bwMode="auto">
          <a:xfrm>
            <a:off x="3851275" y="5541169"/>
            <a:ext cx="3779838" cy="217487"/>
            <a:chOff x="2472" y="1366"/>
            <a:chExt cx="2381" cy="114"/>
          </a:xfrm>
        </p:grpSpPr>
        <p:sp>
          <p:nvSpPr>
            <p:cNvPr id="976" name="Rectangle 1907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77" name="Rectangle 1908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78" name="Rectangle 1909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79" name="Rectangle 1910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80" name="Rectangle 1911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81" name="Rectangle 1912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82" name="Rectangle 1913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83" name="Rectangle 1914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84" name="Rectangle 1915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85" name="Rectangle 1916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86" name="Rectangle 1917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87" name="Rectangle 1918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88" name="Rectangle 1919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89" name="Rectangle 1920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90" name="Rectangle 1921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91" name="Rectangle 1922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92" name="Rectangle 1923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93" name="Rectangle 1924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94" name="Rectangle 1925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95" name="Rectangle 1926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96" name="Rectangle 1927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97" name="Rectangle 1928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98" name="Rectangle 1929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99" name="Rectangle 1930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00" name="Rectangle 1931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01" name="Rectangle 1932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02" name="Rectangle 1933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03" name="Rectangle 1934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04" name="Rectangle 1935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05" name="Rectangle 1936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06" name="Rectangle 1937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07" name="Rectangle 1938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08" name="Rectangle 1939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09" name="Rectangle 1940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10" name="Rectangle 1941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11" name="Rectangle 1942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12" name="Rectangle 1943"/>
            <p:cNvSpPr>
              <a:spLocks noChangeArrowheads="1"/>
            </p:cNvSpPr>
            <p:nvPr/>
          </p:nvSpPr>
          <p:spPr bwMode="auto">
            <a:xfrm>
              <a:off x="247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13" name="Rectangle 1944"/>
            <p:cNvSpPr>
              <a:spLocks noChangeArrowheads="1"/>
            </p:cNvSpPr>
            <p:nvPr/>
          </p:nvSpPr>
          <p:spPr bwMode="auto">
            <a:xfrm>
              <a:off x="2676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14" name="Rectangle 1945"/>
            <p:cNvSpPr>
              <a:spLocks noChangeArrowheads="1"/>
            </p:cNvSpPr>
            <p:nvPr/>
          </p:nvSpPr>
          <p:spPr bwMode="auto">
            <a:xfrm>
              <a:off x="2880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15" name="Rectangle 1946"/>
            <p:cNvSpPr>
              <a:spLocks noChangeArrowheads="1"/>
            </p:cNvSpPr>
            <p:nvPr/>
          </p:nvSpPr>
          <p:spPr bwMode="auto">
            <a:xfrm>
              <a:off x="3492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16" name="Rectangle 1947"/>
            <p:cNvSpPr>
              <a:spLocks noChangeArrowheads="1"/>
            </p:cNvSpPr>
            <p:nvPr/>
          </p:nvSpPr>
          <p:spPr bwMode="auto">
            <a:xfrm>
              <a:off x="3288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17" name="Rectangle 1948"/>
            <p:cNvSpPr>
              <a:spLocks noChangeArrowheads="1"/>
            </p:cNvSpPr>
            <p:nvPr/>
          </p:nvSpPr>
          <p:spPr bwMode="auto">
            <a:xfrm>
              <a:off x="3084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18" name="Rectangle 1949"/>
            <p:cNvSpPr>
              <a:spLocks noChangeArrowheads="1"/>
            </p:cNvSpPr>
            <p:nvPr/>
          </p:nvSpPr>
          <p:spPr bwMode="auto">
            <a:xfrm>
              <a:off x="369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19" name="Rectangle 1950"/>
            <p:cNvSpPr>
              <a:spLocks noChangeArrowheads="1"/>
            </p:cNvSpPr>
            <p:nvPr/>
          </p:nvSpPr>
          <p:spPr bwMode="auto">
            <a:xfrm>
              <a:off x="3901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20" name="Rectangle 1951"/>
            <p:cNvSpPr>
              <a:spLocks noChangeArrowheads="1"/>
            </p:cNvSpPr>
            <p:nvPr/>
          </p:nvSpPr>
          <p:spPr bwMode="auto">
            <a:xfrm>
              <a:off x="4105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21" name="Rectangle 1952"/>
            <p:cNvSpPr>
              <a:spLocks noChangeArrowheads="1"/>
            </p:cNvSpPr>
            <p:nvPr/>
          </p:nvSpPr>
          <p:spPr bwMode="auto">
            <a:xfrm>
              <a:off x="4309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22" name="Rectangle 1953"/>
            <p:cNvSpPr>
              <a:spLocks noChangeArrowheads="1"/>
            </p:cNvSpPr>
            <p:nvPr/>
          </p:nvSpPr>
          <p:spPr bwMode="auto">
            <a:xfrm>
              <a:off x="4513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23" name="Rectangle 1954"/>
            <p:cNvSpPr>
              <a:spLocks noChangeArrowheads="1"/>
            </p:cNvSpPr>
            <p:nvPr/>
          </p:nvSpPr>
          <p:spPr bwMode="auto">
            <a:xfrm>
              <a:off x="4717" y="1366"/>
              <a:ext cx="136" cy="1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sp>
        <p:nvSpPr>
          <p:cNvPr id="1024" name="AutoShape 1955"/>
          <p:cNvSpPr>
            <a:spLocks noChangeArrowheads="1"/>
          </p:cNvSpPr>
          <p:nvPr/>
        </p:nvSpPr>
        <p:spPr bwMode="auto">
          <a:xfrm>
            <a:off x="7920038" y="5553075"/>
            <a:ext cx="288925" cy="180975"/>
          </a:xfrm>
          <a:prstGeom prst="leftArrow">
            <a:avLst>
              <a:gd name="adj1" fmla="val 50000"/>
              <a:gd name="adj2" fmla="val 39912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25" name="Text Box 1956"/>
          <p:cNvSpPr txBox="1">
            <a:spLocks noChangeArrowheads="1"/>
          </p:cNvSpPr>
          <p:nvPr/>
        </p:nvSpPr>
        <p:spPr bwMode="auto">
          <a:xfrm>
            <a:off x="8064500" y="5481638"/>
            <a:ext cx="9001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ГЛ.1</a:t>
            </a:r>
          </a:p>
        </p:txBody>
      </p:sp>
      <p:sp>
        <p:nvSpPr>
          <p:cNvPr id="1026" name="Text Box 1958"/>
          <p:cNvSpPr txBox="1">
            <a:spLocks noChangeArrowheads="1"/>
          </p:cNvSpPr>
          <p:nvPr/>
        </p:nvSpPr>
        <p:spPr bwMode="auto">
          <a:xfrm>
            <a:off x="8064500" y="5481638"/>
            <a:ext cx="898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ГЛ.1</a:t>
            </a:r>
          </a:p>
        </p:txBody>
      </p:sp>
      <p:sp>
        <p:nvSpPr>
          <p:cNvPr id="1027" name="Text Box 1960"/>
          <p:cNvSpPr txBox="1">
            <a:spLocks noChangeArrowheads="1"/>
          </p:cNvSpPr>
          <p:nvPr/>
        </p:nvSpPr>
        <p:spPr bwMode="auto">
          <a:xfrm>
            <a:off x="8064500" y="5049838"/>
            <a:ext cx="86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ГЛ.2</a:t>
            </a:r>
          </a:p>
        </p:txBody>
      </p:sp>
      <p:sp>
        <p:nvSpPr>
          <p:cNvPr id="1028" name="AutoShape 1961"/>
          <p:cNvSpPr>
            <a:spLocks noChangeArrowheads="1"/>
          </p:cNvSpPr>
          <p:nvPr/>
        </p:nvSpPr>
        <p:spPr bwMode="auto">
          <a:xfrm>
            <a:off x="7885113" y="5157788"/>
            <a:ext cx="312737" cy="161925"/>
          </a:xfrm>
          <a:prstGeom prst="leftArrow">
            <a:avLst>
              <a:gd name="adj1" fmla="val 50000"/>
              <a:gd name="adj2" fmla="val 4828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29" name="Text Box 1962"/>
          <p:cNvSpPr txBox="1">
            <a:spLocks noChangeArrowheads="1"/>
          </p:cNvSpPr>
          <p:nvPr/>
        </p:nvSpPr>
        <p:spPr bwMode="auto">
          <a:xfrm>
            <a:off x="8027988" y="4652963"/>
            <a:ext cx="86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ГЛ.3</a:t>
            </a:r>
          </a:p>
        </p:txBody>
      </p:sp>
      <p:sp>
        <p:nvSpPr>
          <p:cNvPr id="1030" name="AutoShape 1963"/>
          <p:cNvSpPr>
            <a:spLocks noChangeArrowheads="1"/>
          </p:cNvSpPr>
          <p:nvPr/>
        </p:nvSpPr>
        <p:spPr bwMode="auto">
          <a:xfrm>
            <a:off x="7848600" y="4760913"/>
            <a:ext cx="312738" cy="161925"/>
          </a:xfrm>
          <a:prstGeom prst="leftArrow">
            <a:avLst>
              <a:gd name="adj1" fmla="val 50000"/>
              <a:gd name="adj2" fmla="val 4828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31" name="Text Box 1964"/>
          <p:cNvSpPr txBox="1">
            <a:spLocks noChangeArrowheads="1"/>
          </p:cNvSpPr>
          <p:nvPr/>
        </p:nvSpPr>
        <p:spPr bwMode="auto">
          <a:xfrm>
            <a:off x="8027988" y="4221163"/>
            <a:ext cx="86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ГЛ.4</a:t>
            </a:r>
          </a:p>
        </p:txBody>
      </p:sp>
      <p:sp>
        <p:nvSpPr>
          <p:cNvPr id="1032" name="AutoShape 1965"/>
          <p:cNvSpPr>
            <a:spLocks noChangeArrowheads="1"/>
          </p:cNvSpPr>
          <p:nvPr/>
        </p:nvSpPr>
        <p:spPr bwMode="auto">
          <a:xfrm>
            <a:off x="7848600" y="4329113"/>
            <a:ext cx="312738" cy="161925"/>
          </a:xfrm>
          <a:prstGeom prst="leftArrow">
            <a:avLst>
              <a:gd name="adj1" fmla="val 50000"/>
              <a:gd name="adj2" fmla="val 4828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33" name="Text Box 1966"/>
          <p:cNvSpPr txBox="1">
            <a:spLocks noChangeArrowheads="1"/>
          </p:cNvSpPr>
          <p:nvPr/>
        </p:nvSpPr>
        <p:spPr bwMode="auto">
          <a:xfrm>
            <a:off x="8027988" y="3824288"/>
            <a:ext cx="86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ГЛ.5</a:t>
            </a:r>
          </a:p>
        </p:txBody>
      </p:sp>
      <p:sp>
        <p:nvSpPr>
          <p:cNvPr id="1034" name="AutoShape 1967"/>
          <p:cNvSpPr>
            <a:spLocks noChangeArrowheads="1"/>
          </p:cNvSpPr>
          <p:nvPr/>
        </p:nvSpPr>
        <p:spPr bwMode="auto">
          <a:xfrm>
            <a:off x="7848600" y="3932238"/>
            <a:ext cx="312738" cy="161925"/>
          </a:xfrm>
          <a:prstGeom prst="leftArrow">
            <a:avLst>
              <a:gd name="adj1" fmla="val 50000"/>
              <a:gd name="adj2" fmla="val 4828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35" name="Text Box 1968"/>
          <p:cNvSpPr txBox="1">
            <a:spLocks noChangeArrowheads="1"/>
          </p:cNvSpPr>
          <p:nvPr/>
        </p:nvSpPr>
        <p:spPr bwMode="auto">
          <a:xfrm>
            <a:off x="7993063" y="3429000"/>
            <a:ext cx="86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ГЛ.6</a:t>
            </a:r>
          </a:p>
        </p:txBody>
      </p:sp>
      <p:sp>
        <p:nvSpPr>
          <p:cNvPr id="1036" name="AutoShape 1969"/>
          <p:cNvSpPr>
            <a:spLocks noChangeArrowheads="1"/>
          </p:cNvSpPr>
          <p:nvPr/>
        </p:nvSpPr>
        <p:spPr bwMode="auto">
          <a:xfrm>
            <a:off x="7848600" y="3536950"/>
            <a:ext cx="312738" cy="161925"/>
          </a:xfrm>
          <a:prstGeom prst="leftArrow">
            <a:avLst>
              <a:gd name="adj1" fmla="val 50000"/>
              <a:gd name="adj2" fmla="val 4828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37" name="Text Box 1970"/>
          <p:cNvSpPr txBox="1">
            <a:spLocks noChangeArrowheads="1"/>
          </p:cNvSpPr>
          <p:nvPr/>
        </p:nvSpPr>
        <p:spPr bwMode="auto">
          <a:xfrm>
            <a:off x="8064500" y="3068638"/>
            <a:ext cx="86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ГЛ.7</a:t>
            </a:r>
          </a:p>
        </p:txBody>
      </p:sp>
      <p:sp>
        <p:nvSpPr>
          <p:cNvPr id="1038" name="AutoShape 1971"/>
          <p:cNvSpPr>
            <a:spLocks noChangeArrowheads="1"/>
          </p:cNvSpPr>
          <p:nvPr/>
        </p:nvSpPr>
        <p:spPr bwMode="auto">
          <a:xfrm>
            <a:off x="7848600" y="3176588"/>
            <a:ext cx="312738" cy="161925"/>
          </a:xfrm>
          <a:prstGeom prst="leftArrow">
            <a:avLst>
              <a:gd name="adj1" fmla="val 50000"/>
              <a:gd name="adj2" fmla="val 4828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39" name="Text Box 1972"/>
          <p:cNvSpPr txBox="1">
            <a:spLocks noChangeArrowheads="1"/>
          </p:cNvSpPr>
          <p:nvPr/>
        </p:nvSpPr>
        <p:spPr bwMode="auto">
          <a:xfrm>
            <a:off x="8027988" y="2673350"/>
            <a:ext cx="86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ГЛ.8</a:t>
            </a:r>
          </a:p>
        </p:txBody>
      </p:sp>
      <p:sp>
        <p:nvSpPr>
          <p:cNvPr id="1040" name="AutoShape 1973"/>
          <p:cNvSpPr>
            <a:spLocks noChangeArrowheads="1"/>
          </p:cNvSpPr>
          <p:nvPr/>
        </p:nvSpPr>
        <p:spPr bwMode="auto">
          <a:xfrm>
            <a:off x="7848600" y="2781300"/>
            <a:ext cx="312738" cy="161925"/>
          </a:xfrm>
          <a:prstGeom prst="leftArrow">
            <a:avLst>
              <a:gd name="adj1" fmla="val 50000"/>
              <a:gd name="adj2" fmla="val 4828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41" name="Text Box 1974"/>
          <p:cNvSpPr txBox="1">
            <a:spLocks noChangeArrowheads="1"/>
          </p:cNvSpPr>
          <p:nvPr/>
        </p:nvSpPr>
        <p:spPr bwMode="auto">
          <a:xfrm>
            <a:off x="8027988" y="2205038"/>
            <a:ext cx="86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ГЛ.9</a:t>
            </a:r>
          </a:p>
        </p:txBody>
      </p:sp>
      <p:sp>
        <p:nvSpPr>
          <p:cNvPr id="1042" name="AutoShape 1975"/>
          <p:cNvSpPr>
            <a:spLocks noChangeArrowheads="1"/>
          </p:cNvSpPr>
          <p:nvPr/>
        </p:nvSpPr>
        <p:spPr bwMode="auto">
          <a:xfrm>
            <a:off x="7848600" y="2312988"/>
            <a:ext cx="312738" cy="161925"/>
          </a:xfrm>
          <a:prstGeom prst="leftArrow">
            <a:avLst>
              <a:gd name="adj1" fmla="val 50000"/>
              <a:gd name="adj2" fmla="val 4828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7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" grpId="0"/>
      <p:bldP spid="619" grpId="0" animBg="1"/>
      <p:bldP spid="620" grpId="0" animBg="1"/>
      <p:bldP spid="1024" grpId="0" animBg="1"/>
      <p:bldP spid="1025" grpId="0"/>
      <p:bldP spid="1026" grpId="0"/>
      <p:bldP spid="1027" grpId="0"/>
      <p:bldP spid="1028" grpId="0" animBg="1"/>
      <p:bldP spid="1029" grpId="0"/>
      <p:bldP spid="1030" grpId="0" animBg="1"/>
      <p:bldP spid="1031" grpId="0"/>
      <p:bldP spid="1032" grpId="0" animBg="1"/>
      <p:bldP spid="1033" grpId="0"/>
      <p:bldP spid="1034" grpId="0" animBg="1"/>
      <p:bldP spid="1035" grpId="0"/>
      <p:bldP spid="1036" grpId="0" animBg="1"/>
      <p:bldP spid="1037" grpId="0"/>
      <p:bldP spid="1038" grpId="0" animBg="1"/>
      <p:bldP spid="1039" grpId="0"/>
      <p:bldP spid="1040" grpId="0" animBg="1"/>
      <p:bldP spid="1041" grpId="0"/>
      <p:bldP spid="10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1143000"/>
            <a:ext cx="7772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Запишите слово, пропущенное в таблице</a:t>
            </a:r>
            <a:r>
              <a:rPr lang="ru-RU" sz="2400" b="1" dirty="0" smtClean="0"/>
              <a:t>.</a:t>
            </a:r>
            <a:endParaRPr lang="ru-RU" sz="2400" b="1" dirty="0"/>
          </a:p>
          <a:p>
            <a:r>
              <a:rPr lang="ru-RU" sz="2400" b="1" dirty="0"/>
              <a:t>Государственная власть в Российской Федерации</a:t>
            </a:r>
          </a:p>
          <a:p>
            <a:r>
              <a:rPr lang="ru-RU" sz="2400" b="1" dirty="0"/>
              <a:t>Ветви власти</a:t>
            </a:r>
          </a:p>
          <a:p>
            <a:r>
              <a:rPr lang="ru-RU" sz="2400" b="1" dirty="0"/>
              <a:t>Высшие органы государственной власти РФ</a:t>
            </a:r>
          </a:p>
          <a:p>
            <a:r>
              <a:rPr lang="ru-RU" sz="2400" b="1" dirty="0"/>
              <a:t>Законодательная</a:t>
            </a:r>
          </a:p>
          <a:p>
            <a:r>
              <a:rPr lang="ru-RU" sz="2400" b="1" dirty="0"/>
              <a:t>Федеральное Собрание РФ</a:t>
            </a:r>
          </a:p>
          <a:p>
            <a:r>
              <a:rPr lang="ru-RU" sz="2400" b="1" dirty="0"/>
              <a:t>Исполнительная</a:t>
            </a:r>
          </a:p>
          <a:p>
            <a:r>
              <a:rPr lang="ru-RU" sz="2400" b="1" dirty="0"/>
              <a:t>Ответ: _______________________________________________.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94746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1499</Words>
  <Application>Microsoft Office PowerPoint</Application>
  <PresentationFormat>Экран (4:3)</PresentationFormat>
  <Paragraphs>259</Paragraphs>
  <Slides>33</Slides>
  <Notes>7</Notes>
  <HiddenSlides>5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Office Theme</vt:lpstr>
      <vt:lpstr>Презентация PowerPoint</vt:lpstr>
      <vt:lpstr>Презентация PowerPoint</vt:lpstr>
      <vt:lpstr>Презентация PowerPoint</vt:lpstr>
      <vt:lpstr>ЦЕЛИ классного часа:</vt:lpstr>
      <vt:lpstr>I. Что такое Конституция Задание: подберите  ассоциации к слову Конституция </vt:lpstr>
      <vt:lpstr>Презентация PowerPoint</vt:lpstr>
      <vt:lpstr>I. Что такое Конституция</vt:lpstr>
      <vt:lpstr>Что такое Конституция.  Структура Конституции. </vt:lpstr>
      <vt:lpstr>Презентация PowerPoint</vt:lpstr>
      <vt:lpstr>Презентация PowerPoint</vt:lpstr>
      <vt:lpstr>Глава I.  Основы Конституционного строя </vt:lpstr>
      <vt:lpstr>II. Основы Конституционного строя </vt:lpstr>
      <vt:lpstr>ПРИЗНАКИ (ПРИНЦИПЫ )  ПРАВОВОГО ГОСУДАРСТВА.</vt:lpstr>
      <vt:lpstr>ПРИЗНАКИ (ПРИНЦИПЫ )  ПРАВОВОГО ГОСУДАРСТВА.</vt:lpstr>
      <vt:lpstr>ПОНЯТИЕ   КОНСТИТУЦИИ КАК ОСНОВНОГО ЗАКОНА СТРАНЫ. </vt:lpstr>
      <vt:lpstr>ИСТОРИЧЕСКИЙ ПУТЬ ВОЗНИКНОВЕНИЯ КОНСТИТУЦИИ.</vt:lpstr>
      <vt:lpstr>ЗАКОН  ВЫСШЕЙ ЮРИДИЧЕСКОЙ СИЛЫ.</vt:lpstr>
      <vt:lpstr>ЗАКОН  ВЫСШЕЙ ЮРИДИЧЕСКОЙ СИЛЫ.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государственной власти в России: выборы</vt:lpstr>
      <vt:lpstr>Особенности государственной власти в России: президент</vt:lpstr>
      <vt:lpstr>Особенности государственной власти в России: парламент</vt:lpstr>
      <vt:lpstr>Особенности государственной власти в России: правительство</vt:lpstr>
      <vt:lpstr>Особенности государственной власти в России: суд</vt:lpstr>
      <vt:lpstr>ОСНОВНЫЕ  ВЫВОДЫ.</vt:lpstr>
      <vt:lpstr>ВОПРОСЫ И ЗАДАНИЯ.</vt:lpstr>
      <vt:lpstr>ИСТОЧНИКИ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User</cp:lastModifiedBy>
  <cp:revision>30</cp:revision>
  <dcterms:created xsi:type="dcterms:W3CDTF">2006-08-16T00:00:00Z</dcterms:created>
  <dcterms:modified xsi:type="dcterms:W3CDTF">2014-12-01T14:47:34Z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407159</vt:lpwstr>
  </property>
  <property fmtid="{D5CDD505-2E9C-101B-9397-08002B2CF9AE}" pid="3" name="NXPowerLiteVersion">
    <vt:lpwstr>D4.1.4</vt:lpwstr>
  </property>
</Properties>
</file>