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FF3300"/>
    <a:srgbClr val="3333CC"/>
    <a:srgbClr val="C7DFD3"/>
    <a:srgbClr val="B9E1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8" autoAdjust="0"/>
    <p:restoredTop sz="94600"/>
  </p:normalViewPr>
  <p:slideViewPr>
    <p:cSldViewPr>
      <p:cViewPr varScale="1">
        <p:scale>
          <a:sx n="63" d="100"/>
          <a:sy n="63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6" name="Picture 5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2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981200"/>
            <a:ext cx="7772400" cy="11430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663300"/>
                </a:solidFill>
              </a:defRPr>
            </a:lvl1pPr>
          </a:lstStyle>
          <a:p>
            <a:pPr>
              <a:defRPr/>
            </a:pPr>
            <a:fld id="{8BED5AED-EA0F-4368-B187-726AEB0EE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4FA51-57BF-446F-8B57-281772CC5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9B1E5-EFE5-4089-81D8-85FC180A4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28600" y="19050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C7F81-78AF-4122-B960-AA5AD023F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600" y="457200"/>
            <a:ext cx="77724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63B8D-9B72-4A44-98AF-D0BBF860E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66F2-62B1-40E4-AE82-84534DD57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29B7F-25BF-4311-9C02-50FF7A30B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2392-084B-490E-B300-CED096EF9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513D2-77FF-49CE-9607-F5B47F316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8D9FD-9D62-4191-9736-CD4DD5ED9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2A245-2BE0-48FB-A475-1FDBE4513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1166E-9577-4F68-BDB6-4897B9DD8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4B734-9437-440B-8A9A-42048BD02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05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033" name="Picture 56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0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16F7AC2A-B1CA-49DE-8186-47D83D3AC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68313" y="1196975"/>
            <a:ext cx="719137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Построение чертежа </a:t>
            </a:r>
          </a:p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фартука в М 1:4</a:t>
            </a:r>
          </a:p>
        </p:txBody>
      </p:sp>
      <p:pic>
        <p:nvPicPr>
          <p:cNvPr id="3075" name="Picture 5" descr="fon_b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0"/>
            <a:ext cx="1704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fon_b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1704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fon_b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0"/>
            <a:ext cx="1704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fon_b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0"/>
            <a:ext cx="1704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fon_b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6477000"/>
            <a:ext cx="1631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0" y="6381750"/>
            <a:ext cx="4284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081" name="Picture 12" descr="fon_b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477000"/>
            <a:ext cx="1631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3" descr="fon_b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6477000"/>
            <a:ext cx="1631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4" descr="fon_b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7000"/>
            <a:ext cx="1631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5" descr="fon_bul"/>
          <p:cNvPicPr>
            <a:picLocks noChangeAspect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39025" y="6477000"/>
            <a:ext cx="1704975" cy="381000"/>
          </a:xfrm>
          <a:noFill/>
        </p:spPr>
      </p:pic>
      <p:pic>
        <p:nvPicPr>
          <p:cNvPr id="3085" name="Picture 16" descr="fon_b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31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7" descr="fon_b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6477000"/>
            <a:ext cx="1631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8" descr="fon_b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2050" y="0"/>
            <a:ext cx="1631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9" name="Group 20"/>
          <p:cNvGrpSpPr>
            <a:grpSpLocks/>
          </p:cNvGrpSpPr>
          <p:nvPr/>
        </p:nvGrpSpPr>
        <p:grpSpPr bwMode="auto">
          <a:xfrm rot="-2138425">
            <a:off x="4787900" y="3500438"/>
            <a:ext cx="1511300" cy="3024187"/>
            <a:chOff x="2032" y="688"/>
            <a:chExt cx="1768" cy="3576"/>
          </a:xfrm>
        </p:grpSpPr>
        <p:sp>
          <p:nvSpPr>
            <p:cNvPr id="3098" name="Freeform 21" descr="Папирус"/>
            <p:cNvSpPr>
              <a:spLocks/>
            </p:cNvSpPr>
            <p:nvPr/>
          </p:nvSpPr>
          <p:spPr bwMode="auto">
            <a:xfrm>
              <a:off x="2032" y="688"/>
              <a:ext cx="1768" cy="3576"/>
            </a:xfrm>
            <a:custGeom>
              <a:avLst/>
              <a:gdLst>
                <a:gd name="T0" fmla="*/ 312 w 1768"/>
                <a:gd name="T1" fmla="*/ 0 h 3576"/>
                <a:gd name="T2" fmla="*/ 0 w 1768"/>
                <a:gd name="T3" fmla="*/ 128 h 3576"/>
                <a:gd name="T4" fmla="*/ 1480 w 1768"/>
                <a:gd name="T5" fmla="*/ 3576 h 3576"/>
                <a:gd name="T6" fmla="*/ 1768 w 1768"/>
                <a:gd name="T7" fmla="*/ 3432 h 3576"/>
                <a:gd name="T8" fmla="*/ 312 w 1768"/>
                <a:gd name="T9" fmla="*/ 0 h 3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8"/>
                <a:gd name="T16" fmla="*/ 0 h 3576"/>
                <a:gd name="T17" fmla="*/ 1768 w 1768"/>
                <a:gd name="T18" fmla="*/ 3576 h 3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8" h="3576">
                  <a:moveTo>
                    <a:pt x="312" y="0"/>
                  </a:moveTo>
                  <a:lnTo>
                    <a:pt x="0" y="128"/>
                  </a:lnTo>
                  <a:lnTo>
                    <a:pt x="1480" y="3576"/>
                  </a:lnTo>
                  <a:lnTo>
                    <a:pt x="1768" y="3432"/>
                  </a:lnTo>
                  <a:lnTo>
                    <a:pt x="312" y="0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099" name="Oval 22"/>
            <p:cNvSpPr>
              <a:spLocks noChangeArrowheads="1"/>
            </p:cNvSpPr>
            <p:nvPr/>
          </p:nvSpPr>
          <p:spPr bwMode="auto">
            <a:xfrm>
              <a:off x="2245" y="890"/>
              <a:ext cx="91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90" name="Group 30"/>
          <p:cNvGrpSpPr>
            <a:grpSpLocks/>
          </p:cNvGrpSpPr>
          <p:nvPr/>
        </p:nvGrpSpPr>
        <p:grpSpPr bwMode="auto">
          <a:xfrm rot="19181055" flipH="1">
            <a:off x="6138863" y="4514850"/>
            <a:ext cx="1208087" cy="504825"/>
            <a:chOff x="763" y="1945"/>
            <a:chExt cx="2019" cy="886"/>
          </a:xfrm>
        </p:grpSpPr>
        <p:sp>
          <p:nvSpPr>
            <p:cNvPr id="3092" name="Freeform 31"/>
            <p:cNvSpPr>
              <a:spLocks/>
            </p:cNvSpPr>
            <p:nvPr/>
          </p:nvSpPr>
          <p:spPr bwMode="auto">
            <a:xfrm rot="-3316674">
              <a:off x="1322" y="1450"/>
              <a:ext cx="852" cy="1909"/>
            </a:xfrm>
            <a:custGeom>
              <a:avLst/>
              <a:gdLst>
                <a:gd name="T0" fmla="*/ 0 w 1252"/>
                <a:gd name="T1" fmla="*/ 90 h 3125"/>
                <a:gd name="T2" fmla="*/ 227 w 1252"/>
                <a:gd name="T3" fmla="*/ 0 h 3125"/>
                <a:gd name="T4" fmla="*/ 1179 w 1252"/>
                <a:gd name="T5" fmla="*/ 2540 h 3125"/>
                <a:gd name="T6" fmla="*/ 1252 w 1252"/>
                <a:gd name="T7" fmla="*/ 3125 h 3125"/>
                <a:gd name="T8" fmla="*/ 952 w 1252"/>
                <a:gd name="T9" fmla="*/ 2630 h 3125"/>
                <a:gd name="T10" fmla="*/ 0 w 1252"/>
                <a:gd name="T11" fmla="*/ 90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 rot="-3316674">
              <a:off x="2486" y="2399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33"/>
            <p:cNvSpPr>
              <a:spLocks/>
            </p:cNvSpPr>
            <p:nvPr/>
          </p:nvSpPr>
          <p:spPr bwMode="auto">
            <a:xfrm rot="-3316674">
              <a:off x="2671" y="2522"/>
              <a:ext cx="82" cy="141"/>
            </a:xfrm>
            <a:custGeom>
              <a:avLst/>
              <a:gdLst>
                <a:gd name="T0" fmla="*/ 85 w 121"/>
                <a:gd name="T1" fmla="*/ 0 h 230"/>
                <a:gd name="T2" fmla="*/ 0 w 121"/>
                <a:gd name="T3" fmla="*/ 25 h 230"/>
                <a:gd name="T4" fmla="*/ 121 w 121"/>
                <a:gd name="T5" fmla="*/ 230 h 230"/>
                <a:gd name="T6" fmla="*/ 85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95" name="Group 34"/>
            <p:cNvGrpSpPr>
              <a:grpSpLocks/>
            </p:cNvGrpSpPr>
            <p:nvPr/>
          </p:nvGrpSpPr>
          <p:grpSpPr bwMode="auto">
            <a:xfrm>
              <a:off x="763" y="1945"/>
              <a:ext cx="1677" cy="744"/>
              <a:chOff x="763" y="1945"/>
              <a:chExt cx="1677" cy="744"/>
            </a:xfrm>
          </p:grpSpPr>
          <p:sp>
            <p:nvSpPr>
              <p:cNvPr id="3096" name="Freeform 35"/>
              <p:cNvSpPr>
                <a:spLocks/>
              </p:cNvSpPr>
              <p:nvPr/>
            </p:nvSpPr>
            <p:spPr bwMode="auto">
              <a:xfrm rot="-3316674">
                <a:off x="1271" y="1519"/>
                <a:ext cx="744" cy="1595"/>
              </a:xfrm>
              <a:custGeom>
                <a:avLst/>
                <a:gdLst>
                  <a:gd name="T0" fmla="*/ 867 w 1094"/>
                  <a:gd name="T1" fmla="*/ 2612 h 2612"/>
                  <a:gd name="T2" fmla="*/ 1094 w 1094"/>
                  <a:gd name="T3" fmla="*/ 2522 h 2612"/>
                  <a:gd name="T4" fmla="*/ 1016 w 1094"/>
                  <a:gd name="T5" fmla="*/ 2554 h 2612"/>
                  <a:gd name="T6" fmla="*/ 84 w 1094"/>
                  <a:gd name="T7" fmla="*/ 0 h 2612"/>
                  <a:gd name="T8" fmla="*/ 0 w 1094"/>
                  <a:gd name="T9" fmla="*/ 30 h 2612"/>
                  <a:gd name="T10" fmla="*/ 940 w 1094"/>
                  <a:gd name="T11" fmla="*/ 2584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7" name="Freeform 36"/>
              <p:cNvSpPr>
                <a:spLocks/>
              </p:cNvSpPr>
              <p:nvPr/>
            </p:nvSpPr>
            <p:spPr bwMode="auto">
              <a:xfrm>
                <a:off x="763" y="2084"/>
                <a:ext cx="42" cy="155"/>
              </a:xfrm>
              <a:custGeom>
                <a:avLst/>
                <a:gdLst>
                  <a:gd name="T0" fmla="*/ 33 w 42"/>
                  <a:gd name="T1" fmla="*/ 0 h 155"/>
                  <a:gd name="T2" fmla="*/ 41 w 42"/>
                  <a:gd name="T3" fmla="*/ 48 h 155"/>
                  <a:gd name="T4" fmla="*/ 29 w 42"/>
                  <a:gd name="T5" fmla="*/ 116 h 155"/>
                  <a:gd name="T6" fmla="*/ 9 w 42"/>
                  <a:gd name="T7" fmla="*/ 152 h 155"/>
                  <a:gd name="T8" fmla="*/ 1 w 42"/>
                  <a:gd name="T9" fmla="*/ 96 h 155"/>
                  <a:gd name="T10" fmla="*/ 5 w 42"/>
                  <a:gd name="T11" fmla="*/ 52 h 155"/>
                  <a:gd name="T12" fmla="*/ 33 w 42"/>
                  <a:gd name="T13" fmla="*/ 0 h 1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55"/>
                  <a:gd name="T23" fmla="*/ 42 w 42"/>
                  <a:gd name="T24" fmla="*/ 155 h 1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55">
                    <a:moveTo>
                      <a:pt x="33" y="0"/>
                    </a:moveTo>
                    <a:cubicBezTo>
                      <a:pt x="42" y="3"/>
                      <a:pt x="42" y="29"/>
                      <a:pt x="41" y="48"/>
                    </a:cubicBezTo>
                    <a:cubicBezTo>
                      <a:pt x="40" y="67"/>
                      <a:pt x="34" y="99"/>
                      <a:pt x="29" y="116"/>
                    </a:cubicBezTo>
                    <a:cubicBezTo>
                      <a:pt x="24" y="133"/>
                      <a:pt x="14" y="155"/>
                      <a:pt x="9" y="152"/>
                    </a:cubicBezTo>
                    <a:cubicBezTo>
                      <a:pt x="4" y="149"/>
                      <a:pt x="2" y="113"/>
                      <a:pt x="1" y="96"/>
                    </a:cubicBezTo>
                    <a:cubicBezTo>
                      <a:pt x="0" y="79"/>
                      <a:pt x="0" y="68"/>
                      <a:pt x="5" y="52"/>
                    </a:cubicBezTo>
                    <a:cubicBezTo>
                      <a:pt x="10" y="36"/>
                      <a:pt x="27" y="11"/>
                      <a:pt x="33" y="0"/>
                    </a:cubicBezTo>
                    <a:close/>
                  </a:path>
                </a:pathLst>
              </a:custGeom>
              <a:solidFill>
                <a:srgbClr val="CC0F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3091" name="Freeform 37" descr="Дуб"/>
          <p:cNvSpPr>
            <a:spLocks/>
          </p:cNvSpPr>
          <p:nvPr/>
        </p:nvSpPr>
        <p:spPr bwMode="auto">
          <a:xfrm rot="8814786">
            <a:off x="4572000" y="3213100"/>
            <a:ext cx="1341438" cy="2111375"/>
          </a:xfrm>
          <a:custGeom>
            <a:avLst/>
            <a:gdLst>
              <a:gd name="T0" fmla="*/ 566 w 1438"/>
              <a:gd name="T1" fmla="*/ 8 h 2634"/>
              <a:gd name="T2" fmla="*/ 1438 w 1438"/>
              <a:gd name="T3" fmla="*/ 2016 h 2634"/>
              <a:gd name="T4" fmla="*/ 1190 w 1438"/>
              <a:gd name="T5" fmla="*/ 1912 h 2634"/>
              <a:gd name="T6" fmla="*/ 280 w 1438"/>
              <a:gd name="T7" fmla="*/ 2296 h 2634"/>
              <a:gd name="T8" fmla="*/ 14 w 1438"/>
              <a:gd name="T9" fmla="*/ 2617 h 2634"/>
              <a:gd name="T10" fmla="*/ 275 w 1438"/>
              <a:gd name="T11" fmla="*/ 2307 h 2634"/>
              <a:gd name="T12" fmla="*/ 623 w 1438"/>
              <a:gd name="T13" fmla="*/ 621 h 2634"/>
              <a:gd name="T14" fmla="*/ 566 w 1438"/>
              <a:gd name="T15" fmla="*/ 0 h 2634"/>
              <a:gd name="T16" fmla="*/ 633 w 1438"/>
              <a:gd name="T17" fmla="*/ 624 h 2634"/>
              <a:gd name="T18" fmla="*/ 1184 w 1438"/>
              <a:gd name="T19" fmla="*/ 1920 h 2634"/>
              <a:gd name="T20" fmla="*/ 1430 w 1438"/>
              <a:gd name="T21" fmla="*/ 2016 h 2634"/>
              <a:gd name="T22" fmla="*/ 0 w 1438"/>
              <a:gd name="T23" fmla="*/ 2634 h 2634"/>
              <a:gd name="T24" fmla="*/ 566 w 1438"/>
              <a:gd name="T25" fmla="*/ 8 h 26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38"/>
              <a:gd name="T40" fmla="*/ 0 h 2634"/>
              <a:gd name="T41" fmla="*/ 1438 w 1438"/>
              <a:gd name="T42" fmla="*/ 2634 h 263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38" h="2634">
                <a:moveTo>
                  <a:pt x="566" y="8"/>
                </a:moveTo>
                <a:lnTo>
                  <a:pt x="1438" y="2016"/>
                </a:lnTo>
                <a:lnTo>
                  <a:pt x="1190" y="1912"/>
                </a:lnTo>
                <a:lnTo>
                  <a:pt x="280" y="2296"/>
                </a:lnTo>
                <a:lnTo>
                  <a:pt x="14" y="2617"/>
                </a:lnTo>
                <a:lnTo>
                  <a:pt x="275" y="2307"/>
                </a:lnTo>
                <a:lnTo>
                  <a:pt x="623" y="621"/>
                </a:lnTo>
                <a:lnTo>
                  <a:pt x="566" y="0"/>
                </a:lnTo>
                <a:lnTo>
                  <a:pt x="633" y="624"/>
                </a:lnTo>
                <a:lnTo>
                  <a:pt x="1184" y="1920"/>
                </a:lnTo>
                <a:lnTo>
                  <a:pt x="1430" y="2016"/>
                </a:lnTo>
                <a:lnTo>
                  <a:pt x="0" y="2634"/>
                </a:lnTo>
                <a:lnTo>
                  <a:pt x="566" y="8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ru-RU" sz="2000" smtClean="0"/>
              <a:t>Необходимые мерки:</a:t>
            </a:r>
          </a:p>
          <a:p>
            <a:pPr marL="533400" indent="-533400" eaLnBrk="1" hangingPunct="1">
              <a:buFontTx/>
              <a:buNone/>
            </a:pPr>
            <a:r>
              <a:rPr lang="ru-RU" sz="2000" smtClean="0"/>
              <a:t>     Ст  =    30 см;     Сб =  34 см; </a:t>
            </a:r>
          </a:p>
          <a:p>
            <a:pPr marL="533400" indent="-533400" eaLnBrk="1" hangingPunct="1">
              <a:buFontTx/>
              <a:buNone/>
            </a:pPr>
            <a:r>
              <a:rPr lang="ru-RU" sz="2000" smtClean="0"/>
              <a:t>     Дн = 18 см;     Д нч  = 32 см.</a:t>
            </a:r>
            <a:r>
              <a:rPr lang="ru-RU" smtClean="0"/>
              <a:t> </a:t>
            </a:r>
          </a:p>
          <a:p>
            <a:pPr marL="533400" indent="-533400" eaLnBrk="1" hangingPunct="1"/>
            <a:endParaRPr lang="ru-RU" smtClean="0"/>
          </a:p>
          <a:p>
            <a:pPr marL="533400" indent="-533400" eaLnBrk="1" hangingPunct="1">
              <a:buFontTx/>
              <a:buNone/>
            </a:pPr>
            <a:r>
              <a:rPr lang="ru-RU" smtClean="0"/>
              <a:t> </a:t>
            </a:r>
            <a:r>
              <a:rPr lang="ru-RU" sz="2000" smtClean="0"/>
              <a:t>6. </a:t>
            </a:r>
            <a:r>
              <a:rPr lang="ru-RU" sz="2000" smtClean="0">
                <a:sym typeface="Wingdings 3" pitchFamily="18" charset="2"/>
              </a:rPr>
              <a:t> </a:t>
            </a:r>
            <a:r>
              <a:rPr lang="ru-RU" sz="2000" smtClean="0"/>
              <a:t>ВВ</a:t>
            </a:r>
            <a:r>
              <a:rPr lang="ru-RU" sz="1200" b="1" smtClean="0"/>
              <a:t>1</a:t>
            </a:r>
            <a:r>
              <a:rPr lang="ru-RU" sz="2000" smtClean="0"/>
              <a:t> = 7 см ; </a:t>
            </a:r>
          </a:p>
          <a:p>
            <a:pPr marL="533400" indent="-533400" eaLnBrk="1" hangingPunct="1">
              <a:buFontTx/>
              <a:buNone/>
            </a:pPr>
            <a:r>
              <a:rPr lang="ru-RU" sz="2000" smtClean="0"/>
              <a:t> 7.</a:t>
            </a:r>
            <a:r>
              <a:rPr lang="ru-RU" smtClean="0"/>
              <a:t> </a:t>
            </a:r>
            <a:r>
              <a:rPr lang="ru-RU" sz="2000" smtClean="0">
                <a:sym typeface="Wingdings 3" pitchFamily="18" charset="2"/>
              </a:rPr>
              <a:t></a:t>
            </a:r>
            <a:r>
              <a:rPr lang="ru-RU" smtClean="0">
                <a:sym typeface="Wingdings 3" pitchFamily="18" charset="2"/>
              </a:rPr>
              <a:t> </a:t>
            </a:r>
            <a:r>
              <a:rPr lang="ru-RU" sz="2000" smtClean="0"/>
              <a:t>ТТ</a:t>
            </a:r>
            <a:r>
              <a:rPr lang="ru-RU" sz="1200" b="1" smtClean="0"/>
              <a:t>2</a:t>
            </a:r>
            <a:r>
              <a:rPr lang="ru-RU" sz="2000" smtClean="0"/>
              <a:t> = 9 см ;</a:t>
            </a:r>
          </a:p>
          <a:p>
            <a:pPr marL="533400" indent="-533400" eaLnBrk="1" hangingPunct="1">
              <a:buFontTx/>
              <a:buNone/>
            </a:pPr>
            <a:r>
              <a:rPr lang="ru-RU" sz="2000" smtClean="0"/>
              <a:t> 8. (</a:t>
            </a:r>
            <a:r>
              <a:rPr lang="ru-RU" sz="2000" smtClean="0">
                <a:sym typeface="Wingdings" pitchFamily="2" charset="2"/>
              </a:rPr>
              <a:t></a:t>
            </a:r>
            <a:r>
              <a:rPr lang="ru-RU" sz="2000" smtClean="0"/>
              <a:t>)  В</a:t>
            </a:r>
            <a:r>
              <a:rPr lang="ru-RU" sz="1200" b="1" smtClean="0"/>
              <a:t>1</a:t>
            </a:r>
            <a:r>
              <a:rPr lang="ru-RU" sz="2000" smtClean="0"/>
              <a:t> и Т</a:t>
            </a:r>
            <a:r>
              <a:rPr lang="ru-RU" sz="1200" b="1" smtClean="0"/>
              <a:t>2</a:t>
            </a:r>
            <a:r>
              <a:rPr lang="ru-RU" sz="2000" smtClean="0"/>
              <a:t> – соединить прямой линией ;</a:t>
            </a:r>
          </a:p>
        </p:txBody>
      </p:sp>
      <p:sp>
        <p:nvSpPr>
          <p:cNvPr id="12291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619125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Построение чертежа </a:t>
            </a:r>
          </a:p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фартука в М 1:4</a:t>
            </a:r>
          </a:p>
        </p:txBody>
      </p:sp>
      <p:sp>
        <p:nvSpPr>
          <p:cNvPr id="12292" name="Line 8"/>
          <p:cNvSpPr>
            <a:spLocks noChangeShapeType="1"/>
          </p:cNvSpPr>
          <p:nvPr/>
        </p:nvSpPr>
        <p:spPr bwMode="auto">
          <a:xfrm flipH="1">
            <a:off x="5867400" y="1989138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4859338" y="335756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Т</a:t>
            </a:r>
            <a:r>
              <a:rPr lang="ru-RU"/>
              <a:t> </a:t>
            </a:r>
            <a:r>
              <a:rPr lang="ru-RU" sz="1000" b="1" i="1"/>
              <a:t>1</a:t>
            </a:r>
            <a:endParaRPr lang="ru-RU" b="1" i="1"/>
          </a:p>
        </p:txBody>
      </p:sp>
      <p:sp>
        <p:nvSpPr>
          <p:cNvPr id="12294" name="Text Box 15"/>
          <p:cNvSpPr txBox="1">
            <a:spLocks noChangeArrowheads="1"/>
          </p:cNvSpPr>
          <p:nvPr/>
        </p:nvSpPr>
        <p:spPr bwMode="auto">
          <a:xfrm>
            <a:off x="4787900" y="6308725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Н </a:t>
            </a:r>
            <a:r>
              <a:rPr lang="ru-RU" sz="1200" b="1" i="1"/>
              <a:t>1</a:t>
            </a:r>
          </a:p>
        </p:txBody>
      </p:sp>
      <p:sp>
        <p:nvSpPr>
          <p:cNvPr id="12295" name="Line 16"/>
          <p:cNvSpPr>
            <a:spLocks noChangeShapeType="1"/>
          </p:cNvSpPr>
          <p:nvPr/>
        </p:nvSpPr>
        <p:spPr bwMode="auto">
          <a:xfrm>
            <a:off x="5435600" y="3573463"/>
            <a:ext cx="0" cy="2879725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 flipH="1">
            <a:off x="5435600" y="6453188"/>
            <a:ext cx="208915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19"/>
          <p:cNvSpPr>
            <a:spLocks noChangeShapeType="1"/>
          </p:cNvSpPr>
          <p:nvPr/>
        </p:nvSpPr>
        <p:spPr bwMode="auto">
          <a:xfrm>
            <a:off x="7524750" y="1989138"/>
            <a:ext cx="0" cy="446405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Line 20"/>
          <p:cNvSpPr>
            <a:spLocks noChangeShapeType="1"/>
          </p:cNvSpPr>
          <p:nvPr/>
        </p:nvSpPr>
        <p:spPr bwMode="auto">
          <a:xfrm>
            <a:off x="5435600" y="3573463"/>
            <a:ext cx="208915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Text Box 21"/>
          <p:cNvSpPr txBox="1">
            <a:spLocks noChangeArrowheads="1"/>
          </p:cNvSpPr>
          <p:nvPr/>
        </p:nvSpPr>
        <p:spPr bwMode="auto">
          <a:xfrm>
            <a:off x="7596188" y="184467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В</a:t>
            </a:r>
          </a:p>
        </p:txBody>
      </p:sp>
      <p:sp>
        <p:nvSpPr>
          <p:cNvPr id="12300" name="Text Box 22"/>
          <p:cNvSpPr txBox="1">
            <a:spLocks noChangeArrowheads="1"/>
          </p:cNvSpPr>
          <p:nvPr/>
        </p:nvSpPr>
        <p:spPr bwMode="auto">
          <a:xfrm>
            <a:off x="7524750" y="33575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Т</a:t>
            </a:r>
          </a:p>
        </p:txBody>
      </p:sp>
      <p:sp>
        <p:nvSpPr>
          <p:cNvPr id="12301" name="Text Box 23"/>
          <p:cNvSpPr txBox="1">
            <a:spLocks noChangeArrowheads="1"/>
          </p:cNvSpPr>
          <p:nvPr/>
        </p:nvSpPr>
        <p:spPr bwMode="auto">
          <a:xfrm>
            <a:off x="7524750" y="623728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Н</a:t>
            </a: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flipH="1">
            <a:off x="6877050" y="1989138"/>
            <a:ext cx="630238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6372225" y="184467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В</a:t>
            </a:r>
            <a:r>
              <a:rPr lang="ru-RU" sz="1200" i="1"/>
              <a:t>1</a:t>
            </a:r>
            <a:endParaRPr lang="ru-RU" sz="2000" i="1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H="1">
            <a:off x="6732588" y="3573463"/>
            <a:ext cx="809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6227763" y="321310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Т</a:t>
            </a:r>
            <a:r>
              <a:rPr lang="ru-RU"/>
              <a:t> </a:t>
            </a:r>
            <a:r>
              <a:rPr lang="ru-RU" sz="1000" b="1" i="1"/>
              <a:t>2</a:t>
            </a:r>
            <a:endParaRPr lang="ru-RU" b="1" i="1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 flipH="1">
            <a:off x="6804025" y="1989138"/>
            <a:ext cx="144463" cy="1584325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8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0" grpId="0" animBg="1"/>
      <p:bldP spid="19481" grpId="0"/>
      <p:bldP spid="19482" grpId="0" animBg="1"/>
      <p:bldP spid="19483" grpId="0"/>
      <p:bldP spid="194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ru-RU" sz="2000" smtClean="0"/>
              <a:t>Необходимые мерки:</a:t>
            </a:r>
          </a:p>
          <a:p>
            <a:pPr marL="533400" indent="-533400" eaLnBrk="1" hangingPunct="1">
              <a:buFontTx/>
              <a:buNone/>
            </a:pPr>
            <a:r>
              <a:rPr lang="ru-RU" sz="2000" smtClean="0"/>
              <a:t>     Ст  =    30 см;     Сб =  34 см; </a:t>
            </a:r>
          </a:p>
          <a:p>
            <a:pPr marL="533400" indent="-533400" eaLnBrk="1" hangingPunct="1">
              <a:buFontTx/>
              <a:buNone/>
            </a:pPr>
            <a:r>
              <a:rPr lang="ru-RU" sz="2000" smtClean="0"/>
              <a:t>     Дн = 18 см;     Д нч  = 32 см.</a:t>
            </a:r>
            <a:r>
              <a:rPr lang="ru-RU" smtClean="0"/>
              <a:t> </a:t>
            </a:r>
          </a:p>
          <a:p>
            <a:pPr marL="533400" indent="-533400" eaLnBrk="1" hangingPunct="1"/>
            <a:endParaRPr lang="ru-RU" smtClean="0"/>
          </a:p>
          <a:p>
            <a:pPr marL="533400" indent="-533400" eaLnBrk="1" hangingPunct="1">
              <a:buFontTx/>
              <a:buNone/>
            </a:pPr>
            <a:r>
              <a:rPr lang="ru-RU" smtClean="0"/>
              <a:t> </a:t>
            </a:r>
            <a:r>
              <a:rPr lang="ru-RU" sz="2000" smtClean="0"/>
              <a:t>9. </a:t>
            </a:r>
            <a:r>
              <a:rPr lang="ru-RU" sz="2000" smtClean="0">
                <a:sym typeface="Wingdings 3" pitchFamily="18" charset="2"/>
              </a:rPr>
              <a:t></a:t>
            </a:r>
            <a:r>
              <a:rPr lang="ru-RU" sz="2000" smtClean="0"/>
              <a:t> ТК = 7 см ;</a:t>
            </a:r>
          </a:p>
          <a:p>
            <a:pPr marL="533400" indent="-533400" eaLnBrk="1" hangingPunct="1">
              <a:buFontTx/>
              <a:buNone/>
            </a:pPr>
            <a:r>
              <a:rPr lang="ru-RU" sz="2000" smtClean="0"/>
              <a:t> 10. </a:t>
            </a:r>
            <a:r>
              <a:rPr lang="ru-RU" sz="2000" smtClean="0">
                <a:sym typeface="Wingdings 3" pitchFamily="18" charset="2"/>
              </a:rPr>
              <a:t> </a:t>
            </a:r>
            <a:r>
              <a:rPr lang="ru-RU" sz="2000" smtClean="0"/>
              <a:t>КК</a:t>
            </a:r>
            <a:r>
              <a:rPr lang="ru-RU" sz="1200" b="1" smtClean="0"/>
              <a:t>1</a:t>
            </a:r>
            <a:r>
              <a:rPr lang="ru-RU" sz="2000" smtClean="0"/>
              <a:t> = 7 см ;</a:t>
            </a:r>
          </a:p>
          <a:p>
            <a:pPr marL="533400" indent="-533400" eaLnBrk="1" hangingPunct="1">
              <a:buFontTx/>
              <a:buNone/>
            </a:pPr>
            <a:endParaRPr lang="ru-RU" sz="800" smtClean="0"/>
          </a:p>
          <a:p>
            <a:pPr marL="533400" indent="-533400" eaLnBrk="1" hangingPunct="1">
              <a:buFontTx/>
              <a:buNone/>
            </a:pPr>
            <a:r>
              <a:rPr lang="ru-RU" sz="2000" smtClean="0"/>
              <a:t> 11. от (</a:t>
            </a:r>
            <a:r>
              <a:rPr lang="ru-RU" sz="2000" smtClean="0">
                <a:sym typeface="Wingdings" pitchFamily="2" charset="2"/>
              </a:rPr>
              <a:t></a:t>
            </a:r>
            <a:r>
              <a:rPr lang="ru-RU" sz="2000" smtClean="0"/>
              <a:t>) К</a:t>
            </a:r>
            <a:r>
              <a:rPr lang="ru-RU" sz="1200" b="1" smtClean="0"/>
              <a:t>1 </a:t>
            </a:r>
            <a:r>
              <a:rPr lang="ru-RU" sz="2000" smtClean="0"/>
              <a:t>          по  14 см;</a:t>
            </a:r>
          </a:p>
          <a:p>
            <a:pPr marL="533400" indent="-533400" eaLnBrk="1" hangingPunct="1">
              <a:buFontTx/>
              <a:buNone/>
            </a:pPr>
            <a:endParaRPr lang="ru-RU" sz="800" smtClean="0"/>
          </a:p>
          <a:p>
            <a:pPr marL="533400" indent="-533400" eaLnBrk="1" hangingPunct="1">
              <a:buFontTx/>
              <a:buNone/>
            </a:pPr>
            <a:r>
              <a:rPr lang="ru-RU" sz="2000" smtClean="0"/>
              <a:t> 12. Соединить в        </a:t>
            </a:r>
          </a:p>
          <a:p>
            <a:pPr marL="533400" indent="-533400" eaLnBrk="1" hangingPunct="1">
              <a:buFontTx/>
              <a:buNone/>
            </a:pPr>
            <a:endParaRPr lang="ru-RU" sz="2000" smtClean="0"/>
          </a:p>
        </p:txBody>
      </p:sp>
      <p:sp>
        <p:nvSpPr>
          <p:cNvPr id="13315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619125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Построение чертежа </a:t>
            </a:r>
          </a:p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фартука в М 1:4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4859338" y="335756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Т</a:t>
            </a:r>
            <a:r>
              <a:rPr lang="ru-RU"/>
              <a:t> </a:t>
            </a:r>
            <a:r>
              <a:rPr lang="ru-RU" sz="1000" b="1" i="1"/>
              <a:t>1</a:t>
            </a:r>
            <a:endParaRPr lang="ru-RU" b="1" i="1"/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5435600" y="3573463"/>
            <a:ext cx="0" cy="2879725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11"/>
          <p:cNvSpPr>
            <a:spLocks noChangeShapeType="1"/>
          </p:cNvSpPr>
          <p:nvPr/>
        </p:nvSpPr>
        <p:spPr bwMode="auto">
          <a:xfrm flipH="1">
            <a:off x="5435600" y="6453188"/>
            <a:ext cx="208915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Line 12"/>
          <p:cNvSpPr>
            <a:spLocks noChangeShapeType="1"/>
          </p:cNvSpPr>
          <p:nvPr/>
        </p:nvSpPr>
        <p:spPr bwMode="auto">
          <a:xfrm>
            <a:off x="7524750" y="1989138"/>
            <a:ext cx="0" cy="446405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Line 13"/>
          <p:cNvSpPr>
            <a:spLocks noChangeShapeType="1"/>
          </p:cNvSpPr>
          <p:nvPr/>
        </p:nvSpPr>
        <p:spPr bwMode="auto">
          <a:xfrm>
            <a:off x="5435600" y="3573463"/>
            <a:ext cx="208915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7596188" y="184467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В</a:t>
            </a:r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7524750" y="33575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Т</a:t>
            </a:r>
          </a:p>
        </p:txBody>
      </p:sp>
      <p:sp>
        <p:nvSpPr>
          <p:cNvPr id="13323" name="Text Box 16"/>
          <p:cNvSpPr txBox="1">
            <a:spLocks noChangeArrowheads="1"/>
          </p:cNvSpPr>
          <p:nvPr/>
        </p:nvSpPr>
        <p:spPr bwMode="auto">
          <a:xfrm>
            <a:off x="7524750" y="623728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Н</a:t>
            </a:r>
          </a:p>
        </p:txBody>
      </p:sp>
      <p:sp>
        <p:nvSpPr>
          <p:cNvPr id="13324" name="Text Box 18"/>
          <p:cNvSpPr txBox="1">
            <a:spLocks noChangeArrowheads="1"/>
          </p:cNvSpPr>
          <p:nvPr/>
        </p:nvSpPr>
        <p:spPr bwMode="auto">
          <a:xfrm>
            <a:off x="6372225" y="184467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В</a:t>
            </a:r>
            <a:r>
              <a:rPr lang="ru-RU" sz="1200" i="1"/>
              <a:t>1</a:t>
            </a:r>
            <a:endParaRPr lang="ru-RU" sz="2000" i="1"/>
          </a:p>
        </p:txBody>
      </p:sp>
      <p:sp>
        <p:nvSpPr>
          <p:cNvPr id="13325" name="Text Box 20"/>
          <p:cNvSpPr txBox="1">
            <a:spLocks noChangeArrowheads="1"/>
          </p:cNvSpPr>
          <p:nvPr/>
        </p:nvSpPr>
        <p:spPr bwMode="auto">
          <a:xfrm>
            <a:off x="6227763" y="321310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Т</a:t>
            </a:r>
            <a:r>
              <a:rPr lang="ru-RU"/>
              <a:t> </a:t>
            </a:r>
            <a:r>
              <a:rPr lang="ru-RU" sz="1000" b="1" i="1"/>
              <a:t>2</a:t>
            </a:r>
            <a:endParaRPr lang="ru-RU" b="1" i="1"/>
          </a:p>
        </p:txBody>
      </p:sp>
      <p:sp>
        <p:nvSpPr>
          <p:cNvPr id="13326" name="Line 22"/>
          <p:cNvSpPr>
            <a:spLocks noChangeShapeType="1"/>
          </p:cNvSpPr>
          <p:nvPr/>
        </p:nvSpPr>
        <p:spPr bwMode="auto">
          <a:xfrm>
            <a:off x="6948488" y="1989138"/>
            <a:ext cx="576262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24"/>
          <p:cNvSpPr>
            <a:spLocks noChangeShapeType="1"/>
          </p:cNvSpPr>
          <p:nvPr/>
        </p:nvSpPr>
        <p:spPr bwMode="auto">
          <a:xfrm flipH="1">
            <a:off x="6804025" y="1989138"/>
            <a:ext cx="144463" cy="1584325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Text Box 25"/>
          <p:cNvSpPr txBox="1">
            <a:spLocks noChangeArrowheads="1"/>
          </p:cNvSpPr>
          <p:nvPr/>
        </p:nvSpPr>
        <p:spPr bwMode="auto">
          <a:xfrm>
            <a:off x="4787900" y="6308725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Н </a:t>
            </a:r>
            <a:r>
              <a:rPr lang="ru-RU" sz="1200" b="1" i="1"/>
              <a:t>1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7524750" y="3573463"/>
            <a:ext cx="0" cy="63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7596188" y="393382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К</a:t>
            </a:r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 flipH="1">
            <a:off x="6877050" y="4149725"/>
            <a:ext cx="630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6732588" y="37893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К</a:t>
            </a:r>
            <a:r>
              <a:rPr lang="ru-RU" sz="1200" b="1" i="1"/>
              <a:t>1</a:t>
            </a:r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 flipH="1">
            <a:off x="1835150" y="47244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2124075" y="47244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flipH="1">
            <a:off x="5651500" y="4149725"/>
            <a:ext cx="1258888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6877050" y="4149725"/>
            <a:ext cx="0" cy="1258888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2195513" y="5300663"/>
            <a:ext cx="288925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 flipH="1">
            <a:off x="5580063" y="5373688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5651500" y="41497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4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2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6" grpId="0" animBg="1"/>
      <p:bldP spid="20507" grpId="0"/>
      <p:bldP spid="20508" grpId="0" animBg="1"/>
      <p:bldP spid="20509" grpId="0"/>
      <p:bldP spid="20511" grpId="0" animBg="1"/>
      <p:bldP spid="20512" grpId="0" animBg="1"/>
      <p:bldP spid="20513" grpId="0" animBg="1"/>
      <p:bldP spid="20514" grpId="0" animBg="1"/>
      <p:bldP spid="20515" grpId="0" animBg="1"/>
      <p:bldP spid="20516" grpId="0" animBg="1"/>
      <p:bldP spid="205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420938"/>
            <a:ext cx="3810000" cy="4114800"/>
          </a:xfrm>
        </p:spPr>
        <p:txBody>
          <a:bodyPr/>
          <a:lstStyle/>
          <a:p>
            <a:pPr eaLnBrk="1" hangingPunct="1"/>
            <a:r>
              <a:rPr lang="ru-RU" sz="2000" smtClean="0"/>
              <a:t>Построение пояса</a:t>
            </a:r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  <a:r>
              <a:rPr lang="ru-RU" sz="2000" smtClean="0"/>
              <a:t>13. Строим         </a:t>
            </a:r>
            <a:r>
              <a:rPr lang="ru-RU" sz="2000" smtClean="0">
                <a:sym typeface="Symbol" pitchFamily="18" charset="2"/>
              </a:rPr>
              <a:t></a:t>
            </a:r>
            <a:r>
              <a:rPr lang="ru-RU" sz="2000" smtClean="0"/>
              <a:t> (</a:t>
            </a:r>
            <a:r>
              <a:rPr lang="ru-RU" sz="2000" smtClean="0">
                <a:sym typeface="Wingdings" pitchFamily="2" charset="2"/>
              </a:rPr>
              <a:t></a:t>
            </a:r>
            <a:r>
              <a:rPr lang="ru-RU" sz="2000" smtClean="0"/>
              <a:t>) П;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14. </a:t>
            </a:r>
            <a:r>
              <a:rPr lang="ru-RU" sz="2000" smtClean="0">
                <a:sym typeface="Wingdings 3" pitchFamily="18" charset="2"/>
              </a:rPr>
              <a:t> </a:t>
            </a:r>
            <a:r>
              <a:rPr lang="ru-RU" sz="2000" smtClean="0"/>
              <a:t>П П</a:t>
            </a:r>
            <a:r>
              <a:rPr lang="ru-RU" sz="1200" b="1" smtClean="0"/>
              <a:t>1</a:t>
            </a:r>
            <a:r>
              <a:rPr lang="ru-RU" sz="2000" smtClean="0"/>
              <a:t> = 5 см ;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15. </a:t>
            </a:r>
            <a:r>
              <a:rPr lang="ru-RU" sz="2000" smtClean="0">
                <a:sym typeface="Wingdings 3" pitchFamily="18" charset="2"/>
              </a:rPr>
              <a:t> </a:t>
            </a:r>
            <a:r>
              <a:rPr lang="ru-RU" sz="2000" smtClean="0"/>
              <a:t>П П</a:t>
            </a:r>
            <a:r>
              <a:rPr lang="ru-RU" sz="1200" b="1" smtClean="0"/>
              <a:t>2</a:t>
            </a:r>
            <a:r>
              <a:rPr lang="ru-RU" sz="2000" smtClean="0"/>
              <a:t> = Ст + 25 =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16. Соединить в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   Построение бретели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17. Строим         </a:t>
            </a:r>
            <a:r>
              <a:rPr lang="ru-RU" sz="2000" smtClean="0">
                <a:sym typeface="Symbol" pitchFamily="18" charset="2"/>
              </a:rPr>
              <a:t></a:t>
            </a:r>
            <a:r>
              <a:rPr lang="ru-RU" sz="2000" smtClean="0"/>
              <a:t> (</a:t>
            </a:r>
            <a:r>
              <a:rPr lang="ru-RU" sz="2000" smtClean="0">
                <a:sym typeface="Wingdings" pitchFamily="2" charset="2"/>
              </a:rPr>
              <a:t></a:t>
            </a:r>
            <a:r>
              <a:rPr lang="ru-RU" sz="2000" smtClean="0"/>
              <a:t>) П;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14. </a:t>
            </a:r>
            <a:r>
              <a:rPr lang="ru-RU" sz="2000" smtClean="0">
                <a:sym typeface="Wingdings 3" pitchFamily="18" charset="2"/>
              </a:rPr>
              <a:t> Б</a:t>
            </a:r>
            <a:r>
              <a:rPr lang="ru-RU" sz="2000" smtClean="0"/>
              <a:t> Б</a:t>
            </a:r>
            <a:r>
              <a:rPr lang="ru-RU" sz="1200" b="1" smtClean="0"/>
              <a:t>1</a:t>
            </a:r>
            <a:r>
              <a:rPr lang="ru-RU" sz="2000" smtClean="0"/>
              <a:t> = 5 см ;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15. </a:t>
            </a:r>
            <a:r>
              <a:rPr lang="ru-RU" sz="2000" smtClean="0">
                <a:sym typeface="Wingdings 3" pitchFamily="18" charset="2"/>
              </a:rPr>
              <a:t> Б</a:t>
            </a:r>
            <a:r>
              <a:rPr lang="ru-RU" sz="2000" smtClean="0"/>
              <a:t> Б</a:t>
            </a:r>
            <a:r>
              <a:rPr lang="ru-RU" sz="1200" b="1" smtClean="0"/>
              <a:t>2</a:t>
            </a:r>
            <a:r>
              <a:rPr lang="ru-RU" sz="2000" smtClean="0"/>
              <a:t> = 50 см;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16. Соединить в 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    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/>
            <a:endParaRPr lang="ru-RU" smtClean="0"/>
          </a:p>
        </p:txBody>
      </p:sp>
      <p:sp>
        <p:nvSpPr>
          <p:cNvPr id="14339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619125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Построение чертежа </a:t>
            </a:r>
          </a:p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фартука в М 1:4</a:t>
            </a:r>
          </a:p>
        </p:txBody>
      </p:sp>
      <p:sp>
        <p:nvSpPr>
          <p:cNvPr id="14340" name="Text Box 37"/>
          <p:cNvSpPr txBox="1">
            <a:spLocks noChangeArrowheads="1"/>
          </p:cNvSpPr>
          <p:nvPr/>
        </p:nvSpPr>
        <p:spPr bwMode="auto">
          <a:xfrm>
            <a:off x="1763713" y="1700213"/>
            <a:ext cx="3744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Самостоятельная работа:                                               построение пояса и бретели</a:t>
            </a:r>
          </a:p>
        </p:txBody>
      </p:sp>
      <p:sp>
        <p:nvSpPr>
          <p:cNvPr id="14341" name="Line 38"/>
          <p:cNvSpPr>
            <a:spLocks noChangeShapeType="1"/>
          </p:cNvSpPr>
          <p:nvPr/>
        </p:nvSpPr>
        <p:spPr bwMode="auto">
          <a:xfrm flipH="1">
            <a:off x="1692275" y="299720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39"/>
          <p:cNvSpPr>
            <a:spLocks noChangeShapeType="1"/>
          </p:cNvSpPr>
          <p:nvPr/>
        </p:nvSpPr>
        <p:spPr bwMode="auto">
          <a:xfrm>
            <a:off x="1979613" y="29972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Rectangle 40"/>
          <p:cNvSpPr>
            <a:spLocks noChangeArrowheads="1"/>
          </p:cNvSpPr>
          <p:nvPr/>
        </p:nvSpPr>
        <p:spPr bwMode="auto">
          <a:xfrm>
            <a:off x="2268538" y="4221163"/>
            <a:ext cx="1366837" cy="14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Line 41"/>
          <p:cNvSpPr>
            <a:spLocks noChangeShapeType="1"/>
          </p:cNvSpPr>
          <p:nvPr/>
        </p:nvSpPr>
        <p:spPr bwMode="auto">
          <a:xfrm flipH="1">
            <a:off x="1619250" y="52292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42"/>
          <p:cNvSpPr>
            <a:spLocks noChangeShapeType="1"/>
          </p:cNvSpPr>
          <p:nvPr/>
        </p:nvSpPr>
        <p:spPr bwMode="auto">
          <a:xfrm>
            <a:off x="1908175" y="52292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Rectangle 43"/>
          <p:cNvSpPr>
            <a:spLocks noChangeArrowheads="1"/>
          </p:cNvSpPr>
          <p:nvPr/>
        </p:nvSpPr>
        <p:spPr bwMode="auto">
          <a:xfrm>
            <a:off x="2268538" y="6381750"/>
            <a:ext cx="828675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Rectangle 54"/>
          <p:cNvSpPr>
            <a:spLocks noChangeArrowheads="1"/>
          </p:cNvSpPr>
          <p:nvPr/>
        </p:nvSpPr>
        <p:spPr bwMode="auto">
          <a:xfrm>
            <a:off x="4787900" y="3213100"/>
            <a:ext cx="433388" cy="2520950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Rectangle 55"/>
          <p:cNvSpPr>
            <a:spLocks noChangeArrowheads="1"/>
          </p:cNvSpPr>
          <p:nvPr/>
        </p:nvSpPr>
        <p:spPr bwMode="auto">
          <a:xfrm>
            <a:off x="6227763" y="3429000"/>
            <a:ext cx="431800" cy="2232025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Text Box 56"/>
          <p:cNvSpPr txBox="1">
            <a:spLocks noChangeArrowheads="1"/>
          </p:cNvSpPr>
          <p:nvPr/>
        </p:nvSpPr>
        <p:spPr bwMode="auto">
          <a:xfrm>
            <a:off x="5292725" y="2997200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П</a:t>
            </a:r>
            <a:endParaRPr lang="ru-RU" sz="1200" b="1" i="1"/>
          </a:p>
        </p:txBody>
      </p:sp>
      <p:sp>
        <p:nvSpPr>
          <p:cNvPr id="14350" name="Text Box 57"/>
          <p:cNvSpPr txBox="1">
            <a:spLocks noChangeArrowheads="1"/>
          </p:cNvSpPr>
          <p:nvPr/>
        </p:nvSpPr>
        <p:spPr bwMode="auto">
          <a:xfrm>
            <a:off x="4284663" y="2997200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П </a:t>
            </a:r>
            <a:r>
              <a:rPr lang="ru-RU" sz="1200" b="1" i="1"/>
              <a:t>1</a:t>
            </a:r>
          </a:p>
        </p:txBody>
      </p:sp>
      <p:sp>
        <p:nvSpPr>
          <p:cNvPr id="14351" name="Text Box 58"/>
          <p:cNvSpPr txBox="1">
            <a:spLocks noChangeArrowheads="1"/>
          </p:cNvSpPr>
          <p:nvPr/>
        </p:nvSpPr>
        <p:spPr bwMode="auto">
          <a:xfrm>
            <a:off x="5219700" y="5445125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П </a:t>
            </a:r>
            <a:r>
              <a:rPr lang="ru-RU" sz="1200" b="1" i="1"/>
              <a:t>2</a:t>
            </a:r>
          </a:p>
        </p:txBody>
      </p:sp>
      <p:sp>
        <p:nvSpPr>
          <p:cNvPr id="14352" name="Text Box 59"/>
          <p:cNvSpPr txBox="1">
            <a:spLocks noChangeArrowheads="1"/>
          </p:cNvSpPr>
          <p:nvPr/>
        </p:nvSpPr>
        <p:spPr bwMode="auto">
          <a:xfrm>
            <a:off x="4284663" y="5445125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П </a:t>
            </a:r>
            <a:r>
              <a:rPr lang="ru-RU" sz="1200" b="1" i="1"/>
              <a:t>3</a:t>
            </a:r>
          </a:p>
        </p:txBody>
      </p:sp>
      <p:sp>
        <p:nvSpPr>
          <p:cNvPr id="14353" name="Text Box 60"/>
          <p:cNvSpPr txBox="1">
            <a:spLocks noChangeArrowheads="1"/>
          </p:cNvSpPr>
          <p:nvPr/>
        </p:nvSpPr>
        <p:spPr bwMode="auto">
          <a:xfrm>
            <a:off x="6659563" y="3213100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Б</a:t>
            </a:r>
            <a:endParaRPr lang="ru-RU" sz="1200" b="1" i="1"/>
          </a:p>
        </p:txBody>
      </p:sp>
      <p:sp>
        <p:nvSpPr>
          <p:cNvPr id="14354" name="Text Box 61"/>
          <p:cNvSpPr txBox="1">
            <a:spLocks noChangeArrowheads="1"/>
          </p:cNvSpPr>
          <p:nvPr/>
        </p:nvSpPr>
        <p:spPr bwMode="auto">
          <a:xfrm>
            <a:off x="5795963" y="3213100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Б </a:t>
            </a:r>
            <a:r>
              <a:rPr lang="ru-RU" sz="1200" b="1" i="1"/>
              <a:t>1</a:t>
            </a:r>
          </a:p>
        </p:txBody>
      </p:sp>
      <p:sp>
        <p:nvSpPr>
          <p:cNvPr id="14355" name="Text Box 62"/>
          <p:cNvSpPr txBox="1">
            <a:spLocks noChangeArrowheads="1"/>
          </p:cNvSpPr>
          <p:nvPr/>
        </p:nvSpPr>
        <p:spPr bwMode="auto">
          <a:xfrm>
            <a:off x="6588125" y="5373688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Б </a:t>
            </a:r>
            <a:r>
              <a:rPr lang="ru-RU" sz="1200" b="1" i="1"/>
              <a:t>2</a:t>
            </a:r>
          </a:p>
        </p:txBody>
      </p:sp>
      <p:sp>
        <p:nvSpPr>
          <p:cNvPr id="14356" name="Text Box 63"/>
          <p:cNvSpPr txBox="1">
            <a:spLocks noChangeArrowheads="1"/>
          </p:cNvSpPr>
          <p:nvPr/>
        </p:nvSpPr>
        <p:spPr bwMode="auto">
          <a:xfrm>
            <a:off x="5795963" y="5373688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Б </a:t>
            </a:r>
            <a:r>
              <a:rPr lang="ru-RU" sz="1200" b="1" i="1"/>
              <a:t>3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708400" y="2565400"/>
            <a:ext cx="3810000" cy="3733800"/>
            <a:chOff x="2064" y="192"/>
            <a:chExt cx="3599" cy="4057"/>
          </a:xfrm>
        </p:grpSpPr>
        <p:sp>
          <p:nvSpPr>
            <p:cNvPr id="14358" name="Freeform 65"/>
            <p:cNvSpPr>
              <a:spLocks/>
            </p:cNvSpPr>
            <p:nvPr/>
          </p:nvSpPr>
          <p:spPr bwMode="auto">
            <a:xfrm>
              <a:off x="2064" y="365"/>
              <a:ext cx="3599" cy="3884"/>
            </a:xfrm>
            <a:custGeom>
              <a:avLst/>
              <a:gdLst>
                <a:gd name="T0" fmla="*/ 387 w 3599"/>
                <a:gd name="T1" fmla="*/ 180 h 3884"/>
                <a:gd name="T2" fmla="*/ 587 w 3599"/>
                <a:gd name="T3" fmla="*/ 20 h 3884"/>
                <a:gd name="T4" fmla="*/ 801 w 3599"/>
                <a:gd name="T5" fmla="*/ 188 h 3884"/>
                <a:gd name="T6" fmla="*/ 1034 w 3599"/>
                <a:gd name="T7" fmla="*/ 4 h 3884"/>
                <a:gd name="T8" fmla="*/ 1268 w 3599"/>
                <a:gd name="T9" fmla="*/ 164 h 3884"/>
                <a:gd name="T10" fmla="*/ 1508 w 3599"/>
                <a:gd name="T11" fmla="*/ 20 h 3884"/>
                <a:gd name="T12" fmla="*/ 1741 w 3599"/>
                <a:gd name="T13" fmla="*/ 180 h 3884"/>
                <a:gd name="T14" fmla="*/ 1981 w 3599"/>
                <a:gd name="T15" fmla="*/ 20 h 3884"/>
                <a:gd name="T16" fmla="*/ 2208 w 3599"/>
                <a:gd name="T17" fmla="*/ 188 h 3884"/>
                <a:gd name="T18" fmla="*/ 2428 w 3599"/>
                <a:gd name="T19" fmla="*/ 20 h 3884"/>
                <a:gd name="T20" fmla="*/ 2669 w 3599"/>
                <a:gd name="T21" fmla="*/ 212 h 3884"/>
                <a:gd name="T22" fmla="*/ 2882 w 3599"/>
                <a:gd name="T23" fmla="*/ 44 h 3884"/>
                <a:gd name="T24" fmla="*/ 3029 w 3599"/>
                <a:gd name="T25" fmla="*/ 260 h 3884"/>
                <a:gd name="T26" fmla="*/ 3312 w 3599"/>
                <a:gd name="T27" fmla="*/ 59 h 3884"/>
                <a:gd name="T28" fmla="*/ 3480 w 3599"/>
                <a:gd name="T29" fmla="*/ 251 h 3884"/>
                <a:gd name="T30" fmla="*/ 3488 w 3599"/>
                <a:gd name="T31" fmla="*/ 827 h 3884"/>
                <a:gd name="T32" fmla="*/ 3456 w 3599"/>
                <a:gd name="T33" fmla="*/ 1763 h 3884"/>
                <a:gd name="T34" fmla="*/ 3408 w 3599"/>
                <a:gd name="T35" fmla="*/ 2499 h 3884"/>
                <a:gd name="T36" fmla="*/ 3416 w 3599"/>
                <a:gd name="T37" fmla="*/ 3083 h 3884"/>
                <a:gd name="T38" fmla="*/ 3488 w 3599"/>
                <a:gd name="T39" fmla="*/ 3419 h 3884"/>
                <a:gd name="T40" fmla="*/ 3589 w 3599"/>
                <a:gd name="T41" fmla="*/ 3524 h 3884"/>
                <a:gd name="T42" fmla="*/ 3549 w 3599"/>
                <a:gd name="T43" fmla="*/ 3572 h 3884"/>
                <a:gd name="T44" fmla="*/ 3389 w 3599"/>
                <a:gd name="T45" fmla="*/ 3668 h 3884"/>
                <a:gd name="T46" fmla="*/ 3229 w 3599"/>
                <a:gd name="T47" fmla="*/ 3668 h 3884"/>
                <a:gd name="T48" fmla="*/ 2909 w 3599"/>
                <a:gd name="T49" fmla="*/ 3572 h 3884"/>
                <a:gd name="T50" fmla="*/ 2709 w 3599"/>
                <a:gd name="T51" fmla="*/ 3764 h 3884"/>
                <a:gd name="T52" fmla="*/ 2468 w 3599"/>
                <a:gd name="T53" fmla="*/ 3860 h 3884"/>
                <a:gd name="T54" fmla="*/ 2068 w 3599"/>
                <a:gd name="T55" fmla="*/ 3668 h 3884"/>
                <a:gd name="T56" fmla="*/ 1628 w 3599"/>
                <a:gd name="T57" fmla="*/ 3860 h 3884"/>
                <a:gd name="T58" fmla="*/ 1067 w 3599"/>
                <a:gd name="T59" fmla="*/ 3668 h 3884"/>
                <a:gd name="T60" fmla="*/ 627 w 3599"/>
                <a:gd name="T61" fmla="*/ 3860 h 3884"/>
                <a:gd name="T62" fmla="*/ 347 w 3599"/>
                <a:gd name="T63" fmla="*/ 3812 h 3884"/>
                <a:gd name="T64" fmla="*/ 27 w 3599"/>
                <a:gd name="T65" fmla="*/ 3620 h 3884"/>
                <a:gd name="T66" fmla="*/ 187 w 3599"/>
                <a:gd name="T67" fmla="*/ 3524 h 3884"/>
                <a:gd name="T68" fmla="*/ 307 w 3599"/>
                <a:gd name="T69" fmla="*/ 3044 h 3884"/>
                <a:gd name="T70" fmla="*/ 352 w 3599"/>
                <a:gd name="T71" fmla="*/ 2331 h 3884"/>
                <a:gd name="T72" fmla="*/ 347 w 3599"/>
                <a:gd name="T73" fmla="*/ 1076 h 3884"/>
                <a:gd name="T74" fmla="*/ 336 w 3599"/>
                <a:gd name="T75" fmla="*/ 523 h 3884"/>
                <a:gd name="T76" fmla="*/ 389 w 3599"/>
                <a:gd name="T77" fmla="*/ 176 h 38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599"/>
                <a:gd name="T118" fmla="*/ 0 h 3884"/>
                <a:gd name="T119" fmla="*/ 3599 w 3599"/>
                <a:gd name="T120" fmla="*/ 3884 h 38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rgbClr val="B9FFFF"/>
                </a:gs>
                <a:gs pos="100000">
                  <a:srgbClr val="66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59" name="Group 66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14381" name="Oval 67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72" name="Freeform 68"/>
              <p:cNvSpPr>
                <a:spLocks/>
              </p:cNvSpPr>
              <p:nvPr/>
            </p:nvSpPr>
            <p:spPr bwMode="auto">
              <a:xfrm>
                <a:off x="275" y="191"/>
                <a:ext cx="160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360" name="Group 69"/>
            <p:cNvGrpSpPr>
              <a:grpSpLocks/>
            </p:cNvGrpSpPr>
            <p:nvPr/>
          </p:nvGrpSpPr>
          <p:grpSpPr bwMode="auto">
            <a:xfrm>
              <a:off x="3011" y="193"/>
              <a:ext cx="135" cy="385"/>
              <a:chOff x="275" y="191"/>
              <a:chExt cx="161" cy="385"/>
            </a:xfrm>
          </p:grpSpPr>
          <p:sp>
            <p:nvSpPr>
              <p:cNvPr id="14379" name="Oval 7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75" name="Freeform 71"/>
              <p:cNvSpPr>
                <a:spLocks/>
              </p:cNvSpPr>
              <p:nvPr/>
            </p:nvSpPr>
            <p:spPr bwMode="auto">
              <a:xfrm>
                <a:off x="276" y="192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361" name="Group 72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14377" name="Oval 7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78" name="Freeform 74"/>
              <p:cNvSpPr>
                <a:spLocks/>
              </p:cNvSpPr>
              <p:nvPr/>
            </p:nvSpPr>
            <p:spPr bwMode="auto">
              <a:xfrm>
                <a:off x="275" y="192"/>
                <a:ext cx="162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362" name="Group 75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14375" name="Oval 7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81" name="Freeform 77"/>
              <p:cNvSpPr>
                <a:spLocks/>
              </p:cNvSpPr>
              <p:nvPr/>
            </p:nvSpPr>
            <p:spPr bwMode="auto">
              <a:xfrm>
                <a:off x="274" y="192"/>
                <a:ext cx="162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363" name="Group 78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14373" name="Oval 7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84" name="Freeform 80"/>
              <p:cNvSpPr>
                <a:spLocks/>
              </p:cNvSpPr>
              <p:nvPr/>
            </p:nvSpPr>
            <p:spPr bwMode="auto">
              <a:xfrm>
                <a:off x="274" y="192"/>
                <a:ext cx="162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364" name="Group 81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14371" name="Oval 8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87" name="Freeform 83"/>
              <p:cNvSpPr>
                <a:spLocks/>
              </p:cNvSpPr>
              <p:nvPr/>
            </p:nvSpPr>
            <p:spPr bwMode="auto">
              <a:xfrm>
                <a:off x="275" y="192"/>
                <a:ext cx="162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4365" name="Freeform 84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"/>
                <a:gd name="T13" fmla="*/ 0 h 2377"/>
                <a:gd name="T14" fmla="*/ 206 w 206"/>
                <a:gd name="T15" fmla="*/ 2377 h 23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>
              <a:solidFill>
                <a:srgbClr val="0099FF">
                  <a:alpha val="50195"/>
                </a:srgbClr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Freeform 85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248"/>
                <a:gd name="T14" fmla="*/ 384 w 38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>
              <a:solidFill>
                <a:srgbClr val="0099FF">
                  <a:alpha val="50195"/>
                </a:srgbClr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Freeform 86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248"/>
                <a:gd name="T14" fmla="*/ 384 w 38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>
              <a:solidFill>
                <a:srgbClr val="0099FF">
                  <a:alpha val="50195"/>
                </a:srgbClr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68" name="Group 87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14369" name="Oval 8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93" name="Freeform 89"/>
              <p:cNvSpPr>
                <a:spLocks/>
              </p:cNvSpPr>
              <p:nvPr/>
            </p:nvSpPr>
            <p:spPr bwMode="auto">
              <a:xfrm>
                <a:off x="276" y="191"/>
                <a:ext cx="160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35069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9138"/>
            <a:ext cx="3810000" cy="1655762"/>
          </a:xfrm>
        </p:spPr>
        <p:txBody>
          <a:bodyPr/>
          <a:lstStyle/>
          <a:p>
            <a:pPr eaLnBrk="1" hangingPunct="1"/>
            <a:r>
              <a:rPr lang="ru-RU" sz="2000" smtClean="0"/>
              <a:t>Оформить чертеж сплошными основными и штриховой линиями</a:t>
            </a:r>
          </a:p>
        </p:txBody>
      </p:sp>
      <p:sp>
        <p:nvSpPr>
          <p:cNvPr id="15363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619125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Построение чертежа </a:t>
            </a:r>
          </a:p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фартука в М 1:4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859338" y="335756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Т</a:t>
            </a:r>
            <a:r>
              <a:rPr lang="ru-RU"/>
              <a:t> </a:t>
            </a:r>
            <a:r>
              <a:rPr lang="ru-RU" sz="1000" b="1" i="1"/>
              <a:t>1</a:t>
            </a:r>
            <a:endParaRPr lang="ru-RU" b="1" i="1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5435600" y="3573463"/>
            <a:ext cx="0" cy="28797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5435600" y="6453188"/>
            <a:ext cx="20891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5435600" y="3573463"/>
            <a:ext cx="20891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7596188" y="184467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В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7524750" y="33575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Т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7524750" y="623728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Н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516688" y="184467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В</a:t>
            </a:r>
            <a:r>
              <a:rPr lang="ru-RU" sz="1200" i="1"/>
              <a:t>1</a:t>
            </a:r>
            <a:endParaRPr lang="ru-RU" sz="2000" i="1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227763" y="321310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Т</a:t>
            </a:r>
            <a:r>
              <a:rPr lang="ru-RU"/>
              <a:t> </a:t>
            </a:r>
            <a:r>
              <a:rPr lang="ru-RU" sz="1000" b="1" i="1"/>
              <a:t>2</a:t>
            </a:r>
            <a:endParaRPr lang="ru-RU" b="1" i="1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6948488" y="1989138"/>
            <a:ext cx="576262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6804025" y="1989138"/>
            <a:ext cx="144463" cy="15843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4787900" y="6308725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Н </a:t>
            </a:r>
            <a:r>
              <a:rPr lang="ru-RU" sz="1200" b="1" i="1"/>
              <a:t>1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6732588" y="37893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К</a:t>
            </a:r>
            <a:r>
              <a:rPr lang="ru-RU" sz="1200" b="1" i="1"/>
              <a:t>1</a:t>
            </a: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6877050" y="4149725"/>
            <a:ext cx="0" cy="1223963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H="1">
            <a:off x="5651500" y="4149725"/>
            <a:ext cx="12255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 flipH="1">
            <a:off x="5651500" y="5373688"/>
            <a:ext cx="12255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5651500" y="4149725"/>
            <a:ext cx="0" cy="1223963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6804025" y="5157788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К</a:t>
            </a:r>
            <a:r>
              <a:rPr lang="ru-RU" sz="1200" b="1" i="1"/>
              <a:t>2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5435600" y="37893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К</a:t>
            </a:r>
            <a:r>
              <a:rPr lang="ru-RU" sz="1200" b="1" i="1"/>
              <a:t>3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5364163" y="53006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К</a:t>
            </a:r>
            <a:r>
              <a:rPr lang="ru-RU" sz="1200" b="1" i="1"/>
              <a:t>4</a:t>
            </a: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2195513" y="3789363"/>
            <a:ext cx="433387" cy="2520950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3635375" y="4005263"/>
            <a:ext cx="431800" cy="2232025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2700338" y="3573463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П</a:t>
            </a:r>
            <a:endParaRPr lang="ru-RU" sz="1200" b="1" i="1"/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1692275" y="3573463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П </a:t>
            </a:r>
            <a:r>
              <a:rPr lang="ru-RU" sz="1200" b="1" i="1"/>
              <a:t>1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2627313" y="6021388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П </a:t>
            </a:r>
            <a:r>
              <a:rPr lang="ru-RU" sz="1200" b="1" i="1"/>
              <a:t>2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1692275" y="6021388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П </a:t>
            </a:r>
            <a:r>
              <a:rPr lang="ru-RU" sz="1200" b="1" i="1"/>
              <a:t>3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4067175" y="3789363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Б</a:t>
            </a:r>
            <a:endParaRPr lang="ru-RU" sz="1200" b="1" i="1"/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3203575" y="3789363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Б </a:t>
            </a:r>
            <a:r>
              <a:rPr lang="ru-RU" sz="1200" b="1" i="1"/>
              <a:t>1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3995738" y="5949950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Б </a:t>
            </a:r>
            <a:r>
              <a:rPr lang="ru-RU" sz="1200" b="1" i="1"/>
              <a:t>2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3203575" y="5949950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Б </a:t>
            </a:r>
            <a:r>
              <a:rPr lang="ru-RU" sz="1200" b="1" i="1"/>
              <a:t>3</a:t>
            </a:r>
          </a:p>
        </p:txBody>
      </p:sp>
      <p:sp>
        <p:nvSpPr>
          <p:cNvPr id="22571" name="Line 43"/>
          <p:cNvSpPr>
            <a:spLocks noChangeShapeType="1"/>
          </p:cNvSpPr>
          <p:nvPr/>
        </p:nvSpPr>
        <p:spPr bwMode="auto">
          <a:xfrm>
            <a:off x="7524750" y="1989138"/>
            <a:ext cx="0" cy="4464050"/>
          </a:xfrm>
          <a:prstGeom prst="line">
            <a:avLst/>
          </a:prstGeom>
          <a:noFill/>
          <a:ln w="28575">
            <a:solidFill>
              <a:srgbClr val="3333CC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 animBg="1"/>
      <p:bldP spid="22538" grpId="0" animBg="1"/>
      <p:bldP spid="22540" grpId="0" animBg="1"/>
      <p:bldP spid="22541" grpId="0"/>
      <p:bldP spid="22542" grpId="0"/>
      <p:bldP spid="22543" grpId="0"/>
      <p:bldP spid="22544" grpId="0"/>
      <p:bldP spid="22545" grpId="0"/>
      <p:bldP spid="22546" grpId="0" animBg="1"/>
      <p:bldP spid="22547" grpId="0" animBg="1"/>
      <p:bldP spid="22548" grpId="0"/>
      <p:bldP spid="22549" grpId="0"/>
      <p:bldP spid="22550" grpId="0" animBg="1"/>
      <p:bldP spid="22551" grpId="0" animBg="1"/>
      <p:bldP spid="22552" grpId="0" animBg="1"/>
      <p:bldP spid="22553" grpId="0" animBg="1"/>
      <p:bldP spid="22554" grpId="0"/>
      <p:bldP spid="22555" grpId="0"/>
      <p:bldP spid="22556" grpId="0"/>
      <p:bldP spid="22557" grpId="0" animBg="1"/>
      <p:bldP spid="22558" grpId="0" animBg="1"/>
      <p:bldP spid="22560" grpId="0"/>
      <p:bldP spid="22561" grpId="0"/>
      <p:bldP spid="22562" grpId="0"/>
      <p:bldP spid="22563" grpId="0"/>
      <p:bldP spid="22565" grpId="0"/>
      <p:bldP spid="22567" grpId="0"/>
      <p:bldP spid="22569" grpId="0"/>
      <p:bldP spid="22570" grpId="0"/>
      <p:bldP spid="225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619125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Построение чертежа </a:t>
            </a:r>
          </a:p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фартука в М 1:4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859338" y="335756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Т</a:t>
            </a:r>
            <a:r>
              <a:rPr lang="ru-RU"/>
              <a:t> </a:t>
            </a:r>
            <a:r>
              <a:rPr lang="ru-RU" sz="1000" b="1" i="1"/>
              <a:t>1</a:t>
            </a:r>
            <a:endParaRPr lang="ru-RU" b="1" i="1"/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5435600" y="3573463"/>
            <a:ext cx="0" cy="28797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 flipH="1">
            <a:off x="5435600" y="6453188"/>
            <a:ext cx="20891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>
            <a:off x="5435600" y="3573463"/>
            <a:ext cx="20891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7596188" y="184467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В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7524750" y="33575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Т</a:t>
            </a:r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7524750" y="623728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Н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6516688" y="184467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В</a:t>
            </a:r>
            <a:r>
              <a:rPr lang="ru-RU" sz="1200" i="1"/>
              <a:t>1</a:t>
            </a:r>
            <a:endParaRPr lang="ru-RU" sz="2000" i="1"/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6227763" y="321310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Т</a:t>
            </a:r>
            <a:r>
              <a:rPr lang="ru-RU"/>
              <a:t> </a:t>
            </a:r>
            <a:r>
              <a:rPr lang="ru-RU" sz="1000" b="1" i="1"/>
              <a:t>2</a:t>
            </a:r>
            <a:endParaRPr lang="ru-RU" b="1" i="1"/>
          </a:p>
        </p:txBody>
      </p:sp>
      <p:sp>
        <p:nvSpPr>
          <p:cNvPr id="16396" name="Line 14"/>
          <p:cNvSpPr>
            <a:spLocks noChangeShapeType="1"/>
          </p:cNvSpPr>
          <p:nvPr/>
        </p:nvSpPr>
        <p:spPr bwMode="auto">
          <a:xfrm>
            <a:off x="6948488" y="1989138"/>
            <a:ext cx="576262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5"/>
          <p:cNvSpPr>
            <a:spLocks noChangeShapeType="1"/>
          </p:cNvSpPr>
          <p:nvPr/>
        </p:nvSpPr>
        <p:spPr bwMode="auto">
          <a:xfrm flipH="1">
            <a:off x="6804025" y="1989138"/>
            <a:ext cx="144463" cy="15843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Text Box 16"/>
          <p:cNvSpPr txBox="1">
            <a:spLocks noChangeArrowheads="1"/>
          </p:cNvSpPr>
          <p:nvPr/>
        </p:nvSpPr>
        <p:spPr bwMode="auto">
          <a:xfrm>
            <a:off x="4787900" y="6308725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Н </a:t>
            </a:r>
            <a:r>
              <a:rPr lang="ru-RU" sz="1200" b="1" i="1"/>
              <a:t>1</a:t>
            </a:r>
          </a:p>
        </p:txBody>
      </p:sp>
      <p:sp>
        <p:nvSpPr>
          <p:cNvPr id="16399" name="Text Box 17"/>
          <p:cNvSpPr txBox="1">
            <a:spLocks noChangeArrowheads="1"/>
          </p:cNvSpPr>
          <p:nvPr/>
        </p:nvSpPr>
        <p:spPr bwMode="auto">
          <a:xfrm>
            <a:off x="6732588" y="37893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К</a:t>
            </a:r>
            <a:r>
              <a:rPr lang="ru-RU" sz="1200" b="1" i="1"/>
              <a:t>1</a:t>
            </a:r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6877050" y="4149725"/>
            <a:ext cx="0" cy="1223963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9"/>
          <p:cNvSpPr>
            <a:spLocks noChangeShapeType="1"/>
          </p:cNvSpPr>
          <p:nvPr/>
        </p:nvSpPr>
        <p:spPr bwMode="auto">
          <a:xfrm flipH="1">
            <a:off x="5651500" y="4149725"/>
            <a:ext cx="12255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20"/>
          <p:cNvSpPr>
            <a:spLocks noChangeShapeType="1"/>
          </p:cNvSpPr>
          <p:nvPr/>
        </p:nvSpPr>
        <p:spPr bwMode="auto">
          <a:xfrm flipH="1">
            <a:off x="5651500" y="5373688"/>
            <a:ext cx="12255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21"/>
          <p:cNvSpPr>
            <a:spLocks noChangeShapeType="1"/>
          </p:cNvSpPr>
          <p:nvPr/>
        </p:nvSpPr>
        <p:spPr bwMode="auto">
          <a:xfrm>
            <a:off x="5651500" y="4149725"/>
            <a:ext cx="0" cy="1223963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Text Box 22"/>
          <p:cNvSpPr txBox="1">
            <a:spLocks noChangeArrowheads="1"/>
          </p:cNvSpPr>
          <p:nvPr/>
        </p:nvSpPr>
        <p:spPr bwMode="auto">
          <a:xfrm>
            <a:off x="6804025" y="5157788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К</a:t>
            </a:r>
            <a:r>
              <a:rPr lang="ru-RU" sz="1200" b="1" i="1"/>
              <a:t>2</a:t>
            </a:r>
          </a:p>
        </p:txBody>
      </p:sp>
      <p:sp>
        <p:nvSpPr>
          <p:cNvPr id="16405" name="Text Box 23"/>
          <p:cNvSpPr txBox="1">
            <a:spLocks noChangeArrowheads="1"/>
          </p:cNvSpPr>
          <p:nvPr/>
        </p:nvSpPr>
        <p:spPr bwMode="auto">
          <a:xfrm>
            <a:off x="5435600" y="37893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К</a:t>
            </a:r>
            <a:r>
              <a:rPr lang="ru-RU" sz="1200" b="1" i="1"/>
              <a:t>3</a:t>
            </a:r>
          </a:p>
        </p:txBody>
      </p:sp>
      <p:sp>
        <p:nvSpPr>
          <p:cNvPr id="16406" name="Text Box 24"/>
          <p:cNvSpPr txBox="1">
            <a:spLocks noChangeArrowheads="1"/>
          </p:cNvSpPr>
          <p:nvPr/>
        </p:nvSpPr>
        <p:spPr bwMode="auto">
          <a:xfrm>
            <a:off x="5364163" y="53006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К</a:t>
            </a:r>
            <a:r>
              <a:rPr lang="ru-RU" sz="1200" b="1" i="1"/>
              <a:t>4</a:t>
            </a:r>
          </a:p>
        </p:txBody>
      </p:sp>
      <p:sp>
        <p:nvSpPr>
          <p:cNvPr id="16407" name="Rectangle 25"/>
          <p:cNvSpPr>
            <a:spLocks noChangeArrowheads="1"/>
          </p:cNvSpPr>
          <p:nvPr/>
        </p:nvSpPr>
        <p:spPr bwMode="auto">
          <a:xfrm>
            <a:off x="2195513" y="3789363"/>
            <a:ext cx="433387" cy="2520950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8" name="Rectangle 26"/>
          <p:cNvSpPr>
            <a:spLocks noChangeArrowheads="1"/>
          </p:cNvSpPr>
          <p:nvPr/>
        </p:nvSpPr>
        <p:spPr bwMode="auto">
          <a:xfrm>
            <a:off x="3635375" y="4005263"/>
            <a:ext cx="431800" cy="2232025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9" name="Text Box 27"/>
          <p:cNvSpPr txBox="1">
            <a:spLocks noChangeArrowheads="1"/>
          </p:cNvSpPr>
          <p:nvPr/>
        </p:nvSpPr>
        <p:spPr bwMode="auto">
          <a:xfrm>
            <a:off x="2700338" y="3573463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П</a:t>
            </a:r>
            <a:endParaRPr lang="ru-RU" sz="1200" b="1" i="1"/>
          </a:p>
        </p:txBody>
      </p:sp>
      <p:sp>
        <p:nvSpPr>
          <p:cNvPr id="16410" name="Text Box 28"/>
          <p:cNvSpPr txBox="1">
            <a:spLocks noChangeArrowheads="1"/>
          </p:cNvSpPr>
          <p:nvPr/>
        </p:nvSpPr>
        <p:spPr bwMode="auto">
          <a:xfrm>
            <a:off x="1692275" y="3573463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П </a:t>
            </a:r>
            <a:r>
              <a:rPr lang="ru-RU" sz="1200" b="1" i="1"/>
              <a:t>1</a:t>
            </a:r>
          </a:p>
        </p:txBody>
      </p:sp>
      <p:sp>
        <p:nvSpPr>
          <p:cNvPr id="16411" name="Text Box 29"/>
          <p:cNvSpPr txBox="1">
            <a:spLocks noChangeArrowheads="1"/>
          </p:cNvSpPr>
          <p:nvPr/>
        </p:nvSpPr>
        <p:spPr bwMode="auto">
          <a:xfrm>
            <a:off x="2627313" y="6021388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П </a:t>
            </a:r>
            <a:r>
              <a:rPr lang="ru-RU" sz="1200" b="1" i="1"/>
              <a:t>2</a:t>
            </a:r>
          </a:p>
        </p:txBody>
      </p:sp>
      <p:sp>
        <p:nvSpPr>
          <p:cNvPr id="16412" name="Text Box 30"/>
          <p:cNvSpPr txBox="1">
            <a:spLocks noChangeArrowheads="1"/>
          </p:cNvSpPr>
          <p:nvPr/>
        </p:nvSpPr>
        <p:spPr bwMode="auto">
          <a:xfrm>
            <a:off x="1692275" y="6021388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П </a:t>
            </a:r>
            <a:r>
              <a:rPr lang="ru-RU" sz="1200" b="1" i="1"/>
              <a:t>3</a:t>
            </a:r>
          </a:p>
        </p:txBody>
      </p:sp>
      <p:sp>
        <p:nvSpPr>
          <p:cNvPr id="16413" name="Text Box 31"/>
          <p:cNvSpPr txBox="1">
            <a:spLocks noChangeArrowheads="1"/>
          </p:cNvSpPr>
          <p:nvPr/>
        </p:nvSpPr>
        <p:spPr bwMode="auto">
          <a:xfrm>
            <a:off x="4067175" y="3789363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Б</a:t>
            </a:r>
            <a:endParaRPr lang="ru-RU" sz="1200" b="1" i="1"/>
          </a:p>
        </p:txBody>
      </p:sp>
      <p:sp>
        <p:nvSpPr>
          <p:cNvPr id="16414" name="Text Box 32"/>
          <p:cNvSpPr txBox="1">
            <a:spLocks noChangeArrowheads="1"/>
          </p:cNvSpPr>
          <p:nvPr/>
        </p:nvSpPr>
        <p:spPr bwMode="auto">
          <a:xfrm>
            <a:off x="3203575" y="3789363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Б </a:t>
            </a:r>
            <a:r>
              <a:rPr lang="ru-RU" sz="1200" b="1" i="1"/>
              <a:t>1</a:t>
            </a:r>
          </a:p>
        </p:txBody>
      </p:sp>
      <p:sp>
        <p:nvSpPr>
          <p:cNvPr id="16415" name="Text Box 33"/>
          <p:cNvSpPr txBox="1">
            <a:spLocks noChangeArrowheads="1"/>
          </p:cNvSpPr>
          <p:nvPr/>
        </p:nvSpPr>
        <p:spPr bwMode="auto">
          <a:xfrm>
            <a:off x="3995738" y="5949950"/>
            <a:ext cx="71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Б </a:t>
            </a:r>
            <a:r>
              <a:rPr lang="ru-RU" sz="1200" b="1" i="1"/>
              <a:t>2</a:t>
            </a:r>
          </a:p>
        </p:txBody>
      </p:sp>
      <p:sp>
        <p:nvSpPr>
          <p:cNvPr id="16416" name="Text Box 34"/>
          <p:cNvSpPr txBox="1">
            <a:spLocks noChangeArrowheads="1"/>
          </p:cNvSpPr>
          <p:nvPr/>
        </p:nvSpPr>
        <p:spPr bwMode="auto">
          <a:xfrm>
            <a:off x="3203575" y="5949950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Б </a:t>
            </a:r>
            <a:r>
              <a:rPr lang="ru-RU" sz="1200" b="1" i="1"/>
              <a:t>3</a:t>
            </a:r>
          </a:p>
        </p:txBody>
      </p:sp>
      <p:sp>
        <p:nvSpPr>
          <p:cNvPr id="16417" name="Line 35"/>
          <p:cNvSpPr>
            <a:spLocks noChangeShapeType="1"/>
          </p:cNvSpPr>
          <p:nvPr/>
        </p:nvSpPr>
        <p:spPr bwMode="auto">
          <a:xfrm>
            <a:off x="7524750" y="1989138"/>
            <a:ext cx="0" cy="4464050"/>
          </a:xfrm>
          <a:prstGeom prst="line">
            <a:avLst/>
          </a:prstGeom>
          <a:noFill/>
          <a:ln w="28575">
            <a:solidFill>
              <a:srgbClr val="3333CC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7308850" y="3141663"/>
            <a:ext cx="504825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FF3300"/>
                </a:solidFill>
              </a:rPr>
              <a:t>с</a:t>
            </a:r>
          </a:p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FF3300"/>
                </a:solidFill>
              </a:rPr>
              <a:t>е</a:t>
            </a:r>
          </a:p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FF3300"/>
                </a:solidFill>
              </a:rPr>
              <a:t>р</a:t>
            </a:r>
          </a:p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FF3300"/>
                </a:solidFill>
              </a:rPr>
              <a:t>е</a:t>
            </a:r>
          </a:p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FF3300"/>
                </a:solidFill>
              </a:rPr>
              <a:t>д</a:t>
            </a:r>
          </a:p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FF3300"/>
                </a:solidFill>
              </a:rPr>
              <a:t>и</a:t>
            </a:r>
          </a:p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FF3300"/>
                </a:solidFill>
              </a:rPr>
              <a:t>н</a:t>
            </a:r>
          </a:p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5795963" y="5661025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Нижняя часть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95963" y="4581525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Карман</a:t>
            </a:r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6516688" y="2565400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Нагрудник</a:t>
            </a:r>
          </a:p>
        </p:txBody>
      </p:sp>
      <p:sp>
        <p:nvSpPr>
          <p:cNvPr id="23592" name="Text Box 40"/>
          <p:cNvSpPr txBox="1">
            <a:spLocks noChangeArrowheads="1"/>
          </p:cNvSpPr>
          <p:nvPr/>
        </p:nvSpPr>
        <p:spPr bwMode="auto">
          <a:xfrm>
            <a:off x="2268538" y="4149725"/>
            <a:ext cx="2873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Пояс</a:t>
            </a:r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3708400" y="4149725"/>
            <a:ext cx="2873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Бретель</a:t>
            </a:r>
          </a:p>
        </p:txBody>
      </p:sp>
      <p:sp>
        <p:nvSpPr>
          <p:cNvPr id="16424" name="Text Box 42"/>
          <p:cNvSpPr txBox="1">
            <a:spLocks noChangeArrowheads="1"/>
          </p:cNvSpPr>
          <p:nvPr/>
        </p:nvSpPr>
        <p:spPr bwMode="auto">
          <a:xfrm>
            <a:off x="755650" y="2276475"/>
            <a:ext cx="3671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Подписать детали фартука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3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3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3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3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3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23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23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3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3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3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3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3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3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2" grpId="0"/>
      <p:bldP spid="235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Назовите и покажите детали фартука, которые                       имеют прямоугольную форму?</a:t>
            </a:r>
          </a:p>
          <a:p>
            <a:pPr eaLnBrk="1" hangingPunct="1"/>
            <a:r>
              <a:rPr lang="ru-RU" sz="2400" smtClean="0"/>
              <a:t>Какой отрезок обозначает середину фартука?                    Боковую линию фартука?</a:t>
            </a:r>
          </a:p>
          <a:p>
            <a:pPr eaLnBrk="1" hangingPunct="1"/>
            <a:r>
              <a:rPr lang="ru-RU" sz="2400" smtClean="0"/>
              <a:t>От какой мерки зависит ширина                                              нижней части?</a:t>
            </a:r>
          </a:p>
          <a:p>
            <a:pPr eaLnBrk="1" hangingPunct="1"/>
            <a:r>
              <a:rPr lang="ru-RU" sz="2400" smtClean="0"/>
              <a:t>Объясните, почему при расчете                                               пояса к мерке Ст дается большая                                                       прибавка (25 см).</a:t>
            </a:r>
          </a:p>
          <a:p>
            <a:pPr eaLnBrk="1" hangingPunct="1"/>
            <a:r>
              <a:rPr lang="ru-RU" sz="2400" smtClean="0"/>
              <a:t>Назовите парные детали фартука.</a:t>
            </a:r>
          </a:p>
          <a:p>
            <a:pPr eaLnBrk="1" hangingPunct="1"/>
            <a:endParaRPr lang="ru-RU" sz="2400" smtClean="0"/>
          </a:p>
        </p:txBody>
      </p:sp>
      <p:sp>
        <p:nvSpPr>
          <p:cNvPr id="17411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619125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Построение чертежа </a:t>
            </a:r>
          </a:p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фартука в М 1:4</a:t>
            </a:r>
          </a:p>
        </p:txBody>
      </p:sp>
      <p:pic>
        <p:nvPicPr>
          <p:cNvPr id="17412" name="Picture 5" descr="IMAGE0004"/>
          <p:cNvPicPr>
            <a:picLocks noChangeAspect="1" noChangeArrowheads="1"/>
          </p:cNvPicPr>
          <p:nvPr/>
        </p:nvPicPr>
        <p:blipFill>
          <a:blip r:embed="rId3" cstate="print"/>
          <a:srcRect l="9464" t="5449" r="2682" b="5498"/>
          <a:stretch>
            <a:fillRect/>
          </a:stretch>
        </p:blipFill>
        <p:spPr bwMode="auto">
          <a:xfrm rot="314770">
            <a:off x="7092950" y="1125538"/>
            <a:ext cx="1871663" cy="2879725"/>
          </a:xfrm>
          <a:prstGeom prst="rect">
            <a:avLst/>
          </a:prstGeom>
          <a:noFill/>
          <a:ln w="57150" cmpd="thinThick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7413" name="Picture 6" descr="IMAGE0005"/>
          <p:cNvPicPr>
            <a:picLocks noChangeAspect="1" noChangeArrowheads="1"/>
          </p:cNvPicPr>
          <p:nvPr/>
        </p:nvPicPr>
        <p:blipFill>
          <a:blip r:embed="rId4" cstate="print"/>
          <a:srcRect l="13779" t="1317" r="3989" b="12433"/>
          <a:stretch>
            <a:fillRect/>
          </a:stretch>
        </p:blipFill>
        <p:spPr bwMode="auto">
          <a:xfrm>
            <a:off x="5292725" y="3789363"/>
            <a:ext cx="1800225" cy="2808287"/>
          </a:xfrm>
          <a:prstGeom prst="rect">
            <a:avLst/>
          </a:prstGeom>
          <a:noFill/>
          <a:ln w="57150" cmpd="thickThin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905000"/>
            <a:ext cx="6597650" cy="4114800"/>
          </a:xfrm>
        </p:spPr>
        <p:txBody>
          <a:bodyPr/>
          <a:lstStyle/>
          <a:p>
            <a:pPr eaLnBrk="1" hangingPunct="1"/>
            <a:r>
              <a:rPr kumimoji="0" lang="ru-RU" smtClean="0"/>
              <a:t>было интересно…</a:t>
            </a:r>
          </a:p>
          <a:p>
            <a:pPr eaLnBrk="1" hangingPunct="1"/>
            <a:r>
              <a:rPr kumimoji="0" lang="ru-RU" smtClean="0"/>
              <a:t>было трудно… </a:t>
            </a:r>
          </a:p>
          <a:p>
            <a:pPr eaLnBrk="1" hangingPunct="1"/>
            <a:r>
              <a:rPr kumimoji="0" lang="ru-RU" smtClean="0"/>
              <a:t>теперь я могу… </a:t>
            </a:r>
          </a:p>
          <a:p>
            <a:pPr eaLnBrk="1" hangingPunct="1"/>
            <a:r>
              <a:rPr kumimoji="0" lang="ru-RU" smtClean="0"/>
              <a:t>я научилась… </a:t>
            </a:r>
          </a:p>
          <a:p>
            <a:pPr eaLnBrk="1" hangingPunct="1"/>
            <a:r>
              <a:rPr kumimoji="0" lang="ru-RU" smtClean="0"/>
              <a:t>меня удивило…</a:t>
            </a:r>
          </a:p>
          <a:p>
            <a:pPr eaLnBrk="1" hangingPunct="1"/>
            <a:r>
              <a:rPr kumimoji="0" lang="ru-RU" smtClean="0"/>
              <a:t>мне захотелось… 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18435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547813" y="549275"/>
            <a:ext cx="518477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Рефлексия</a:t>
            </a:r>
          </a:p>
        </p:txBody>
      </p:sp>
      <p:pic>
        <p:nvPicPr>
          <p:cNvPr id="18436" name="Picture 5" descr="278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636838"/>
            <a:ext cx="16748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7772400" cy="4537075"/>
          </a:xfrm>
        </p:spPr>
        <p:txBody>
          <a:bodyPr/>
          <a:lstStyle/>
          <a:p>
            <a:pPr eaLnBrk="1" hangingPunct="1"/>
            <a:r>
              <a:rPr lang="ru-RU" sz="2400" smtClean="0"/>
              <a:t>Какие линии называются горизонтальными? Вертикальными?</a:t>
            </a:r>
          </a:p>
          <a:p>
            <a:pPr eaLnBrk="1" hangingPunct="1"/>
            <a:r>
              <a:rPr lang="ru-RU" sz="2400" smtClean="0"/>
              <a:t>Как построить прямой угол?</a:t>
            </a:r>
          </a:p>
          <a:p>
            <a:pPr eaLnBrk="1" hangingPunct="1"/>
            <a:r>
              <a:rPr lang="ru-RU" sz="2400" smtClean="0"/>
              <a:t>Вспомните, для чего вы проводили вертикальную линию, когда рисовали вазу, стакан, кувшин?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/>
            <a:endParaRPr lang="ru-RU" sz="2400" smtClean="0"/>
          </a:p>
        </p:txBody>
      </p:sp>
      <p:sp>
        <p:nvSpPr>
          <p:cNvPr id="4099" name="WordArt 8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692275" y="476250"/>
            <a:ext cx="4392613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Чертеж</a:t>
            </a:r>
          </a:p>
        </p:txBody>
      </p:sp>
      <p:sp>
        <p:nvSpPr>
          <p:cNvPr id="7178" name="WordArt 10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539750" y="4292600"/>
            <a:ext cx="2519363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Чертеж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203575" y="4221163"/>
            <a:ext cx="48244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- это графическое изображение какого-либо предмета на бумаге в натуральную величину в уменьшенном или увеличенном виде.</a:t>
            </a:r>
          </a:p>
        </p:txBody>
      </p:sp>
      <p:grpSp>
        <p:nvGrpSpPr>
          <p:cNvPr id="4102" name="Group 12"/>
          <p:cNvGrpSpPr>
            <a:grpSpLocks/>
          </p:cNvGrpSpPr>
          <p:nvPr/>
        </p:nvGrpSpPr>
        <p:grpSpPr bwMode="auto">
          <a:xfrm rot="19181055" flipH="1">
            <a:off x="6732588" y="549275"/>
            <a:ext cx="1208087" cy="504825"/>
            <a:chOff x="763" y="1945"/>
            <a:chExt cx="2019" cy="886"/>
          </a:xfrm>
        </p:grpSpPr>
        <p:sp>
          <p:nvSpPr>
            <p:cNvPr id="4103" name="Freeform 13"/>
            <p:cNvSpPr>
              <a:spLocks/>
            </p:cNvSpPr>
            <p:nvPr/>
          </p:nvSpPr>
          <p:spPr bwMode="auto">
            <a:xfrm rot="-3316674">
              <a:off x="1322" y="1450"/>
              <a:ext cx="852" cy="1909"/>
            </a:xfrm>
            <a:custGeom>
              <a:avLst/>
              <a:gdLst>
                <a:gd name="T0" fmla="*/ 0 w 1252"/>
                <a:gd name="T1" fmla="*/ 90 h 3125"/>
                <a:gd name="T2" fmla="*/ 227 w 1252"/>
                <a:gd name="T3" fmla="*/ 0 h 3125"/>
                <a:gd name="T4" fmla="*/ 1179 w 1252"/>
                <a:gd name="T5" fmla="*/ 2540 h 3125"/>
                <a:gd name="T6" fmla="*/ 1252 w 1252"/>
                <a:gd name="T7" fmla="*/ 3125 h 3125"/>
                <a:gd name="T8" fmla="*/ 952 w 1252"/>
                <a:gd name="T9" fmla="*/ 2630 h 3125"/>
                <a:gd name="T10" fmla="*/ 0 w 1252"/>
                <a:gd name="T11" fmla="*/ 90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 rot="-3316674">
              <a:off x="2486" y="2399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Freeform 15"/>
            <p:cNvSpPr>
              <a:spLocks/>
            </p:cNvSpPr>
            <p:nvPr/>
          </p:nvSpPr>
          <p:spPr bwMode="auto">
            <a:xfrm rot="-3316674">
              <a:off x="2671" y="2522"/>
              <a:ext cx="82" cy="141"/>
            </a:xfrm>
            <a:custGeom>
              <a:avLst/>
              <a:gdLst>
                <a:gd name="T0" fmla="*/ 85 w 121"/>
                <a:gd name="T1" fmla="*/ 0 h 230"/>
                <a:gd name="T2" fmla="*/ 0 w 121"/>
                <a:gd name="T3" fmla="*/ 25 h 230"/>
                <a:gd name="T4" fmla="*/ 121 w 121"/>
                <a:gd name="T5" fmla="*/ 230 h 230"/>
                <a:gd name="T6" fmla="*/ 85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6" name="Group 16"/>
            <p:cNvGrpSpPr>
              <a:grpSpLocks/>
            </p:cNvGrpSpPr>
            <p:nvPr/>
          </p:nvGrpSpPr>
          <p:grpSpPr bwMode="auto">
            <a:xfrm>
              <a:off x="763" y="1945"/>
              <a:ext cx="1677" cy="744"/>
              <a:chOff x="763" y="1945"/>
              <a:chExt cx="1677" cy="744"/>
            </a:xfrm>
          </p:grpSpPr>
          <p:sp>
            <p:nvSpPr>
              <p:cNvPr id="4107" name="Freeform 17"/>
              <p:cNvSpPr>
                <a:spLocks/>
              </p:cNvSpPr>
              <p:nvPr/>
            </p:nvSpPr>
            <p:spPr bwMode="auto">
              <a:xfrm rot="-3316674">
                <a:off x="1271" y="1519"/>
                <a:ext cx="744" cy="1595"/>
              </a:xfrm>
              <a:custGeom>
                <a:avLst/>
                <a:gdLst>
                  <a:gd name="T0" fmla="*/ 867 w 1094"/>
                  <a:gd name="T1" fmla="*/ 2612 h 2612"/>
                  <a:gd name="T2" fmla="*/ 1094 w 1094"/>
                  <a:gd name="T3" fmla="*/ 2522 h 2612"/>
                  <a:gd name="T4" fmla="*/ 1016 w 1094"/>
                  <a:gd name="T5" fmla="*/ 2554 h 2612"/>
                  <a:gd name="T6" fmla="*/ 84 w 1094"/>
                  <a:gd name="T7" fmla="*/ 0 h 2612"/>
                  <a:gd name="T8" fmla="*/ 0 w 1094"/>
                  <a:gd name="T9" fmla="*/ 30 h 2612"/>
                  <a:gd name="T10" fmla="*/ 940 w 1094"/>
                  <a:gd name="T11" fmla="*/ 2584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Freeform 18"/>
              <p:cNvSpPr>
                <a:spLocks/>
              </p:cNvSpPr>
              <p:nvPr/>
            </p:nvSpPr>
            <p:spPr bwMode="auto">
              <a:xfrm>
                <a:off x="763" y="2084"/>
                <a:ext cx="42" cy="155"/>
              </a:xfrm>
              <a:custGeom>
                <a:avLst/>
                <a:gdLst>
                  <a:gd name="T0" fmla="*/ 33 w 42"/>
                  <a:gd name="T1" fmla="*/ 0 h 155"/>
                  <a:gd name="T2" fmla="*/ 41 w 42"/>
                  <a:gd name="T3" fmla="*/ 48 h 155"/>
                  <a:gd name="T4" fmla="*/ 29 w 42"/>
                  <a:gd name="T5" fmla="*/ 116 h 155"/>
                  <a:gd name="T6" fmla="*/ 9 w 42"/>
                  <a:gd name="T7" fmla="*/ 152 h 155"/>
                  <a:gd name="T8" fmla="*/ 1 w 42"/>
                  <a:gd name="T9" fmla="*/ 96 h 155"/>
                  <a:gd name="T10" fmla="*/ 5 w 42"/>
                  <a:gd name="T11" fmla="*/ 52 h 155"/>
                  <a:gd name="T12" fmla="*/ 33 w 42"/>
                  <a:gd name="T13" fmla="*/ 0 h 1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55"/>
                  <a:gd name="T23" fmla="*/ 42 w 42"/>
                  <a:gd name="T24" fmla="*/ 155 h 1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55">
                    <a:moveTo>
                      <a:pt x="33" y="0"/>
                    </a:moveTo>
                    <a:cubicBezTo>
                      <a:pt x="42" y="3"/>
                      <a:pt x="42" y="29"/>
                      <a:pt x="41" y="48"/>
                    </a:cubicBezTo>
                    <a:cubicBezTo>
                      <a:pt x="40" y="67"/>
                      <a:pt x="34" y="99"/>
                      <a:pt x="29" y="116"/>
                    </a:cubicBezTo>
                    <a:cubicBezTo>
                      <a:pt x="24" y="133"/>
                      <a:pt x="14" y="155"/>
                      <a:pt x="9" y="152"/>
                    </a:cubicBezTo>
                    <a:cubicBezTo>
                      <a:pt x="4" y="149"/>
                      <a:pt x="2" y="113"/>
                      <a:pt x="1" y="96"/>
                    </a:cubicBezTo>
                    <a:cubicBezTo>
                      <a:pt x="0" y="79"/>
                      <a:pt x="0" y="68"/>
                      <a:pt x="5" y="52"/>
                    </a:cubicBezTo>
                    <a:cubicBezTo>
                      <a:pt x="10" y="36"/>
                      <a:pt x="27" y="11"/>
                      <a:pt x="33" y="0"/>
                    </a:cubicBezTo>
                    <a:close/>
                  </a:path>
                </a:pathLst>
              </a:custGeom>
              <a:solidFill>
                <a:srgbClr val="CC0F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Масштабная линейка (линейка закройщика);</a:t>
            </a:r>
          </a:p>
          <a:p>
            <a:pPr eaLnBrk="1" hangingPunct="1"/>
            <a:r>
              <a:rPr lang="ru-RU" sz="2400" smtClean="0"/>
              <a:t>Карандаш ТМ и М;</a:t>
            </a:r>
          </a:p>
          <a:p>
            <a:pPr eaLnBrk="1" hangingPunct="1"/>
            <a:r>
              <a:rPr lang="ru-RU" sz="2400" smtClean="0"/>
              <a:t>Угольник;</a:t>
            </a:r>
          </a:p>
          <a:p>
            <a:pPr eaLnBrk="1" hangingPunct="1"/>
            <a:r>
              <a:rPr lang="ru-RU" sz="2400" smtClean="0"/>
              <a:t>Циркуль.</a:t>
            </a:r>
          </a:p>
          <a:p>
            <a:pPr eaLnBrk="1" hangingPunct="1"/>
            <a:endParaRPr lang="ru-RU" sz="1400" smtClean="0"/>
          </a:p>
          <a:p>
            <a:pPr eaLnBrk="1" hangingPunct="1"/>
            <a:r>
              <a:rPr lang="ru-RU" sz="2400" smtClean="0"/>
              <a:t>                              указывает, во сколько раз                       настоящие размеры предмета меньше.</a:t>
            </a:r>
          </a:p>
          <a:p>
            <a:pPr eaLnBrk="1" hangingPunct="1"/>
            <a:r>
              <a:rPr lang="ru-RU" sz="2400" smtClean="0"/>
              <a:t>Масштаб записывают в виде отношения двух чисел, первое из которых относится к чертежу, а второе – к предмету. Масштаб 1:4 означает уменьшение в 4 раза.</a:t>
            </a:r>
          </a:p>
        </p:txBody>
      </p:sp>
      <p:sp>
        <p:nvSpPr>
          <p:cNvPr id="5123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66960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Чертежные инструменты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 t="2640" r="6950"/>
          <a:stretch>
            <a:fillRect/>
          </a:stretch>
        </p:blipFill>
        <p:spPr bwMode="auto">
          <a:xfrm>
            <a:off x="7092950" y="1484313"/>
            <a:ext cx="5683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WordArt 6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539750" y="4005263"/>
            <a:ext cx="2160588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Масштаб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6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971550" y="549275"/>
            <a:ext cx="6191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Линии на чертеже</a:t>
            </a:r>
          </a:p>
        </p:txBody>
      </p:sp>
      <p:graphicFrame>
        <p:nvGraphicFramePr>
          <p:cNvPr id="11390" name="Group 126"/>
          <p:cNvGraphicFramePr>
            <a:graphicFrameLocks noGrp="1"/>
          </p:cNvGraphicFramePr>
          <p:nvPr/>
        </p:nvGraphicFramePr>
        <p:xfrm>
          <a:off x="250825" y="1557338"/>
          <a:ext cx="7705725" cy="4898708"/>
        </p:xfrm>
        <a:graphic>
          <a:graphicData uri="http://schemas.openxmlformats.org/drawingml/2006/table">
            <a:tbl>
              <a:tblPr/>
              <a:tblGrid>
                <a:gridCol w="2568575"/>
                <a:gridCol w="2039938"/>
                <a:gridCol w="309721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линий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Начертание линий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Применение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Сплошная основная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Обводка контуров основных деталей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Сплошная тонкая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Вспомогателные линии построения, выносные и размерные линии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Сплошная волнистая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Прерывание чертежа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Штриховая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Сгиб ткани, местоположение детали на выкройке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Штрихпунктирная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Оси симметрии детали или изображения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7" name="Line 86"/>
          <p:cNvSpPr>
            <a:spLocks noChangeShapeType="1"/>
          </p:cNvSpPr>
          <p:nvPr/>
        </p:nvSpPr>
        <p:spPr bwMode="auto">
          <a:xfrm>
            <a:off x="2987675" y="2565400"/>
            <a:ext cx="1728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8" name="Line 88"/>
          <p:cNvSpPr>
            <a:spLocks noChangeShapeType="1"/>
          </p:cNvSpPr>
          <p:nvPr/>
        </p:nvSpPr>
        <p:spPr bwMode="auto">
          <a:xfrm>
            <a:off x="2987675" y="3357563"/>
            <a:ext cx="1655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9" name="Freeform 110"/>
          <p:cNvSpPr>
            <a:spLocks/>
          </p:cNvSpPr>
          <p:nvPr/>
        </p:nvSpPr>
        <p:spPr bwMode="auto">
          <a:xfrm>
            <a:off x="2987675" y="4221163"/>
            <a:ext cx="1700213" cy="149225"/>
          </a:xfrm>
          <a:custGeom>
            <a:avLst/>
            <a:gdLst>
              <a:gd name="T0" fmla="*/ 0 w 1071"/>
              <a:gd name="T1" fmla="*/ 45 h 94"/>
              <a:gd name="T2" fmla="*/ 81 w 1071"/>
              <a:gd name="T3" fmla="*/ 9 h 94"/>
              <a:gd name="T4" fmla="*/ 108 w 1071"/>
              <a:gd name="T5" fmla="*/ 0 h 94"/>
              <a:gd name="T6" fmla="*/ 144 w 1071"/>
              <a:gd name="T7" fmla="*/ 9 h 94"/>
              <a:gd name="T8" fmla="*/ 216 w 1071"/>
              <a:gd name="T9" fmla="*/ 72 h 94"/>
              <a:gd name="T10" fmla="*/ 342 w 1071"/>
              <a:gd name="T11" fmla="*/ 27 h 94"/>
              <a:gd name="T12" fmla="*/ 378 w 1071"/>
              <a:gd name="T13" fmla="*/ 36 h 94"/>
              <a:gd name="T14" fmla="*/ 396 w 1071"/>
              <a:gd name="T15" fmla="*/ 63 h 94"/>
              <a:gd name="T16" fmla="*/ 477 w 1071"/>
              <a:gd name="T17" fmla="*/ 54 h 94"/>
              <a:gd name="T18" fmla="*/ 594 w 1071"/>
              <a:gd name="T19" fmla="*/ 36 h 94"/>
              <a:gd name="T20" fmla="*/ 621 w 1071"/>
              <a:gd name="T21" fmla="*/ 63 h 94"/>
              <a:gd name="T22" fmla="*/ 639 w 1071"/>
              <a:gd name="T23" fmla="*/ 90 h 94"/>
              <a:gd name="T24" fmla="*/ 684 w 1071"/>
              <a:gd name="T25" fmla="*/ 81 h 94"/>
              <a:gd name="T26" fmla="*/ 711 w 1071"/>
              <a:gd name="T27" fmla="*/ 63 h 94"/>
              <a:gd name="T28" fmla="*/ 765 w 1071"/>
              <a:gd name="T29" fmla="*/ 45 h 94"/>
              <a:gd name="T30" fmla="*/ 837 w 1071"/>
              <a:gd name="T31" fmla="*/ 54 h 94"/>
              <a:gd name="T32" fmla="*/ 864 w 1071"/>
              <a:gd name="T33" fmla="*/ 81 h 94"/>
              <a:gd name="T34" fmla="*/ 891 w 1071"/>
              <a:gd name="T35" fmla="*/ 90 h 94"/>
              <a:gd name="T36" fmla="*/ 918 w 1071"/>
              <a:gd name="T37" fmla="*/ 81 h 94"/>
              <a:gd name="T38" fmla="*/ 936 w 1071"/>
              <a:gd name="T39" fmla="*/ 54 h 94"/>
              <a:gd name="T40" fmla="*/ 990 w 1071"/>
              <a:gd name="T41" fmla="*/ 36 h 94"/>
              <a:gd name="T42" fmla="*/ 1053 w 1071"/>
              <a:gd name="T43" fmla="*/ 45 h 94"/>
              <a:gd name="T44" fmla="*/ 1071 w 1071"/>
              <a:gd name="T45" fmla="*/ 72 h 9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71"/>
              <a:gd name="T70" fmla="*/ 0 h 94"/>
              <a:gd name="T71" fmla="*/ 1071 w 1071"/>
              <a:gd name="T72" fmla="*/ 94 h 9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71" h="94">
                <a:moveTo>
                  <a:pt x="0" y="45"/>
                </a:moveTo>
                <a:cubicBezTo>
                  <a:pt x="43" y="16"/>
                  <a:pt x="17" y="30"/>
                  <a:pt x="81" y="9"/>
                </a:cubicBezTo>
                <a:cubicBezTo>
                  <a:pt x="90" y="6"/>
                  <a:pt x="108" y="0"/>
                  <a:pt x="108" y="0"/>
                </a:cubicBezTo>
                <a:cubicBezTo>
                  <a:pt x="120" y="3"/>
                  <a:pt x="133" y="3"/>
                  <a:pt x="144" y="9"/>
                </a:cubicBezTo>
                <a:cubicBezTo>
                  <a:pt x="183" y="31"/>
                  <a:pt x="169" y="56"/>
                  <a:pt x="216" y="72"/>
                </a:cubicBezTo>
                <a:cubicBezTo>
                  <a:pt x="261" y="61"/>
                  <a:pt x="296" y="38"/>
                  <a:pt x="342" y="27"/>
                </a:cubicBezTo>
                <a:cubicBezTo>
                  <a:pt x="354" y="30"/>
                  <a:pt x="368" y="29"/>
                  <a:pt x="378" y="36"/>
                </a:cubicBezTo>
                <a:cubicBezTo>
                  <a:pt x="387" y="42"/>
                  <a:pt x="385" y="61"/>
                  <a:pt x="396" y="63"/>
                </a:cubicBezTo>
                <a:cubicBezTo>
                  <a:pt x="423" y="68"/>
                  <a:pt x="450" y="57"/>
                  <a:pt x="477" y="54"/>
                </a:cubicBezTo>
                <a:cubicBezTo>
                  <a:pt x="528" y="28"/>
                  <a:pt x="534" y="26"/>
                  <a:pt x="594" y="36"/>
                </a:cubicBezTo>
                <a:cubicBezTo>
                  <a:pt x="603" y="45"/>
                  <a:pt x="613" y="53"/>
                  <a:pt x="621" y="63"/>
                </a:cubicBezTo>
                <a:cubicBezTo>
                  <a:pt x="628" y="71"/>
                  <a:pt x="629" y="87"/>
                  <a:pt x="639" y="90"/>
                </a:cubicBezTo>
                <a:cubicBezTo>
                  <a:pt x="654" y="94"/>
                  <a:pt x="669" y="84"/>
                  <a:pt x="684" y="81"/>
                </a:cubicBezTo>
                <a:cubicBezTo>
                  <a:pt x="693" y="75"/>
                  <a:pt x="701" y="67"/>
                  <a:pt x="711" y="63"/>
                </a:cubicBezTo>
                <a:cubicBezTo>
                  <a:pt x="728" y="55"/>
                  <a:pt x="765" y="45"/>
                  <a:pt x="765" y="45"/>
                </a:cubicBezTo>
                <a:cubicBezTo>
                  <a:pt x="789" y="48"/>
                  <a:pt x="814" y="46"/>
                  <a:pt x="837" y="54"/>
                </a:cubicBezTo>
                <a:cubicBezTo>
                  <a:pt x="849" y="58"/>
                  <a:pt x="853" y="74"/>
                  <a:pt x="864" y="81"/>
                </a:cubicBezTo>
                <a:cubicBezTo>
                  <a:pt x="872" y="86"/>
                  <a:pt x="882" y="87"/>
                  <a:pt x="891" y="90"/>
                </a:cubicBezTo>
                <a:cubicBezTo>
                  <a:pt x="900" y="87"/>
                  <a:pt x="911" y="87"/>
                  <a:pt x="918" y="81"/>
                </a:cubicBezTo>
                <a:cubicBezTo>
                  <a:pt x="926" y="74"/>
                  <a:pt x="927" y="60"/>
                  <a:pt x="936" y="54"/>
                </a:cubicBezTo>
                <a:cubicBezTo>
                  <a:pt x="952" y="44"/>
                  <a:pt x="990" y="36"/>
                  <a:pt x="990" y="36"/>
                </a:cubicBezTo>
                <a:cubicBezTo>
                  <a:pt x="1011" y="39"/>
                  <a:pt x="1034" y="36"/>
                  <a:pt x="1053" y="45"/>
                </a:cubicBezTo>
                <a:cubicBezTo>
                  <a:pt x="1063" y="49"/>
                  <a:pt x="1071" y="72"/>
                  <a:pt x="1071" y="7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0" name="Line 111"/>
          <p:cNvSpPr>
            <a:spLocks noChangeShapeType="1"/>
          </p:cNvSpPr>
          <p:nvPr/>
        </p:nvSpPr>
        <p:spPr bwMode="auto">
          <a:xfrm>
            <a:off x="2916238" y="5084763"/>
            <a:ext cx="16557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81" name="Line 122"/>
          <p:cNvSpPr>
            <a:spLocks noChangeShapeType="1"/>
          </p:cNvSpPr>
          <p:nvPr/>
        </p:nvSpPr>
        <p:spPr bwMode="auto">
          <a:xfrm>
            <a:off x="2987675" y="6021388"/>
            <a:ext cx="16573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182" name="Group 127"/>
          <p:cNvGrpSpPr>
            <a:grpSpLocks/>
          </p:cNvGrpSpPr>
          <p:nvPr/>
        </p:nvGrpSpPr>
        <p:grpSpPr bwMode="auto">
          <a:xfrm rot="19181055" flipH="1">
            <a:off x="7164388" y="549275"/>
            <a:ext cx="1208087" cy="504825"/>
            <a:chOff x="763" y="1945"/>
            <a:chExt cx="2019" cy="886"/>
          </a:xfrm>
        </p:grpSpPr>
        <p:sp>
          <p:nvSpPr>
            <p:cNvPr id="6183" name="Freeform 128"/>
            <p:cNvSpPr>
              <a:spLocks/>
            </p:cNvSpPr>
            <p:nvPr/>
          </p:nvSpPr>
          <p:spPr bwMode="auto">
            <a:xfrm rot="-3316674">
              <a:off x="1322" y="1450"/>
              <a:ext cx="852" cy="1909"/>
            </a:xfrm>
            <a:custGeom>
              <a:avLst/>
              <a:gdLst>
                <a:gd name="T0" fmla="*/ 0 w 1252"/>
                <a:gd name="T1" fmla="*/ 90 h 3125"/>
                <a:gd name="T2" fmla="*/ 227 w 1252"/>
                <a:gd name="T3" fmla="*/ 0 h 3125"/>
                <a:gd name="T4" fmla="*/ 1179 w 1252"/>
                <a:gd name="T5" fmla="*/ 2540 h 3125"/>
                <a:gd name="T6" fmla="*/ 1252 w 1252"/>
                <a:gd name="T7" fmla="*/ 3125 h 3125"/>
                <a:gd name="T8" fmla="*/ 952 w 1252"/>
                <a:gd name="T9" fmla="*/ 2630 h 3125"/>
                <a:gd name="T10" fmla="*/ 0 w 1252"/>
                <a:gd name="T11" fmla="*/ 90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93" name="Freeform 129"/>
            <p:cNvSpPr>
              <a:spLocks/>
            </p:cNvSpPr>
            <p:nvPr/>
          </p:nvSpPr>
          <p:spPr bwMode="auto">
            <a:xfrm rot="-3316674">
              <a:off x="2486" y="2399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5" name="Freeform 130"/>
            <p:cNvSpPr>
              <a:spLocks/>
            </p:cNvSpPr>
            <p:nvPr/>
          </p:nvSpPr>
          <p:spPr bwMode="auto">
            <a:xfrm rot="-3316674">
              <a:off x="2671" y="2522"/>
              <a:ext cx="82" cy="141"/>
            </a:xfrm>
            <a:custGeom>
              <a:avLst/>
              <a:gdLst>
                <a:gd name="T0" fmla="*/ 85 w 121"/>
                <a:gd name="T1" fmla="*/ 0 h 230"/>
                <a:gd name="T2" fmla="*/ 0 w 121"/>
                <a:gd name="T3" fmla="*/ 25 h 230"/>
                <a:gd name="T4" fmla="*/ 121 w 121"/>
                <a:gd name="T5" fmla="*/ 230 h 230"/>
                <a:gd name="T6" fmla="*/ 85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86" name="Group 131"/>
            <p:cNvGrpSpPr>
              <a:grpSpLocks/>
            </p:cNvGrpSpPr>
            <p:nvPr/>
          </p:nvGrpSpPr>
          <p:grpSpPr bwMode="auto">
            <a:xfrm>
              <a:off x="763" y="1945"/>
              <a:ext cx="1677" cy="744"/>
              <a:chOff x="763" y="1945"/>
              <a:chExt cx="1677" cy="744"/>
            </a:xfrm>
          </p:grpSpPr>
          <p:sp>
            <p:nvSpPr>
              <p:cNvPr id="6187" name="Freeform 132"/>
              <p:cNvSpPr>
                <a:spLocks/>
              </p:cNvSpPr>
              <p:nvPr/>
            </p:nvSpPr>
            <p:spPr bwMode="auto">
              <a:xfrm rot="-3316674">
                <a:off x="1271" y="1519"/>
                <a:ext cx="744" cy="1595"/>
              </a:xfrm>
              <a:custGeom>
                <a:avLst/>
                <a:gdLst>
                  <a:gd name="T0" fmla="*/ 867 w 1094"/>
                  <a:gd name="T1" fmla="*/ 2612 h 2612"/>
                  <a:gd name="T2" fmla="*/ 1094 w 1094"/>
                  <a:gd name="T3" fmla="*/ 2522 h 2612"/>
                  <a:gd name="T4" fmla="*/ 1016 w 1094"/>
                  <a:gd name="T5" fmla="*/ 2554 h 2612"/>
                  <a:gd name="T6" fmla="*/ 84 w 1094"/>
                  <a:gd name="T7" fmla="*/ 0 h 2612"/>
                  <a:gd name="T8" fmla="*/ 0 w 1094"/>
                  <a:gd name="T9" fmla="*/ 30 h 2612"/>
                  <a:gd name="T10" fmla="*/ 940 w 1094"/>
                  <a:gd name="T11" fmla="*/ 2584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8" name="Freeform 133"/>
              <p:cNvSpPr>
                <a:spLocks/>
              </p:cNvSpPr>
              <p:nvPr/>
            </p:nvSpPr>
            <p:spPr bwMode="auto">
              <a:xfrm>
                <a:off x="763" y="2084"/>
                <a:ext cx="42" cy="155"/>
              </a:xfrm>
              <a:custGeom>
                <a:avLst/>
                <a:gdLst>
                  <a:gd name="T0" fmla="*/ 33 w 42"/>
                  <a:gd name="T1" fmla="*/ 0 h 155"/>
                  <a:gd name="T2" fmla="*/ 41 w 42"/>
                  <a:gd name="T3" fmla="*/ 48 h 155"/>
                  <a:gd name="T4" fmla="*/ 29 w 42"/>
                  <a:gd name="T5" fmla="*/ 116 h 155"/>
                  <a:gd name="T6" fmla="*/ 9 w 42"/>
                  <a:gd name="T7" fmla="*/ 152 h 155"/>
                  <a:gd name="T8" fmla="*/ 1 w 42"/>
                  <a:gd name="T9" fmla="*/ 96 h 155"/>
                  <a:gd name="T10" fmla="*/ 5 w 42"/>
                  <a:gd name="T11" fmla="*/ 52 h 155"/>
                  <a:gd name="T12" fmla="*/ 33 w 42"/>
                  <a:gd name="T13" fmla="*/ 0 h 1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55"/>
                  <a:gd name="T23" fmla="*/ 42 w 42"/>
                  <a:gd name="T24" fmla="*/ 155 h 1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55">
                    <a:moveTo>
                      <a:pt x="33" y="0"/>
                    </a:moveTo>
                    <a:cubicBezTo>
                      <a:pt x="42" y="3"/>
                      <a:pt x="42" y="29"/>
                      <a:pt x="41" y="48"/>
                    </a:cubicBezTo>
                    <a:cubicBezTo>
                      <a:pt x="40" y="67"/>
                      <a:pt x="34" y="99"/>
                      <a:pt x="29" y="116"/>
                    </a:cubicBezTo>
                    <a:cubicBezTo>
                      <a:pt x="24" y="133"/>
                      <a:pt x="14" y="155"/>
                      <a:pt x="9" y="152"/>
                    </a:cubicBezTo>
                    <a:cubicBezTo>
                      <a:pt x="4" y="149"/>
                      <a:pt x="2" y="113"/>
                      <a:pt x="1" y="96"/>
                    </a:cubicBezTo>
                    <a:cubicBezTo>
                      <a:pt x="0" y="79"/>
                      <a:pt x="0" y="68"/>
                      <a:pt x="5" y="52"/>
                    </a:cubicBezTo>
                    <a:cubicBezTo>
                      <a:pt x="10" y="36"/>
                      <a:pt x="27" y="11"/>
                      <a:pt x="33" y="0"/>
                    </a:cubicBezTo>
                    <a:close/>
                  </a:path>
                </a:pathLst>
              </a:custGeom>
              <a:solidFill>
                <a:srgbClr val="CC0F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971550" y="549275"/>
            <a:ext cx="6191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Применяемые знаки </a:t>
            </a:r>
          </a:p>
        </p:txBody>
      </p:sp>
      <p:graphicFrame>
        <p:nvGraphicFramePr>
          <p:cNvPr id="14466" name="Group 130"/>
          <p:cNvGraphicFramePr>
            <a:graphicFrameLocks noGrp="1"/>
          </p:cNvGraphicFramePr>
          <p:nvPr>
            <p:ph/>
          </p:nvPr>
        </p:nvGraphicFramePr>
        <p:xfrm>
          <a:off x="468313" y="1700213"/>
          <a:ext cx="7343775" cy="4291013"/>
        </p:xfrm>
        <a:graphic>
          <a:graphicData uri="http://schemas.openxmlformats.org/drawingml/2006/table">
            <a:tbl>
              <a:tblPr/>
              <a:tblGrid>
                <a:gridCol w="2611437"/>
                <a:gridCol w="4732338"/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Обозначения в формулах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Читаем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Строим        </a:t>
                      </a: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</a:t>
                      </a: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</a:t>
                      </a: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1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·</a:t>
                      </a: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</a:t>
                      </a:r>
                      <a:endParaRPr kumimoji="1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Строим в правом левом углу прямой угол, получаем точку 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      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получаем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откладываем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↓ ОБ = ОТ + Дст : 2 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Вниз от точки О до точки Б откладываем (например, 24 см)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п/в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Постоянная величина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4" name="Line 117"/>
          <p:cNvSpPr>
            <a:spLocks noChangeShapeType="1"/>
          </p:cNvSpPr>
          <p:nvPr/>
        </p:nvSpPr>
        <p:spPr bwMode="auto">
          <a:xfrm flipH="1">
            <a:off x="1476375" y="26368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95" name="Line 118"/>
          <p:cNvSpPr>
            <a:spLocks noChangeShapeType="1"/>
          </p:cNvSpPr>
          <p:nvPr/>
        </p:nvSpPr>
        <p:spPr bwMode="auto">
          <a:xfrm>
            <a:off x="1763713" y="26368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196" name="Group 131"/>
          <p:cNvGrpSpPr>
            <a:grpSpLocks/>
          </p:cNvGrpSpPr>
          <p:nvPr/>
        </p:nvGrpSpPr>
        <p:grpSpPr bwMode="auto">
          <a:xfrm rot="19181055" flipH="1">
            <a:off x="7019925" y="620713"/>
            <a:ext cx="1208088" cy="504825"/>
            <a:chOff x="763" y="1945"/>
            <a:chExt cx="2019" cy="886"/>
          </a:xfrm>
        </p:grpSpPr>
        <p:sp>
          <p:nvSpPr>
            <p:cNvPr id="7197" name="Freeform 132"/>
            <p:cNvSpPr>
              <a:spLocks/>
            </p:cNvSpPr>
            <p:nvPr/>
          </p:nvSpPr>
          <p:spPr bwMode="auto">
            <a:xfrm rot="-3316674">
              <a:off x="1322" y="1450"/>
              <a:ext cx="852" cy="1909"/>
            </a:xfrm>
            <a:custGeom>
              <a:avLst/>
              <a:gdLst>
                <a:gd name="T0" fmla="*/ 0 w 1252"/>
                <a:gd name="T1" fmla="*/ 90 h 3125"/>
                <a:gd name="T2" fmla="*/ 227 w 1252"/>
                <a:gd name="T3" fmla="*/ 0 h 3125"/>
                <a:gd name="T4" fmla="*/ 1179 w 1252"/>
                <a:gd name="T5" fmla="*/ 2540 h 3125"/>
                <a:gd name="T6" fmla="*/ 1252 w 1252"/>
                <a:gd name="T7" fmla="*/ 3125 h 3125"/>
                <a:gd name="T8" fmla="*/ 952 w 1252"/>
                <a:gd name="T9" fmla="*/ 2630 h 3125"/>
                <a:gd name="T10" fmla="*/ 0 w 1252"/>
                <a:gd name="T11" fmla="*/ 90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69" name="Freeform 133"/>
            <p:cNvSpPr>
              <a:spLocks/>
            </p:cNvSpPr>
            <p:nvPr/>
          </p:nvSpPr>
          <p:spPr bwMode="auto">
            <a:xfrm rot="-3316674">
              <a:off x="2486" y="2399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99" name="Freeform 134"/>
            <p:cNvSpPr>
              <a:spLocks/>
            </p:cNvSpPr>
            <p:nvPr/>
          </p:nvSpPr>
          <p:spPr bwMode="auto">
            <a:xfrm rot="-3316674">
              <a:off x="2671" y="2522"/>
              <a:ext cx="82" cy="141"/>
            </a:xfrm>
            <a:custGeom>
              <a:avLst/>
              <a:gdLst>
                <a:gd name="T0" fmla="*/ 85 w 121"/>
                <a:gd name="T1" fmla="*/ 0 h 230"/>
                <a:gd name="T2" fmla="*/ 0 w 121"/>
                <a:gd name="T3" fmla="*/ 25 h 230"/>
                <a:gd name="T4" fmla="*/ 121 w 121"/>
                <a:gd name="T5" fmla="*/ 230 h 230"/>
                <a:gd name="T6" fmla="*/ 85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200" name="Group 135"/>
            <p:cNvGrpSpPr>
              <a:grpSpLocks/>
            </p:cNvGrpSpPr>
            <p:nvPr/>
          </p:nvGrpSpPr>
          <p:grpSpPr bwMode="auto">
            <a:xfrm>
              <a:off x="763" y="1945"/>
              <a:ext cx="1677" cy="744"/>
              <a:chOff x="763" y="1945"/>
              <a:chExt cx="1677" cy="744"/>
            </a:xfrm>
          </p:grpSpPr>
          <p:sp>
            <p:nvSpPr>
              <p:cNvPr id="7201" name="Freeform 136"/>
              <p:cNvSpPr>
                <a:spLocks/>
              </p:cNvSpPr>
              <p:nvPr/>
            </p:nvSpPr>
            <p:spPr bwMode="auto">
              <a:xfrm rot="-3316674">
                <a:off x="1271" y="1519"/>
                <a:ext cx="744" cy="1595"/>
              </a:xfrm>
              <a:custGeom>
                <a:avLst/>
                <a:gdLst>
                  <a:gd name="T0" fmla="*/ 867 w 1094"/>
                  <a:gd name="T1" fmla="*/ 2612 h 2612"/>
                  <a:gd name="T2" fmla="*/ 1094 w 1094"/>
                  <a:gd name="T3" fmla="*/ 2522 h 2612"/>
                  <a:gd name="T4" fmla="*/ 1016 w 1094"/>
                  <a:gd name="T5" fmla="*/ 2554 h 2612"/>
                  <a:gd name="T6" fmla="*/ 84 w 1094"/>
                  <a:gd name="T7" fmla="*/ 0 h 2612"/>
                  <a:gd name="T8" fmla="*/ 0 w 1094"/>
                  <a:gd name="T9" fmla="*/ 30 h 2612"/>
                  <a:gd name="T10" fmla="*/ 940 w 1094"/>
                  <a:gd name="T11" fmla="*/ 2584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2" name="Freeform 137"/>
              <p:cNvSpPr>
                <a:spLocks/>
              </p:cNvSpPr>
              <p:nvPr/>
            </p:nvSpPr>
            <p:spPr bwMode="auto">
              <a:xfrm>
                <a:off x="763" y="2084"/>
                <a:ext cx="42" cy="155"/>
              </a:xfrm>
              <a:custGeom>
                <a:avLst/>
                <a:gdLst>
                  <a:gd name="T0" fmla="*/ 33 w 42"/>
                  <a:gd name="T1" fmla="*/ 0 h 155"/>
                  <a:gd name="T2" fmla="*/ 41 w 42"/>
                  <a:gd name="T3" fmla="*/ 48 h 155"/>
                  <a:gd name="T4" fmla="*/ 29 w 42"/>
                  <a:gd name="T5" fmla="*/ 116 h 155"/>
                  <a:gd name="T6" fmla="*/ 9 w 42"/>
                  <a:gd name="T7" fmla="*/ 152 h 155"/>
                  <a:gd name="T8" fmla="*/ 1 w 42"/>
                  <a:gd name="T9" fmla="*/ 96 h 155"/>
                  <a:gd name="T10" fmla="*/ 5 w 42"/>
                  <a:gd name="T11" fmla="*/ 52 h 155"/>
                  <a:gd name="T12" fmla="*/ 33 w 42"/>
                  <a:gd name="T13" fmla="*/ 0 h 1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55"/>
                  <a:gd name="T23" fmla="*/ 42 w 42"/>
                  <a:gd name="T24" fmla="*/ 155 h 1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55">
                    <a:moveTo>
                      <a:pt x="33" y="0"/>
                    </a:moveTo>
                    <a:cubicBezTo>
                      <a:pt x="42" y="3"/>
                      <a:pt x="42" y="29"/>
                      <a:pt x="41" y="48"/>
                    </a:cubicBezTo>
                    <a:cubicBezTo>
                      <a:pt x="40" y="67"/>
                      <a:pt x="34" y="99"/>
                      <a:pt x="29" y="116"/>
                    </a:cubicBezTo>
                    <a:cubicBezTo>
                      <a:pt x="24" y="133"/>
                      <a:pt x="14" y="155"/>
                      <a:pt x="9" y="152"/>
                    </a:cubicBezTo>
                    <a:cubicBezTo>
                      <a:pt x="4" y="149"/>
                      <a:pt x="2" y="113"/>
                      <a:pt x="1" y="96"/>
                    </a:cubicBezTo>
                    <a:cubicBezTo>
                      <a:pt x="0" y="79"/>
                      <a:pt x="0" y="68"/>
                      <a:pt x="5" y="52"/>
                    </a:cubicBezTo>
                    <a:cubicBezTo>
                      <a:pt x="10" y="36"/>
                      <a:pt x="27" y="11"/>
                      <a:pt x="33" y="0"/>
                    </a:cubicBezTo>
                    <a:close/>
                  </a:path>
                </a:pathLst>
              </a:custGeom>
              <a:solidFill>
                <a:srgbClr val="CC0F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619125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Приемы работы </a:t>
            </a:r>
          </a:p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линейкой и угольником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-2138425">
            <a:off x="2051050" y="2179638"/>
            <a:ext cx="2806700" cy="5676900"/>
            <a:chOff x="2032" y="688"/>
            <a:chExt cx="1768" cy="3576"/>
          </a:xfrm>
        </p:grpSpPr>
        <p:sp>
          <p:nvSpPr>
            <p:cNvPr id="8206" name="Freeform 6" descr="Папирус"/>
            <p:cNvSpPr>
              <a:spLocks/>
            </p:cNvSpPr>
            <p:nvPr/>
          </p:nvSpPr>
          <p:spPr bwMode="auto">
            <a:xfrm>
              <a:off x="2032" y="688"/>
              <a:ext cx="1768" cy="3576"/>
            </a:xfrm>
            <a:custGeom>
              <a:avLst/>
              <a:gdLst>
                <a:gd name="T0" fmla="*/ 312 w 1768"/>
                <a:gd name="T1" fmla="*/ 0 h 3576"/>
                <a:gd name="T2" fmla="*/ 0 w 1768"/>
                <a:gd name="T3" fmla="*/ 128 h 3576"/>
                <a:gd name="T4" fmla="*/ 1480 w 1768"/>
                <a:gd name="T5" fmla="*/ 3576 h 3576"/>
                <a:gd name="T6" fmla="*/ 1768 w 1768"/>
                <a:gd name="T7" fmla="*/ 3432 h 3576"/>
                <a:gd name="T8" fmla="*/ 312 w 1768"/>
                <a:gd name="T9" fmla="*/ 0 h 3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8"/>
                <a:gd name="T16" fmla="*/ 0 h 3576"/>
                <a:gd name="T17" fmla="*/ 1768 w 1768"/>
                <a:gd name="T18" fmla="*/ 3576 h 3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8" h="3576">
                  <a:moveTo>
                    <a:pt x="312" y="0"/>
                  </a:moveTo>
                  <a:lnTo>
                    <a:pt x="0" y="128"/>
                  </a:lnTo>
                  <a:lnTo>
                    <a:pt x="1480" y="3576"/>
                  </a:lnTo>
                  <a:lnTo>
                    <a:pt x="1768" y="3432"/>
                  </a:lnTo>
                  <a:lnTo>
                    <a:pt x="31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8207" name="Oval 7"/>
            <p:cNvSpPr>
              <a:spLocks noChangeArrowheads="1"/>
            </p:cNvSpPr>
            <p:nvPr/>
          </p:nvSpPr>
          <p:spPr bwMode="auto">
            <a:xfrm>
              <a:off x="2245" y="890"/>
              <a:ext cx="91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rot="19181055" flipH="1">
            <a:off x="5292725" y="4076700"/>
            <a:ext cx="3221038" cy="1422400"/>
            <a:chOff x="763" y="1945"/>
            <a:chExt cx="2019" cy="886"/>
          </a:xfrm>
        </p:grpSpPr>
        <p:sp>
          <p:nvSpPr>
            <p:cNvPr id="8200" name="Freeform 10"/>
            <p:cNvSpPr>
              <a:spLocks/>
            </p:cNvSpPr>
            <p:nvPr/>
          </p:nvSpPr>
          <p:spPr bwMode="auto">
            <a:xfrm rot="-3316674">
              <a:off x="1322" y="1450"/>
              <a:ext cx="852" cy="1909"/>
            </a:xfrm>
            <a:custGeom>
              <a:avLst/>
              <a:gdLst>
                <a:gd name="T0" fmla="*/ 0 w 1252"/>
                <a:gd name="T1" fmla="*/ 90 h 3125"/>
                <a:gd name="T2" fmla="*/ 227 w 1252"/>
                <a:gd name="T3" fmla="*/ 0 h 3125"/>
                <a:gd name="T4" fmla="*/ 1179 w 1252"/>
                <a:gd name="T5" fmla="*/ 2540 h 3125"/>
                <a:gd name="T6" fmla="*/ 1252 w 1252"/>
                <a:gd name="T7" fmla="*/ 3125 h 3125"/>
                <a:gd name="T8" fmla="*/ 952 w 1252"/>
                <a:gd name="T9" fmla="*/ 2630 h 3125"/>
                <a:gd name="T10" fmla="*/ 0 w 1252"/>
                <a:gd name="T11" fmla="*/ 90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 rot="-3316674">
              <a:off x="2483" y="2397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2" name="Freeform 12"/>
            <p:cNvSpPr>
              <a:spLocks/>
            </p:cNvSpPr>
            <p:nvPr/>
          </p:nvSpPr>
          <p:spPr bwMode="auto">
            <a:xfrm rot="-3316674">
              <a:off x="2671" y="2522"/>
              <a:ext cx="82" cy="141"/>
            </a:xfrm>
            <a:custGeom>
              <a:avLst/>
              <a:gdLst>
                <a:gd name="T0" fmla="*/ 85 w 121"/>
                <a:gd name="T1" fmla="*/ 0 h 230"/>
                <a:gd name="T2" fmla="*/ 0 w 121"/>
                <a:gd name="T3" fmla="*/ 25 h 230"/>
                <a:gd name="T4" fmla="*/ 121 w 121"/>
                <a:gd name="T5" fmla="*/ 230 h 230"/>
                <a:gd name="T6" fmla="*/ 85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203" name="Group 13"/>
            <p:cNvGrpSpPr>
              <a:grpSpLocks/>
            </p:cNvGrpSpPr>
            <p:nvPr/>
          </p:nvGrpSpPr>
          <p:grpSpPr bwMode="auto">
            <a:xfrm>
              <a:off x="763" y="1945"/>
              <a:ext cx="1677" cy="744"/>
              <a:chOff x="763" y="1945"/>
              <a:chExt cx="1677" cy="744"/>
            </a:xfrm>
          </p:grpSpPr>
          <p:sp>
            <p:nvSpPr>
              <p:cNvPr id="8204" name="Freeform 14"/>
              <p:cNvSpPr>
                <a:spLocks/>
              </p:cNvSpPr>
              <p:nvPr/>
            </p:nvSpPr>
            <p:spPr bwMode="auto">
              <a:xfrm rot="-3316674">
                <a:off x="1271" y="1519"/>
                <a:ext cx="744" cy="1595"/>
              </a:xfrm>
              <a:custGeom>
                <a:avLst/>
                <a:gdLst>
                  <a:gd name="T0" fmla="*/ 867 w 1094"/>
                  <a:gd name="T1" fmla="*/ 2612 h 2612"/>
                  <a:gd name="T2" fmla="*/ 1094 w 1094"/>
                  <a:gd name="T3" fmla="*/ 2522 h 2612"/>
                  <a:gd name="T4" fmla="*/ 1016 w 1094"/>
                  <a:gd name="T5" fmla="*/ 2554 h 2612"/>
                  <a:gd name="T6" fmla="*/ 84 w 1094"/>
                  <a:gd name="T7" fmla="*/ 0 h 2612"/>
                  <a:gd name="T8" fmla="*/ 0 w 1094"/>
                  <a:gd name="T9" fmla="*/ 30 h 2612"/>
                  <a:gd name="T10" fmla="*/ 940 w 1094"/>
                  <a:gd name="T11" fmla="*/ 2584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Freeform 15"/>
              <p:cNvSpPr>
                <a:spLocks/>
              </p:cNvSpPr>
              <p:nvPr/>
            </p:nvSpPr>
            <p:spPr bwMode="auto">
              <a:xfrm>
                <a:off x="763" y="2084"/>
                <a:ext cx="42" cy="155"/>
              </a:xfrm>
              <a:custGeom>
                <a:avLst/>
                <a:gdLst>
                  <a:gd name="T0" fmla="*/ 33 w 42"/>
                  <a:gd name="T1" fmla="*/ 0 h 155"/>
                  <a:gd name="T2" fmla="*/ 41 w 42"/>
                  <a:gd name="T3" fmla="*/ 48 h 155"/>
                  <a:gd name="T4" fmla="*/ 29 w 42"/>
                  <a:gd name="T5" fmla="*/ 116 h 155"/>
                  <a:gd name="T6" fmla="*/ 9 w 42"/>
                  <a:gd name="T7" fmla="*/ 152 h 155"/>
                  <a:gd name="T8" fmla="*/ 1 w 42"/>
                  <a:gd name="T9" fmla="*/ 96 h 155"/>
                  <a:gd name="T10" fmla="*/ 5 w 42"/>
                  <a:gd name="T11" fmla="*/ 52 h 155"/>
                  <a:gd name="T12" fmla="*/ 33 w 42"/>
                  <a:gd name="T13" fmla="*/ 0 h 1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55"/>
                  <a:gd name="T23" fmla="*/ 42 w 42"/>
                  <a:gd name="T24" fmla="*/ 155 h 1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55">
                    <a:moveTo>
                      <a:pt x="33" y="0"/>
                    </a:moveTo>
                    <a:cubicBezTo>
                      <a:pt x="42" y="3"/>
                      <a:pt x="42" y="29"/>
                      <a:pt x="41" y="48"/>
                    </a:cubicBezTo>
                    <a:cubicBezTo>
                      <a:pt x="40" y="67"/>
                      <a:pt x="34" y="99"/>
                      <a:pt x="29" y="116"/>
                    </a:cubicBezTo>
                    <a:cubicBezTo>
                      <a:pt x="24" y="133"/>
                      <a:pt x="14" y="155"/>
                      <a:pt x="9" y="152"/>
                    </a:cubicBezTo>
                    <a:cubicBezTo>
                      <a:pt x="4" y="149"/>
                      <a:pt x="2" y="113"/>
                      <a:pt x="1" y="96"/>
                    </a:cubicBezTo>
                    <a:cubicBezTo>
                      <a:pt x="0" y="79"/>
                      <a:pt x="0" y="68"/>
                      <a:pt x="5" y="52"/>
                    </a:cubicBezTo>
                    <a:cubicBezTo>
                      <a:pt x="10" y="36"/>
                      <a:pt x="27" y="11"/>
                      <a:pt x="33" y="0"/>
                    </a:cubicBezTo>
                    <a:close/>
                  </a:path>
                </a:pathLst>
              </a:custGeom>
              <a:solidFill>
                <a:srgbClr val="CC0F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16400" name="Line 16"/>
          <p:cNvSpPr>
            <a:spLocks noChangeShapeType="1"/>
          </p:cNvSpPr>
          <p:nvPr/>
        </p:nvSpPr>
        <p:spPr bwMode="auto">
          <a:xfrm flipH="1" flipV="1">
            <a:off x="1042988" y="3213100"/>
            <a:ext cx="4897437" cy="3024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Freeform 17" descr="Дуб"/>
          <p:cNvSpPr>
            <a:spLocks/>
          </p:cNvSpPr>
          <p:nvPr/>
        </p:nvSpPr>
        <p:spPr bwMode="auto">
          <a:xfrm rot="8677693">
            <a:off x="1979613" y="2060575"/>
            <a:ext cx="1849437" cy="3422650"/>
          </a:xfrm>
          <a:custGeom>
            <a:avLst/>
            <a:gdLst>
              <a:gd name="T0" fmla="*/ 566 w 1438"/>
              <a:gd name="T1" fmla="*/ 8 h 2634"/>
              <a:gd name="T2" fmla="*/ 1438 w 1438"/>
              <a:gd name="T3" fmla="*/ 2016 h 2634"/>
              <a:gd name="T4" fmla="*/ 1190 w 1438"/>
              <a:gd name="T5" fmla="*/ 1912 h 2634"/>
              <a:gd name="T6" fmla="*/ 280 w 1438"/>
              <a:gd name="T7" fmla="*/ 2296 h 2634"/>
              <a:gd name="T8" fmla="*/ 14 w 1438"/>
              <a:gd name="T9" fmla="*/ 2617 h 2634"/>
              <a:gd name="T10" fmla="*/ 275 w 1438"/>
              <a:gd name="T11" fmla="*/ 2307 h 2634"/>
              <a:gd name="T12" fmla="*/ 623 w 1438"/>
              <a:gd name="T13" fmla="*/ 621 h 2634"/>
              <a:gd name="T14" fmla="*/ 566 w 1438"/>
              <a:gd name="T15" fmla="*/ 0 h 2634"/>
              <a:gd name="T16" fmla="*/ 633 w 1438"/>
              <a:gd name="T17" fmla="*/ 624 h 2634"/>
              <a:gd name="T18" fmla="*/ 1184 w 1438"/>
              <a:gd name="T19" fmla="*/ 1920 h 2634"/>
              <a:gd name="T20" fmla="*/ 1430 w 1438"/>
              <a:gd name="T21" fmla="*/ 2016 h 2634"/>
              <a:gd name="T22" fmla="*/ 0 w 1438"/>
              <a:gd name="T23" fmla="*/ 2634 h 2634"/>
              <a:gd name="T24" fmla="*/ 566 w 1438"/>
              <a:gd name="T25" fmla="*/ 8 h 263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38"/>
              <a:gd name="T40" fmla="*/ 0 h 2634"/>
              <a:gd name="T41" fmla="*/ 1438 w 1438"/>
              <a:gd name="T42" fmla="*/ 2634 h 263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38" h="2634">
                <a:moveTo>
                  <a:pt x="566" y="8"/>
                </a:moveTo>
                <a:lnTo>
                  <a:pt x="1438" y="2016"/>
                </a:lnTo>
                <a:lnTo>
                  <a:pt x="1190" y="1912"/>
                </a:lnTo>
                <a:lnTo>
                  <a:pt x="280" y="2296"/>
                </a:lnTo>
                <a:lnTo>
                  <a:pt x="14" y="2617"/>
                </a:lnTo>
                <a:lnTo>
                  <a:pt x="275" y="2307"/>
                </a:lnTo>
                <a:lnTo>
                  <a:pt x="623" y="621"/>
                </a:lnTo>
                <a:lnTo>
                  <a:pt x="566" y="0"/>
                </a:lnTo>
                <a:lnTo>
                  <a:pt x="633" y="624"/>
                </a:lnTo>
                <a:lnTo>
                  <a:pt x="1184" y="1920"/>
                </a:lnTo>
                <a:lnTo>
                  <a:pt x="1430" y="2016"/>
                </a:lnTo>
                <a:lnTo>
                  <a:pt x="0" y="2634"/>
                </a:lnTo>
                <a:lnTo>
                  <a:pt x="566" y="8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3419475" y="2852738"/>
            <a:ext cx="1079500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4 0.01551 L -0.51355 -0.41898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-21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688 0.1680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788 -0.1588 L -0.18403 -0.4606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 animBg="1"/>
      <p:bldP spid="16401" grpId="0" animBg="1"/>
      <p:bldP spid="16401" grpId="1" animBg="1"/>
      <p:bldP spid="164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Какие мерки нужны для построения чертежа фартука?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Могут ли мерки быть для всех одинаковыми?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Почему?</a:t>
            </a:r>
          </a:p>
          <a:p>
            <a:pPr eaLnBrk="1" hangingPunct="1"/>
            <a:r>
              <a:rPr lang="ru-RU" sz="2400" smtClean="0"/>
              <a:t>Почему мерки Ст и Сб записываются в половинном размере?</a:t>
            </a:r>
          </a:p>
          <a:p>
            <a:pPr eaLnBrk="1" hangingPunct="1"/>
            <a:r>
              <a:rPr lang="ru-RU" sz="2400" smtClean="0"/>
              <a:t>Какие инструменты нужны для построения чертежа?</a:t>
            </a:r>
          </a:p>
          <a:p>
            <a:pPr eaLnBrk="1" hangingPunct="1"/>
            <a:r>
              <a:rPr lang="ru-RU" sz="2400" smtClean="0"/>
              <a:t>В каком масштабе будем строить чертеж и почему?</a:t>
            </a:r>
          </a:p>
          <a:p>
            <a:pPr eaLnBrk="1" hangingPunct="1"/>
            <a:endParaRPr lang="ru-RU" sz="2400" smtClean="0"/>
          </a:p>
        </p:txBody>
      </p:sp>
      <p:sp>
        <p:nvSpPr>
          <p:cNvPr id="9219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619125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Построение чертежа </a:t>
            </a:r>
          </a:p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фартука в М 1:4</a:t>
            </a:r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 rot="-2138425">
            <a:off x="3563938" y="4437063"/>
            <a:ext cx="1438275" cy="2627312"/>
            <a:chOff x="2032" y="688"/>
            <a:chExt cx="1768" cy="3576"/>
          </a:xfrm>
        </p:grpSpPr>
        <p:sp>
          <p:nvSpPr>
            <p:cNvPr id="9228" name="Freeform 6" descr="Папирус"/>
            <p:cNvSpPr>
              <a:spLocks/>
            </p:cNvSpPr>
            <p:nvPr/>
          </p:nvSpPr>
          <p:spPr bwMode="auto">
            <a:xfrm>
              <a:off x="2032" y="688"/>
              <a:ext cx="1768" cy="3576"/>
            </a:xfrm>
            <a:custGeom>
              <a:avLst/>
              <a:gdLst>
                <a:gd name="T0" fmla="*/ 312 w 1768"/>
                <a:gd name="T1" fmla="*/ 0 h 3576"/>
                <a:gd name="T2" fmla="*/ 0 w 1768"/>
                <a:gd name="T3" fmla="*/ 128 h 3576"/>
                <a:gd name="T4" fmla="*/ 1480 w 1768"/>
                <a:gd name="T5" fmla="*/ 3576 h 3576"/>
                <a:gd name="T6" fmla="*/ 1768 w 1768"/>
                <a:gd name="T7" fmla="*/ 3432 h 3576"/>
                <a:gd name="T8" fmla="*/ 312 w 1768"/>
                <a:gd name="T9" fmla="*/ 0 h 3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8"/>
                <a:gd name="T16" fmla="*/ 0 h 3576"/>
                <a:gd name="T17" fmla="*/ 1768 w 1768"/>
                <a:gd name="T18" fmla="*/ 3576 h 35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8" h="3576">
                  <a:moveTo>
                    <a:pt x="312" y="0"/>
                  </a:moveTo>
                  <a:lnTo>
                    <a:pt x="0" y="128"/>
                  </a:lnTo>
                  <a:lnTo>
                    <a:pt x="1480" y="3576"/>
                  </a:lnTo>
                  <a:lnTo>
                    <a:pt x="1768" y="3432"/>
                  </a:lnTo>
                  <a:lnTo>
                    <a:pt x="312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229" name="Oval 7"/>
            <p:cNvSpPr>
              <a:spLocks noChangeArrowheads="1"/>
            </p:cNvSpPr>
            <p:nvPr/>
          </p:nvSpPr>
          <p:spPr bwMode="auto">
            <a:xfrm>
              <a:off x="2245" y="890"/>
              <a:ext cx="91" cy="8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21" name="Group 8"/>
          <p:cNvGrpSpPr>
            <a:grpSpLocks/>
          </p:cNvGrpSpPr>
          <p:nvPr/>
        </p:nvGrpSpPr>
        <p:grpSpPr bwMode="auto">
          <a:xfrm rot="19181055" flipH="1">
            <a:off x="4859338" y="5229225"/>
            <a:ext cx="1208087" cy="504825"/>
            <a:chOff x="763" y="1945"/>
            <a:chExt cx="2019" cy="886"/>
          </a:xfrm>
        </p:grpSpPr>
        <p:sp>
          <p:nvSpPr>
            <p:cNvPr id="9222" name="Freeform 9"/>
            <p:cNvSpPr>
              <a:spLocks/>
            </p:cNvSpPr>
            <p:nvPr/>
          </p:nvSpPr>
          <p:spPr bwMode="auto">
            <a:xfrm rot="-3316674">
              <a:off x="1322" y="1450"/>
              <a:ext cx="852" cy="1909"/>
            </a:xfrm>
            <a:custGeom>
              <a:avLst/>
              <a:gdLst>
                <a:gd name="T0" fmla="*/ 0 w 1252"/>
                <a:gd name="T1" fmla="*/ 90 h 3125"/>
                <a:gd name="T2" fmla="*/ 227 w 1252"/>
                <a:gd name="T3" fmla="*/ 0 h 3125"/>
                <a:gd name="T4" fmla="*/ 1179 w 1252"/>
                <a:gd name="T5" fmla="*/ 2540 h 3125"/>
                <a:gd name="T6" fmla="*/ 1252 w 1252"/>
                <a:gd name="T7" fmla="*/ 3125 h 3125"/>
                <a:gd name="T8" fmla="*/ 952 w 1252"/>
                <a:gd name="T9" fmla="*/ 2630 h 3125"/>
                <a:gd name="T10" fmla="*/ 0 w 1252"/>
                <a:gd name="T11" fmla="*/ 90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auto">
            <a:xfrm rot="-3316674">
              <a:off x="2486" y="2399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4" name="Freeform 11"/>
            <p:cNvSpPr>
              <a:spLocks/>
            </p:cNvSpPr>
            <p:nvPr/>
          </p:nvSpPr>
          <p:spPr bwMode="auto">
            <a:xfrm rot="-3316674">
              <a:off x="2671" y="2522"/>
              <a:ext cx="82" cy="141"/>
            </a:xfrm>
            <a:custGeom>
              <a:avLst/>
              <a:gdLst>
                <a:gd name="T0" fmla="*/ 85 w 121"/>
                <a:gd name="T1" fmla="*/ 0 h 230"/>
                <a:gd name="T2" fmla="*/ 0 w 121"/>
                <a:gd name="T3" fmla="*/ 25 h 230"/>
                <a:gd name="T4" fmla="*/ 121 w 121"/>
                <a:gd name="T5" fmla="*/ 230 h 230"/>
                <a:gd name="T6" fmla="*/ 85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25" name="Group 12"/>
            <p:cNvGrpSpPr>
              <a:grpSpLocks/>
            </p:cNvGrpSpPr>
            <p:nvPr/>
          </p:nvGrpSpPr>
          <p:grpSpPr bwMode="auto">
            <a:xfrm>
              <a:off x="763" y="1945"/>
              <a:ext cx="1677" cy="744"/>
              <a:chOff x="763" y="1945"/>
              <a:chExt cx="1677" cy="744"/>
            </a:xfrm>
          </p:grpSpPr>
          <p:sp>
            <p:nvSpPr>
              <p:cNvPr id="9226" name="Freeform 13"/>
              <p:cNvSpPr>
                <a:spLocks/>
              </p:cNvSpPr>
              <p:nvPr/>
            </p:nvSpPr>
            <p:spPr bwMode="auto">
              <a:xfrm rot="-3316674">
                <a:off x="1271" y="1519"/>
                <a:ext cx="744" cy="1595"/>
              </a:xfrm>
              <a:custGeom>
                <a:avLst/>
                <a:gdLst>
                  <a:gd name="T0" fmla="*/ 867 w 1094"/>
                  <a:gd name="T1" fmla="*/ 2612 h 2612"/>
                  <a:gd name="T2" fmla="*/ 1094 w 1094"/>
                  <a:gd name="T3" fmla="*/ 2522 h 2612"/>
                  <a:gd name="T4" fmla="*/ 1016 w 1094"/>
                  <a:gd name="T5" fmla="*/ 2554 h 2612"/>
                  <a:gd name="T6" fmla="*/ 84 w 1094"/>
                  <a:gd name="T7" fmla="*/ 0 h 2612"/>
                  <a:gd name="T8" fmla="*/ 0 w 1094"/>
                  <a:gd name="T9" fmla="*/ 30 h 2612"/>
                  <a:gd name="T10" fmla="*/ 940 w 1094"/>
                  <a:gd name="T11" fmla="*/ 2584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7" name="Freeform 14"/>
              <p:cNvSpPr>
                <a:spLocks/>
              </p:cNvSpPr>
              <p:nvPr/>
            </p:nvSpPr>
            <p:spPr bwMode="auto">
              <a:xfrm>
                <a:off x="763" y="2084"/>
                <a:ext cx="42" cy="155"/>
              </a:xfrm>
              <a:custGeom>
                <a:avLst/>
                <a:gdLst>
                  <a:gd name="T0" fmla="*/ 33 w 42"/>
                  <a:gd name="T1" fmla="*/ 0 h 155"/>
                  <a:gd name="T2" fmla="*/ 41 w 42"/>
                  <a:gd name="T3" fmla="*/ 48 h 155"/>
                  <a:gd name="T4" fmla="*/ 29 w 42"/>
                  <a:gd name="T5" fmla="*/ 116 h 155"/>
                  <a:gd name="T6" fmla="*/ 9 w 42"/>
                  <a:gd name="T7" fmla="*/ 152 h 155"/>
                  <a:gd name="T8" fmla="*/ 1 w 42"/>
                  <a:gd name="T9" fmla="*/ 96 h 155"/>
                  <a:gd name="T10" fmla="*/ 5 w 42"/>
                  <a:gd name="T11" fmla="*/ 52 h 155"/>
                  <a:gd name="T12" fmla="*/ 33 w 42"/>
                  <a:gd name="T13" fmla="*/ 0 h 1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55"/>
                  <a:gd name="T23" fmla="*/ 42 w 42"/>
                  <a:gd name="T24" fmla="*/ 155 h 1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55">
                    <a:moveTo>
                      <a:pt x="33" y="0"/>
                    </a:moveTo>
                    <a:cubicBezTo>
                      <a:pt x="42" y="3"/>
                      <a:pt x="42" y="29"/>
                      <a:pt x="41" y="48"/>
                    </a:cubicBezTo>
                    <a:cubicBezTo>
                      <a:pt x="40" y="67"/>
                      <a:pt x="34" y="99"/>
                      <a:pt x="29" y="116"/>
                    </a:cubicBezTo>
                    <a:cubicBezTo>
                      <a:pt x="24" y="133"/>
                      <a:pt x="14" y="155"/>
                      <a:pt x="9" y="152"/>
                    </a:cubicBezTo>
                    <a:cubicBezTo>
                      <a:pt x="4" y="149"/>
                      <a:pt x="2" y="113"/>
                      <a:pt x="1" y="96"/>
                    </a:cubicBezTo>
                    <a:cubicBezTo>
                      <a:pt x="0" y="79"/>
                      <a:pt x="0" y="68"/>
                      <a:pt x="5" y="52"/>
                    </a:cubicBezTo>
                    <a:cubicBezTo>
                      <a:pt x="10" y="36"/>
                      <a:pt x="27" y="11"/>
                      <a:pt x="33" y="0"/>
                    </a:cubicBezTo>
                    <a:close/>
                  </a:path>
                </a:pathLst>
              </a:custGeom>
              <a:solidFill>
                <a:srgbClr val="CC0F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ru-RU" sz="2000" smtClean="0"/>
              <a:t>Необходимые мерки:</a:t>
            </a:r>
          </a:p>
          <a:p>
            <a:pPr marL="533400" indent="-533400" eaLnBrk="1" hangingPunct="1">
              <a:buFontTx/>
              <a:buNone/>
            </a:pPr>
            <a:r>
              <a:rPr lang="ru-RU" sz="2000" smtClean="0"/>
              <a:t>     Ст  =    30 см;     Сб =  34 см;  </a:t>
            </a:r>
          </a:p>
          <a:p>
            <a:pPr marL="533400" indent="-533400" eaLnBrk="1" hangingPunct="1">
              <a:buFontTx/>
              <a:buNone/>
            </a:pPr>
            <a:r>
              <a:rPr lang="ru-RU" sz="2000" smtClean="0"/>
              <a:t>     Дн = 18 см;        Д нч  = 32 см.</a:t>
            </a:r>
          </a:p>
          <a:p>
            <a:pPr marL="533400" indent="-533400" eaLnBrk="1" hangingPunct="1">
              <a:buFontTx/>
              <a:buNone/>
            </a:pPr>
            <a:endParaRPr lang="ru-RU" sz="2000" smtClean="0"/>
          </a:p>
          <a:p>
            <a:pPr marL="533400" indent="-533400" eaLnBrk="1" hangingPunct="1">
              <a:buFontTx/>
              <a:buNone/>
            </a:pPr>
            <a:r>
              <a:rPr lang="ru-RU" sz="2000" smtClean="0"/>
              <a:t>1. Строим         </a:t>
            </a:r>
            <a:r>
              <a:rPr lang="ru-RU" sz="2000" smtClean="0">
                <a:sym typeface="Symbol" pitchFamily="18" charset="2"/>
              </a:rPr>
              <a:t></a:t>
            </a:r>
            <a:r>
              <a:rPr lang="ru-RU" sz="2000" smtClean="0"/>
              <a:t> (</a:t>
            </a:r>
            <a:r>
              <a:rPr lang="ru-RU" sz="2000" smtClean="0">
                <a:sym typeface="Wingdings" pitchFamily="2" charset="2"/>
              </a:rPr>
              <a:t></a:t>
            </a:r>
            <a:r>
              <a:rPr lang="ru-RU" sz="2000" smtClean="0"/>
              <a:t>)В</a:t>
            </a:r>
            <a:r>
              <a:rPr lang="ru-RU" smtClean="0"/>
              <a:t> </a:t>
            </a:r>
          </a:p>
          <a:p>
            <a:pPr marL="533400" indent="-533400" eaLnBrk="1" hangingPunct="1">
              <a:buFontTx/>
              <a:buNone/>
            </a:pPr>
            <a:r>
              <a:rPr lang="ru-RU" sz="2000" smtClean="0"/>
              <a:t>2.  </a:t>
            </a:r>
            <a:r>
              <a:rPr lang="ru-RU" sz="2000" smtClean="0">
                <a:sym typeface="Wingdings 3" pitchFamily="18" charset="2"/>
              </a:rPr>
              <a:t>  </a:t>
            </a:r>
            <a:r>
              <a:rPr lang="ru-RU" sz="2000" smtClean="0"/>
              <a:t>ВТ = Дн =</a:t>
            </a:r>
            <a:r>
              <a:rPr lang="ru-RU" smtClean="0"/>
              <a:t> </a:t>
            </a:r>
            <a:r>
              <a:rPr lang="ru-RU" sz="2000" smtClean="0"/>
              <a:t>18 см;</a:t>
            </a:r>
          </a:p>
          <a:p>
            <a:pPr marL="533400" indent="-533400" eaLnBrk="1" hangingPunct="1">
              <a:buFontTx/>
              <a:buNone/>
            </a:pPr>
            <a:endParaRPr lang="ru-RU" sz="2000" smtClean="0"/>
          </a:p>
        </p:txBody>
      </p:sp>
      <p:sp>
        <p:nvSpPr>
          <p:cNvPr id="10243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619125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Построение чертежа </a:t>
            </a:r>
          </a:p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фартука в М 1:4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547813" y="33575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1835150" y="35734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476375" y="35734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5867400" y="2349500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7524750" y="2349500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524750" y="21336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В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7524750" y="2349500"/>
            <a:ext cx="0" cy="161925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7524750" y="3644900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6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6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nimBg="1"/>
      <p:bldP spid="17420" grpId="0" animBg="1"/>
      <p:bldP spid="17423" grpId="0" animBg="1"/>
      <p:bldP spid="17424" grpId="0" animBg="1"/>
      <p:bldP spid="17425" grpId="0"/>
      <p:bldP spid="17426" grpId="0" animBg="1"/>
      <p:bldP spid="174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ru-RU" sz="2000" smtClean="0"/>
              <a:t>Необходимые мерки:</a:t>
            </a:r>
          </a:p>
          <a:p>
            <a:pPr marL="533400" indent="-533400" eaLnBrk="1" hangingPunct="1">
              <a:buFontTx/>
              <a:buNone/>
            </a:pPr>
            <a:r>
              <a:rPr lang="ru-RU" sz="2000" smtClean="0"/>
              <a:t>     Ст  =    30 см;     Сб =  34 см; </a:t>
            </a:r>
          </a:p>
          <a:p>
            <a:pPr marL="533400" indent="-533400" eaLnBrk="1" hangingPunct="1">
              <a:buFontTx/>
              <a:buNone/>
            </a:pPr>
            <a:r>
              <a:rPr lang="ru-RU" sz="2000" smtClean="0"/>
              <a:t>     Дн = 18 см;     Д нч  = 32 см.</a:t>
            </a:r>
            <a:r>
              <a:rPr lang="ru-RU" smtClean="0"/>
              <a:t> </a:t>
            </a:r>
          </a:p>
          <a:p>
            <a:pPr marL="533400" indent="-533400" eaLnBrk="1" hangingPunct="1"/>
            <a:endParaRPr lang="ru-RU" smtClean="0"/>
          </a:p>
          <a:p>
            <a:pPr marL="533400" indent="-533400" eaLnBrk="1" hangingPunct="1">
              <a:buFontTx/>
              <a:buNone/>
            </a:pPr>
            <a:r>
              <a:rPr lang="ru-RU" smtClean="0"/>
              <a:t> </a:t>
            </a:r>
            <a:r>
              <a:rPr lang="ru-RU" sz="2000" smtClean="0"/>
              <a:t>3. </a:t>
            </a:r>
            <a:r>
              <a:rPr lang="ru-RU" sz="2000" smtClean="0">
                <a:sym typeface="Wingdings 3" pitchFamily="18" charset="2"/>
              </a:rPr>
              <a:t> </a:t>
            </a:r>
            <a:r>
              <a:rPr lang="ru-RU" sz="2000" smtClean="0"/>
              <a:t>ТТ</a:t>
            </a:r>
            <a:r>
              <a:rPr lang="ru-RU" sz="1000" b="1" smtClean="0"/>
              <a:t>1</a:t>
            </a:r>
            <a:r>
              <a:rPr lang="ru-RU" sz="2000" smtClean="0"/>
              <a:t> = Сб : 2 + 6 = 23 см;</a:t>
            </a:r>
          </a:p>
          <a:p>
            <a:pPr marL="533400" indent="-533400" eaLnBrk="1" hangingPunct="1">
              <a:buFontTx/>
              <a:buNone/>
            </a:pPr>
            <a:r>
              <a:rPr lang="ru-RU" sz="2000" smtClean="0"/>
              <a:t> 4. </a:t>
            </a:r>
            <a:r>
              <a:rPr lang="ru-RU" sz="2000" smtClean="0">
                <a:sym typeface="Wingdings 3" pitchFamily="18" charset="2"/>
              </a:rPr>
              <a:t> </a:t>
            </a:r>
            <a:r>
              <a:rPr lang="ru-RU" sz="2000" smtClean="0"/>
              <a:t>ТН = Днч = 32 см;</a:t>
            </a:r>
          </a:p>
          <a:p>
            <a:pPr marL="533400" indent="-533400" eaLnBrk="1" hangingPunct="1">
              <a:buFontTx/>
              <a:buNone/>
            </a:pPr>
            <a:r>
              <a:rPr lang="ru-RU" sz="2000" smtClean="0"/>
              <a:t> 5. Соединить в                 (</a:t>
            </a:r>
            <a:r>
              <a:rPr lang="el-GR" sz="2000" smtClean="0">
                <a:cs typeface="Times New Roman" pitchFamily="18" charset="0"/>
              </a:rPr>
              <a:t>·</a:t>
            </a:r>
            <a:r>
              <a:rPr lang="ru-RU" sz="2000" smtClean="0">
                <a:cs typeface="Times New Roman" pitchFamily="18" charset="0"/>
              </a:rPr>
              <a:t>) Н </a:t>
            </a:r>
            <a:r>
              <a:rPr lang="ru-RU" sz="1200" b="1" smtClean="0">
                <a:cs typeface="Times New Roman" pitchFamily="18" charset="0"/>
              </a:rPr>
              <a:t>1</a:t>
            </a:r>
            <a:endParaRPr lang="el-GR" sz="1200" b="1" smtClean="0">
              <a:cs typeface="Times New Roman" pitchFamily="18" charset="0"/>
            </a:endParaRPr>
          </a:p>
        </p:txBody>
      </p:sp>
      <p:sp>
        <p:nvSpPr>
          <p:cNvPr id="11267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6191250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Построение чертежа </a:t>
            </a:r>
          </a:p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algn="ctr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фартука в М 1:4</a:t>
            </a:r>
          </a:p>
        </p:txBody>
      </p:sp>
      <p:sp>
        <p:nvSpPr>
          <p:cNvPr id="11268" name="Line 9"/>
          <p:cNvSpPr>
            <a:spLocks noChangeShapeType="1"/>
          </p:cNvSpPr>
          <p:nvPr/>
        </p:nvSpPr>
        <p:spPr bwMode="auto">
          <a:xfrm flipH="1">
            <a:off x="5867400" y="1989138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7596188" y="1844675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В</a:t>
            </a:r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>
            <a:off x="7524750" y="1989138"/>
            <a:ext cx="0" cy="161925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7524750" y="33575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Т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5435600" y="3573463"/>
            <a:ext cx="20701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Text Box 17"/>
          <p:cNvSpPr txBox="1">
            <a:spLocks noChangeArrowheads="1"/>
          </p:cNvSpPr>
          <p:nvPr/>
        </p:nvSpPr>
        <p:spPr bwMode="auto">
          <a:xfrm>
            <a:off x="4859338" y="335756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Т</a:t>
            </a:r>
            <a:r>
              <a:rPr lang="ru-RU"/>
              <a:t> </a:t>
            </a:r>
            <a:r>
              <a:rPr lang="ru-RU" sz="1000" b="1" i="1"/>
              <a:t>1</a:t>
            </a:r>
            <a:endParaRPr lang="ru-RU" b="1" i="1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7524750" y="3573463"/>
            <a:ext cx="0" cy="2879725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2195513" y="458152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7524750" y="623728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Н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2700338" y="4508500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>
                <a:sym typeface="Symbol" pitchFamily="18" charset="2"/>
              </a:rPr>
              <a:t></a:t>
            </a: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5435600" y="3573463"/>
            <a:ext cx="0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H="1">
            <a:off x="5148263" y="6453188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4787900" y="6308725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Н </a:t>
            </a:r>
            <a:r>
              <a:rPr lang="ru-RU" sz="1200" b="1" i="1"/>
              <a:t>1</a:t>
            </a:r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5435600" y="3573463"/>
            <a:ext cx="0" cy="2879725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 flipH="1">
            <a:off x="5435600" y="6453188"/>
            <a:ext cx="208915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4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4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2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2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2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animBg="1"/>
      <p:bldP spid="18450" grpId="0" animBg="1"/>
      <p:bldP spid="18451" grpId="0" animBg="1"/>
      <p:bldP spid="18452" grpId="0"/>
      <p:bldP spid="18454" grpId="0" animBg="1"/>
      <p:bldP spid="18455" grpId="0" animBg="1"/>
      <p:bldP spid="18456" grpId="0"/>
      <p:bldP spid="18457" grpId="0" animBg="1"/>
      <p:bldP spid="18458" grpId="0" animBg="1"/>
    </p:bldLst>
  </p:timing>
</p:sld>
</file>

<file path=ppt/theme/theme1.xml><?xml version="1.0" encoding="utf-8"?>
<a:theme xmlns:a="http://schemas.openxmlformats.org/drawingml/2006/main" name="Шаблон оформления «Тетрадь в клетку»">
  <a:themeElements>
    <a:clrScheme name="Шаблон оформления «Тетрадь в клетку» 1">
      <a:dk1>
        <a:srgbClr val="663300"/>
      </a:dk1>
      <a:lt1>
        <a:srgbClr val="FFF8E2"/>
      </a:lt1>
      <a:dk2>
        <a:srgbClr val="996600"/>
      </a:dk2>
      <a:lt2>
        <a:srgbClr val="DDDDDD"/>
      </a:lt2>
      <a:accent1>
        <a:srgbClr val="92D0A4"/>
      </a:accent1>
      <a:accent2>
        <a:srgbClr val="BDAB71"/>
      </a:accent2>
      <a:accent3>
        <a:srgbClr val="FFFBEE"/>
      </a:accent3>
      <a:accent4>
        <a:srgbClr val="562A00"/>
      </a:accent4>
      <a:accent5>
        <a:srgbClr val="C7E4CF"/>
      </a:accent5>
      <a:accent6>
        <a:srgbClr val="AB9B66"/>
      </a:accent6>
      <a:hlink>
        <a:srgbClr val="FF9999"/>
      </a:hlink>
      <a:folHlink>
        <a:srgbClr val="E5DF94"/>
      </a:folHlink>
    </a:clrScheme>
    <a:fontScheme name="Шаблон оформления «Тетрадь в клетку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Тетрадь в клетку»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етрадь в клетку»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етрадь в клетку»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«Тетрадь в клетку»</Template>
  <TotalTime>519</TotalTime>
  <Words>821</Words>
  <Application>Microsoft Office PowerPoint</Application>
  <PresentationFormat>Экран (4:3)</PresentationFormat>
  <Paragraphs>210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Times New Roman</vt:lpstr>
      <vt:lpstr>Arial</vt:lpstr>
      <vt:lpstr>Calibri</vt:lpstr>
      <vt:lpstr>Symbol</vt:lpstr>
      <vt:lpstr>Wingdings</vt:lpstr>
      <vt:lpstr>Wingdings 3</vt:lpstr>
      <vt:lpstr>Шаблон оформления «Тетрадь в клетку»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school 11</cp:lastModifiedBy>
  <cp:revision>50</cp:revision>
  <dcterms:created xsi:type="dcterms:W3CDTF">2009-01-23T18:51:50Z</dcterms:created>
  <dcterms:modified xsi:type="dcterms:W3CDTF">2012-01-25T04:02:16Z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TC010690641049</vt:lpwstr>
  </property>
</Properties>
</file>