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mut.su/Gallery-photos/Seizas/VSTRECI/28_marta_2009/28_marta_2009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irk.ru/afisha/event/942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lovesvadba.ru/tortkaravai/page/7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vtraka.net/arts/cat1/2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dietaonline.ru/community/post.php?topic_id=24470&amp;page=1" TargetMode="Externa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linarov.ru/tags/%F8%EE%EA%EE%EB%E0%E4%ED%FB%EC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board.live60.ru/posts/7284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428736"/>
            <a:ext cx="8229600" cy="1828800"/>
          </a:xfrm>
        </p:spPr>
        <p:txBody>
          <a:bodyPr>
            <a:prstTxWarp prst="textTriangle">
              <a:avLst/>
            </a:prstTxWarp>
          </a:bodyPr>
          <a:lstStyle/>
          <a:p>
            <a:r>
              <a:rPr lang="ru-RU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Основные продукты питания Сибири</a:t>
            </a:r>
            <a:endParaRPr lang="ru-RU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3331698"/>
            <a:ext cx="3714776" cy="1752600"/>
          </a:xfrm>
        </p:spPr>
        <p:txBody>
          <a:bodyPr>
            <a:normAutofit/>
          </a:bodyPr>
          <a:lstStyle/>
          <a:p>
            <a:endParaRPr lang="ru-RU" sz="11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142852"/>
            <a:ext cx="471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МУО </a:t>
            </a:r>
            <a:r>
              <a:rPr lang="ru-RU" sz="2400" dirty="0" err="1" smtClean="0">
                <a:solidFill>
                  <a:srgbClr val="FF0000"/>
                </a:solidFill>
              </a:rPr>
              <a:t>Миролюбовская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ООШ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714356"/>
            <a:ext cx="2876493" cy="646331"/>
          </a:xfrm>
          <a:prstGeom prst="rect">
            <a:avLst/>
          </a:prstGeom>
        </p:spPr>
        <p:txBody>
          <a:bodyPr wrap="none">
            <a:prstTxWarp prst="textCanUp">
              <a:avLst/>
            </a:prstTxWarp>
            <a:spAutoFit/>
          </a:bodyPr>
          <a:lstStyle/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«ВКУСНИКА»</a:t>
            </a:r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5857892"/>
            <a:ext cx="685168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1100" dirty="0" smtClean="0">
                <a:solidFill>
                  <a:srgbClr val="FFC000"/>
                </a:solidFill>
              </a:rPr>
              <a:t>В презентации использованы материалы из хрестоматии: «Культура Омского </a:t>
            </a:r>
            <a:r>
              <a:rPr lang="ru-RU" sz="1100" dirty="0" err="1" smtClean="0">
                <a:solidFill>
                  <a:srgbClr val="FFC000"/>
                </a:solidFill>
              </a:rPr>
              <a:t>Прииртышья</a:t>
            </a:r>
            <a:r>
              <a:rPr lang="ru-RU" sz="1100" dirty="0" smtClean="0">
                <a:solidFill>
                  <a:srgbClr val="FFC000"/>
                </a:solidFill>
              </a:rPr>
              <a:t>» Л.А.Банкет и др..-Омск: ГОУДПО «ИРООО»,2007.</a:t>
            </a:r>
            <a:endParaRPr lang="ru-RU" sz="1100" dirty="0" smtClean="0">
              <a:solidFill>
                <a:srgbClr val="FFC000"/>
              </a:solidFill>
            </a:endParaRPr>
          </a:p>
        </p:txBody>
      </p:sp>
      <p:pic>
        <p:nvPicPr>
          <p:cNvPr id="1026" name="Picture 2" descr="C:\Documents and Settings\User\Рабочий стол\лес\gastronom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286124"/>
            <a:ext cx="3714776" cy="2090738"/>
          </a:xfrm>
          <a:prstGeom prst="rect">
            <a:avLst/>
          </a:prstGeom>
          <a:noFill/>
        </p:spPr>
      </p:pic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2571736" y="557214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http://www.wismut.su/Gallery-photos/Seizas/VSTRECI/28_marta_2009/28_marta_2009.htm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история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Сибирская кухня, как и кухни многих народов, имеет древнее происхождение и свои кулинарные традиции. Первые скупые сведения о русской кухне содержатся в летописях – древнейших письменных источниках </a:t>
            </a:r>
            <a:r>
              <a:rPr lang="en-US" sz="1600" dirty="0" smtClean="0">
                <a:solidFill>
                  <a:srgbClr val="C00000"/>
                </a:solidFill>
              </a:rPr>
              <a:t>x-xv </a:t>
            </a:r>
            <a:r>
              <a:rPr lang="ru-RU" sz="1600" dirty="0" smtClean="0">
                <a:solidFill>
                  <a:srgbClr val="C00000"/>
                </a:solidFill>
              </a:rPr>
              <a:t>веков. Естественно на формирование русской кухни большое влияние оказали природно-географические условия. Обилие рек, озер, лесов способствовали появлению в русской кухне большого количества блюд из рыбы, дичи, грибов, лесных ягод и неповторимых таежных приправ</a:t>
            </a:r>
            <a:r>
              <a:rPr lang="ru-RU" sz="1600" dirty="0" smtClean="0">
                <a:solidFill>
                  <a:srgbClr val="C00000"/>
                </a:solidFill>
              </a:rPr>
              <a:t>.</a:t>
            </a:r>
            <a:r>
              <a:rPr lang="en-US" sz="1600" u="sng" dirty="0" smtClean="0"/>
              <a:t> </a:t>
            </a:r>
            <a:endParaRPr lang="ru-RU" sz="1600" dirty="0" smtClean="0">
              <a:solidFill>
                <a:srgbClr val="C00000"/>
              </a:solidFill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User\Рабочий стол\лес\3583615398965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97325" y="1599406"/>
            <a:ext cx="4267200" cy="32004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071934" y="4778088"/>
            <a:ext cx="6165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u="sng" dirty="0" smtClean="0">
                <a:solidFill>
                  <a:prstClr val="white"/>
                </a:solidFill>
                <a:hlinkClick r:id="rId3"/>
              </a:rPr>
              <a:t>http://www.megairk.ru/afisha/event/942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4480" y="1571612"/>
            <a:ext cx="2782908" cy="750887"/>
          </a:xfrm>
        </p:spPr>
        <p:txBody>
          <a:bodyPr>
            <a:noAutofit/>
          </a:bodyPr>
          <a:lstStyle/>
          <a:p>
            <a:r>
              <a:rPr lang="ru-RU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крупы</a:t>
            </a:r>
            <a:endParaRPr lang="ru-RU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72208" y="1571612"/>
            <a:ext cx="2971792" cy="750887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хлебы</a:t>
            </a:r>
            <a:endParaRPr lang="ru-RU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На своих землях с незапамятных времен </a:t>
            </a:r>
            <a:r>
              <a:rPr lang="ru-RU" sz="1600" dirty="0" err="1" smtClean="0">
                <a:solidFill>
                  <a:srgbClr val="C00000"/>
                </a:solidFill>
              </a:rPr>
              <a:t>русичи</a:t>
            </a:r>
            <a:r>
              <a:rPr lang="ru-RU" sz="1600" dirty="0" smtClean="0">
                <a:solidFill>
                  <a:srgbClr val="C00000"/>
                </a:solidFill>
              </a:rPr>
              <a:t> выращивали рожь, ячмень, пшеницу, просо, гречиху. Из них варили зерновые каши: овсяные, полбяные, ржаные… каша была и остается нашим национальным блюдом. Она сопровождает русского человека на протяжении всей жизни: маленьких детей кормят манной кашей, сваренной на молоке, взрослые любят гречневую кашу, кутья является поминальным блюдом. Кашу считают «праматерью» хлеба. «Каша-матушка наша, а хлебец ржаной - отец наш родной» – гласит русская народная пословица.</a:t>
            </a: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 незапамятных времен известно на Руси пресное и кислое тесто. Из простого пресного теста делали колядки, сочни, лапшу, пельмени, вареники. Из кислого дрожжевого теста пекли черный ржаной хлеб, без которого и по сей день немыслим русский стол. К </a:t>
            </a:r>
            <a:r>
              <a:rPr lang="en-US" dirty="0" smtClean="0">
                <a:solidFill>
                  <a:srgbClr val="C00000"/>
                </a:solidFill>
              </a:rPr>
              <a:t>x </a:t>
            </a:r>
            <a:r>
              <a:rPr lang="ru-RU" dirty="0" smtClean="0">
                <a:solidFill>
                  <a:srgbClr val="C00000"/>
                </a:solidFill>
              </a:rPr>
              <a:t>веку появилась пшеничная мука, и ассортимент выпечки резко увеличился, появились караваи, калачи, ковриги, пироги, блины, оладьи.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 древнейшим кушаньям из крупяных изделий можно отнести и русские овсяные, ржаные, пшеничные кисели.</a:t>
            </a:r>
          </a:p>
          <a:p>
            <a:endParaRPr lang="ru-RU" dirty="0"/>
          </a:p>
        </p:txBody>
      </p:sp>
      <p:pic>
        <p:nvPicPr>
          <p:cNvPr id="15364" name="Picture 4" descr="C:\Documents and Settings\User\Рабочий стол\лес\1675455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2500330" cy="1571636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0" y="0"/>
            <a:ext cx="39290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www.wyw.ru/articles.php?tag=%D0%BF%D1%80%D0%BE%D1%81%D1%82%D0%BE</a:t>
            </a:r>
            <a:endParaRPr lang="ru-RU" sz="800" dirty="0">
              <a:solidFill>
                <a:srgbClr val="FFC000"/>
              </a:solidFill>
            </a:endParaRPr>
          </a:p>
        </p:txBody>
      </p:sp>
      <p:pic>
        <p:nvPicPr>
          <p:cNvPr id="15365" name="Picture 5" descr="C:\Documents and Settings\User\Рабочий стол\лес\karava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14290"/>
            <a:ext cx="2376475" cy="142876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6357950" y="0"/>
            <a:ext cx="324325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u="sng" dirty="0" smtClean="0">
                <a:ln w="6350">
                  <a:noFill/>
                </a:ln>
                <a:gradFill>
                  <a:gsLst>
                    <a:gs pos="0">
                      <a:srgbClr val="94B6D2">
                        <a:tint val="73000"/>
                        <a:satMod val="145000"/>
                      </a:srgbClr>
                    </a:gs>
                    <a:gs pos="73000">
                      <a:srgbClr val="94B6D2">
                        <a:tint val="73000"/>
                        <a:satMod val="145000"/>
                      </a:srgbClr>
                    </a:gs>
                    <a:gs pos="100000">
                      <a:srgbClr val="94B6D2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  <a:hlinkClick r:id="rId4"/>
              </a:rPr>
              <a:t>http://www.lovesvadba.ru/tortkaravai/page/7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3042" y="1535112"/>
            <a:ext cx="2854346" cy="750887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супы</a:t>
            </a:r>
            <a:endParaRPr lang="ru-RU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072198" y="1535112"/>
            <a:ext cx="2614602" cy="750887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овощи</a:t>
            </a:r>
            <a:endParaRPr lang="ru-RU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Жидкие горячие блюда, варево, или </a:t>
            </a:r>
            <a:r>
              <a:rPr lang="ru-RU" dirty="0" err="1" smtClean="0">
                <a:solidFill>
                  <a:srgbClr val="C00000"/>
                </a:solidFill>
              </a:rPr>
              <a:t>хлебово</a:t>
            </a:r>
            <a:r>
              <a:rPr lang="ru-RU" dirty="0" smtClean="0">
                <a:solidFill>
                  <a:srgbClr val="C00000"/>
                </a:solidFill>
              </a:rPr>
              <a:t>, появились на Руси тоже в древний период: сначала уха, щи, похлебки, </a:t>
            </a:r>
            <a:r>
              <a:rPr lang="ru-RU" dirty="0" err="1" smtClean="0">
                <a:solidFill>
                  <a:srgbClr val="C00000"/>
                </a:solidFill>
              </a:rPr>
              <a:t>затирухи</a:t>
            </a:r>
            <a:r>
              <a:rPr lang="ru-RU" dirty="0" smtClean="0">
                <a:solidFill>
                  <a:srgbClr val="C00000"/>
                </a:solidFill>
              </a:rPr>
              <a:t>, болтушки, позже борщи, рассольники, солянки. В </a:t>
            </a:r>
            <a:r>
              <a:rPr lang="en-US" dirty="0" smtClean="0">
                <a:solidFill>
                  <a:srgbClr val="C00000"/>
                </a:solidFill>
              </a:rPr>
              <a:t>XIX  </a:t>
            </a:r>
            <a:r>
              <a:rPr lang="ru-RU" dirty="0" smtClean="0">
                <a:solidFill>
                  <a:srgbClr val="C00000"/>
                </a:solidFill>
              </a:rPr>
              <a:t>веке жидкие горячие блюда получили общее название - супы. Особой популярностью пользовались щи. Это одно из древнейших блюд сибирской кухни. Щи замечательны тем, что не знают сословных границ. Обязательный компонент щей – капуста и кислый элемент (сметана, рассол, щавель). Обилие речной рыбы породило такое блюдо как уха. В ухе используют минимум овощей. Каждый вид рыбы в ухе готовили отдельно, чтобы насладиться чистым вкусом.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Из овощных культур сибиряки выращивали тыкву, репу, морковь, свеклу, капусту, огурцы, горох. Их ели сырыми, вареными, пареными, печеными, солеными, квашеными. Картофель получил распространение в России лишь в </a:t>
            </a:r>
            <a:r>
              <a:rPr lang="en-US" dirty="0" smtClean="0">
                <a:solidFill>
                  <a:srgbClr val="C00000"/>
                </a:solidFill>
              </a:rPr>
              <a:t>XVIII </a:t>
            </a:r>
            <a:r>
              <a:rPr lang="ru-RU" dirty="0" smtClean="0">
                <a:solidFill>
                  <a:srgbClr val="C00000"/>
                </a:solidFill>
              </a:rPr>
              <a:t>веке, а помидоры в </a:t>
            </a:r>
            <a:r>
              <a:rPr lang="en-US" dirty="0" smtClean="0">
                <a:solidFill>
                  <a:srgbClr val="C00000"/>
                </a:solidFill>
              </a:rPr>
              <a:t>XIX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ru-RU" dirty="0" smtClean="0">
                <a:solidFill>
                  <a:srgbClr val="C00000"/>
                </a:solidFill>
              </a:rPr>
              <a:t>посевы картофеля были невелики , из него готовили ограниченное число блюд. Сибиряки жарили картофель, пекли </a:t>
            </a:r>
            <a:r>
              <a:rPr lang="ru-RU" dirty="0" err="1" smtClean="0">
                <a:solidFill>
                  <a:srgbClr val="C00000"/>
                </a:solidFill>
              </a:rPr>
              <a:t>драники</a:t>
            </a:r>
            <a:r>
              <a:rPr lang="ru-RU" dirty="0" smtClean="0">
                <a:solidFill>
                  <a:srgbClr val="C00000"/>
                </a:solidFill>
              </a:rPr>
              <a:t>. Огурцы солили на зиму, а летом ели с медом.  Салаты не были свойственны сибирской кухне. Первые салаты делали из одного какого-либо овоща, поэтому они назывались: капустный салат, огуречный или картофельный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6388" name="Picture 4" descr="C:\Documents and Settings\User\Рабочий стол\лес\x_99a432e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571768" cy="150019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0"/>
            <a:ext cx="36401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 smtClean="0">
                <a:ln w="6350">
                  <a:noFill/>
                </a:ln>
                <a:gradFill>
                  <a:gsLst>
                    <a:gs pos="0">
                      <a:srgbClr val="94B6D2">
                        <a:tint val="73000"/>
                        <a:satMod val="145000"/>
                      </a:srgbClr>
                    </a:gs>
                    <a:gs pos="73000">
                      <a:srgbClr val="94B6D2">
                        <a:tint val="73000"/>
                        <a:satMod val="145000"/>
                      </a:srgbClr>
                    </a:gs>
                    <a:gs pos="100000">
                      <a:srgbClr val="94B6D2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  <a:hlinkClick r:id="rId3"/>
              </a:rPr>
              <a:t>http://www.zavtraka.net/arts/cat1/2</a:t>
            </a:r>
            <a:endParaRPr lang="ru-RU" dirty="0"/>
          </a:p>
        </p:txBody>
      </p:sp>
      <p:pic>
        <p:nvPicPr>
          <p:cNvPr id="16389" name="Picture 5" descr="C:\Documents and Settings\User\Рабочий стол\лес\salat-iz-svezhix-pomidorov-i-ogurcov_081015200734_091022043351_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14290"/>
            <a:ext cx="2571768" cy="150019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6000760" y="-44615"/>
            <a:ext cx="346074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800" u="sng" dirty="0" smtClean="0">
                <a:ln w="6350">
                  <a:noFill/>
                </a:ln>
                <a:gradFill>
                  <a:gsLst>
                    <a:gs pos="0">
                      <a:srgbClr val="94B6D2">
                        <a:tint val="73000"/>
                        <a:satMod val="145000"/>
                      </a:srgbClr>
                    </a:gs>
                    <a:gs pos="73000">
                      <a:srgbClr val="94B6D2">
                        <a:tint val="73000"/>
                        <a:satMod val="145000"/>
                      </a:srgbClr>
                    </a:gs>
                    <a:gs pos="100000">
                      <a:srgbClr val="94B6D2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  <a:hlinkClick r:id="rId5"/>
              </a:rPr>
              <a:t>http://www.dietaonline.ru/community/post.php?topic_id=24470&amp;page=1</a:t>
            </a:r>
            <a:endParaRPr lang="ru-RU" sz="800" b="1" dirty="0">
              <a:ln w="6350">
                <a:noFill/>
              </a:ln>
              <a:gradFill>
                <a:gsLst>
                  <a:gs pos="0">
                    <a:srgbClr val="94B6D2">
                      <a:tint val="73000"/>
                      <a:satMod val="145000"/>
                    </a:srgbClr>
                  </a:gs>
                  <a:gs pos="73000">
                    <a:srgbClr val="94B6D2">
                      <a:tint val="73000"/>
                      <a:satMod val="145000"/>
                    </a:srgbClr>
                  </a:gs>
                  <a:gs pos="100000">
                    <a:srgbClr val="94B6D2">
                      <a:tint val="83000"/>
                      <a:satMod val="143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4480" y="1535112"/>
            <a:ext cx="2782908" cy="750887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напитки</a:t>
            </a:r>
            <a:endParaRPr lang="ru-RU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643570" y="1535112"/>
            <a:ext cx="3043230" cy="750887"/>
          </a:xfrm>
        </p:spPr>
        <p:txBody>
          <a:bodyPr>
            <a:normAutofit/>
          </a:bodyPr>
          <a:lstStyle/>
          <a:p>
            <a:r>
              <a:rPr lang="ru-RU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десерт</a:t>
            </a:r>
            <a:endParaRPr lang="ru-RU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Из напитков сибиряки предпочитали брусничный напиток – морс. Любимым и распространенным напитком был квас на солоде. Для чая заваривали травки, листья </a:t>
            </a:r>
            <a:r>
              <a:rPr lang="ru-RU" dirty="0" err="1" smtClean="0">
                <a:solidFill>
                  <a:srgbClr val="C00000"/>
                </a:solidFill>
              </a:rPr>
              <a:t>белоголовника</a:t>
            </a:r>
            <a:r>
              <a:rPr lang="ru-RU" dirty="0" smtClean="0">
                <a:solidFill>
                  <a:srgbClr val="C00000"/>
                </a:solidFill>
              </a:rPr>
              <a:t>, лабазника, смородины. Особенно любим был чай с мороженой морошкой или брусникой. Популярны были  </a:t>
            </a:r>
            <a:r>
              <a:rPr lang="ru-RU" dirty="0" err="1" smtClean="0">
                <a:solidFill>
                  <a:srgbClr val="C00000"/>
                </a:solidFill>
              </a:rPr>
              <a:t>сброженные</a:t>
            </a:r>
            <a:r>
              <a:rPr lang="ru-RU" dirty="0" smtClean="0">
                <a:solidFill>
                  <a:srgbClr val="C00000"/>
                </a:solidFill>
              </a:rPr>
              <a:t> меды и пиво , сваренное на хмеле.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Национальным сибирским лакомством с </a:t>
            </a:r>
            <a:r>
              <a:rPr lang="en-US" dirty="0" smtClean="0">
                <a:solidFill>
                  <a:srgbClr val="C00000"/>
                </a:solidFill>
              </a:rPr>
              <a:t>XVII</a:t>
            </a:r>
            <a:r>
              <a:rPr lang="ru-RU" dirty="0" smtClean="0">
                <a:solidFill>
                  <a:srgbClr val="C00000"/>
                </a:solidFill>
              </a:rPr>
              <a:t> века считались кедровые орехи и семечки (подсолнечные). К специфическим продуктам можно отнести «серу» – смолу из лиственницы, которая использовалась крестьянами для жевания. Сера обладает противоцинготным свойством для укрепления десен. Одним из лакомств на Руси был мед. Конфеты были редкостью, однако к празднику покупали леденцы.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7410" name="Picture 2" descr="C:\Documents and Settings\User\Рабочий стол\лес\30840916_4657770_76ce5535d6117e48e9b3b2a4d20ae51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2214578" cy="1500198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244297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http://www.culinarov.ru/tags/шоколадным</a:t>
            </a:r>
            <a:r>
              <a:rPr kumimoji="0" lang="ru-RU" sz="9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3" name="Picture 5" descr="C:\Documents and Settings\User\Рабочий стол\лес\1282368283_myo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14290"/>
            <a:ext cx="2428892" cy="157163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643702" y="1"/>
            <a:ext cx="21771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000" u="sng" dirty="0" smtClean="0">
                <a:solidFill>
                  <a:prstClr val="white"/>
                </a:solidFill>
                <a:hlinkClick r:id="rId5"/>
              </a:rPr>
              <a:t>http://board.live60.ru/posts/7284</a:t>
            </a:r>
            <a:endParaRPr lang="ru-RU" sz="1000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126</TotalTime>
  <Words>644</Words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Основные продукты питания Сибири</vt:lpstr>
      <vt:lpstr>история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продукты питания Сибири</dc:title>
  <cp:lastModifiedBy>User</cp:lastModifiedBy>
  <cp:revision>14</cp:revision>
  <dcterms:modified xsi:type="dcterms:W3CDTF">2011-04-06T15:51:54Z</dcterms:modified>
</cp:coreProperties>
</file>