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6" r:id="rId3"/>
    <p:sldId id="275" r:id="rId4"/>
    <p:sldId id="258" r:id="rId5"/>
    <p:sldId id="259" r:id="rId6"/>
    <p:sldId id="260" r:id="rId7"/>
    <p:sldId id="261" r:id="rId8"/>
    <p:sldId id="257" r:id="rId9"/>
    <p:sldId id="271" r:id="rId10"/>
    <p:sldId id="277" r:id="rId11"/>
    <p:sldId id="262" r:id="rId12"/>
    <p:sldId id="283" r:id="rId13"/>
    <p:sldId id="263" r:id="rId14"/>
    <p:sldId id="294" r:id="rId15"/>
    <p:sldId id="265" r:id="rId16"/>
    <p:sldId id="284" r:id="rId17"/>
    <p:sldId id="264" r:id="rId18"/>
    <p:sldId id="266" r:id="rId19"/>
    <p:sldId id="282" r:id="rId20"/>
    <p:sldId id="281" r:id="rId21"/>
    <p:sldId id="269" r:id="rId22"/>
    <p:sldId id="286" r:id="rId23"/>
    <p:sldId id="267" r:id="rId24"/>
    <p:sldId id="268" r:id="rId25"/>
    <p:sldId id="296" r:id="rId26"/>
    <p:sldId id="287" r:id="rId27"/>
    <p:sldId id="272" r:id="rId28"/>
    <p:sldId id="270" r:id="rId29"/>
    <p:sldId id="278" r:id="rId30"/>
    <p:sldId id="280" r:id="rId31"/>
    <p:sldId id="288" r:id="rId32"/>
    <p:sldId id="289" r:id="rId33"/>
    <p:sldId id="290" r:id="rId34"/>
    <p:sldId id="291" r:id="rId35"/>
    <p:sldId id="293" r:id="rId36"/>
    <p:sldId id="292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0816-0ABA-4AC7-8252-034C46C929FB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399E-6042-47D1-85F8-3F8BDE259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школа 1997(hp)\2013-2014 учебный год\предметная неделя 2014\Фунт изюма 2014\заставка\Слайд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96752"/>
            <a:ext cx="85062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7. </a:t>
            </a:r>
            <a:r>
              <a:rPr lang="ru-RU" sz="3200" dirty="0" smtClean="0"/>
              <a:t>В честь кого Англия праздновала 300-летний </a:t>
            </a:r>
          </a:p>
          <a:p>
            <a:r>
              <a:rPr lang="ru-RU" sz="3200" dirty="0" smtClean="0"/>
              <a:t>юбилей и выпустила почтовую марку с </a:t>
            </a:r>
          </a:p>
          <a:p>
            <a:r>
              <a:rPr lang="ru-RU" sz="3200" dirty="0" smtClean="0"/>
              <a:t>изображением аппетитного красного яблока?</a:t>
            </a:r>
          </a:p>
          <a:p>
            <a:r>
              <a:rPr lang="ru-RU" sz="3200" dirty="0" smtClean="0"/>
              <a:t> 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5699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Исаак Ньютона </a:t>
            </a:r>
            <a:r>
              <a:rPr lang="ru-RU" sz="3200" dirty="0" smtClean="0">
                <a:solidFill>
                  <a:prstClr val="black"/>
                </a:solidFill>
              </a:rPr>
              <a:t>(яблоко, упавшее с дерева на голову ученого, помогло открыть закон тяготения)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020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8. </a:t>
            </a:r>
            <a:r>
              <a:rPr lang="ru-RU" sz="3200" dirty="0" smtClean="0"/>
              <a:t>Какая борона сидит глубже в земле: </a:t>
            </a:r>
          </a:p>
          <a:p>
            <a:r>
              <a:rPr lang="ru-RU" sz="3200" dirty="0" smtClean="0"/>
              <a:t>массой 60 кг с 20 зубьями или </a:t>
            </a:r>
          </a:p>
          <a:p>
            <a:r>
              <a:rPr lang="ru-RU" sz="3200" dirty="0" smtClean="0"/>
              <a:t>массой 120 кг с  60 зубьями?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824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Первая, т.к. давление на каждый зуб больше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340768"/>
            <a:ext cx="73705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9. </a:t>
            </a:r>
            <a:r>
              <a:rPr lang="ru-RU" sz="3200" dirty="0" smtClean="0"/>
              <a:t>Назовите еду, не имеющую ни начала,</a:t>
            </a:r>
          </a:p>
          <a:p>
            <a:r>
              <a:rPr lang="ru-RU" sz="3200" dirty="0" smtClean="0"/>
              <a:t> ни конца, ни середины.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293096"/>
            <a:ext cx="1449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Бублик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77182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10. </a:t>
            </a:r>
            <a:r>
              <a:rPr lang="ru-RU" sz="3200" dirty="0" smtClean="0"/>
              <a:t>Известный советский физик Ландау на 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ступительных экзаменах задавал вопрос: </a:t>
            </a:r>
          </a:p>
          <a:p>
            <a:r>
              <a:rPr lang="ru-RU" sz="3200" dirty="0" smtClean="0"/>
              <a:t>«Продолжите ряд букв – О, Д, Т, Ч, П…»</a:t>
            </a:r>
          </a:p>
          <a:p>
            <a:r>
              <a:rPr lang="ru-RU" sz="3200" dirty="0" smtClean="0"/>
              <a:t> Как нужно было его продолжить?</a:t>
            </a:r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996952"/>
            <a:ext cx="7413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Один, Два, Три, Четыре, Пять….</a:t>
            </a:r>
          </a:p>
          <a:p>
            <a:r>
              <a:rPr lang="ru-RU" sz="3200" i="1" dirty="0" smtClean="0">
                <a:solidFill>
                  <a:srgbClr val="7030A0"/>
                </a:solidFill>
              </a:rPr>
              <a:t> Ответ: Шесть, Семь, Восемь, Девять…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2348880"/>
            <a:ext cx="21467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dirty="0" smtClean="0">
                <a:solidFill>
                  <a:srgbClr val="7030A0"/>
                </a:solidFill>
              </a:rPr>
              <a:t>II </a:t>
            </a:r>
            <a:r>
              <a:rPr lang="ru-RU" sz="6600" dirty="0" smtClean="0">
                <a:solidFill>
                  <a:srgbClr val="7030A0"/>
                </a:solidFill>
              </a:rPr>
              <a:t> тур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052736"/>
            <a:ext cx="40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Результаты   </a:t>
            </a:r>
            <a:r>
              <a:rPr lang="en-US" sz="3600" b="1" dirty="0" smtClean="0">
                <a:solidFill>
                  <a:srgbClr val="00B050"/>
                </a:solidFill>
              </a:rPr>
              <a:t>I</a:t>
            </a:r>
            <a:r>
              <a:rPr lang="ru-RU" sz="3600" b="1" dirty="0" smtClean="0">
                <a:solidFill>
                  <a:srgbClr val="00B050"/>
                </a:solidFill>
              </a:rPr>
              <a:t>   тура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115453"/>
            <a:ext cx="84671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Каких только имен не знает наука.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Архимед,  Ньютон, Евклид, Ковалевская,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Лобачевский и многие  другие.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имена носят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формулы и законы, открытые ими. Не знаете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 вы, как звали жену Бойля – Мариотта?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393305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Ответ: Это два разных человека</a:t>
            </a:r>
            <a:endParaRPr lang="ru-RU" sz="2400" i="1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528" y="980728"/>
            <a:ext cx="853244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Этой словесной формулировкой заканчивалось каждое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математическое рассуждение великого греческого математика Евклида, жившего в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 н. э. Какой?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7707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и требовалось доказать»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260648"/>
            <a:ext cx="602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13. </a:t>
            </a:r>
            <a:r>
              <a:rPr lang="ru-RU" sz="3200" dirty="0" smtClean="0"/>
              <a:t>Назовите ошибку художника</a:t>
            </a:r>
            <a:r>
              <a:rPr lang="ru-RU" sz="3200" dirty="0"/>
              <a:t>?</a:t>
            </a:r>
          </a:p>
        </p:txBody>
      </p:sp>
      <p:pic>
        <p:nvPicPr>
          <p:cNvPr id="8" name="Picture 4" descr="сканирование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biLevel thresh="50000"/>
          </a:blip>
          <a:srcRect l="44261" t="74117" r="33837" b="2333"/>
          <a:stretch/>
        </p:blipFill>
        <p:spPr bwMode="auto">
          <a:xfrm rot="5400000">
            <a:off x="2942570" y="142031"/>
            <a:ext cx="2945340" cy="447871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39752" y="4003030"/>
            <a:ext cx="6048672" cy="11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осик у чайника не может быть ниже крышки,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иначе вода будет из него вытекать (правило сообщающихся сосудов).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908722"/>
            <a:ext cx="864096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lang="ru-RU" altLang="ru-RU" sz="3600" dirty="0" smtClean="0"/>
              <a:t>В </a:t>
            </a:r>
            <a:r>
              <a:rPr lang="ru-RU" altLang="ru-RU" sz="3600" dirty="0"/>
              <a:t>шарах и зонтах, знаем наперед,</a:t>
            </a:r>
          </a:p>
          <a:p>
            <a:r>
              <a:rPr lang="ru-RU" altLang="ru-RU" sz="3600" dirty="0"/>
              <a:t>   </a:t>
            </a:r>
            <a:r>
              <a:rPr lang="ru-RU" altLang="ru-RU" sz="3600" dirty="0" smtClean="0"/>
              <a:t>Применяют </a:t>
            </a:r>
            <a:r>
              <a:rPr lang="ru-RU" altLang="ru-RU" sz="3600" dirty="0"/>
              <a:t>гелий, водород.</a:t>
            </a:r>
          </a:p>
          <a:p>
            <a:r>
              <a:rPr lang="ru-RU" altLang="ru-RU" sz="3600" dirty="0"/>
              <a:t>   Почему, скажи мне побыстрей,</a:t>
            </a:r>
          </a:p>
          <a:p>
            <a:r>
              <a:rPr lang="ru-RU" altLang="ru-RU" sz="3600" dirty="0"/>
              <a:t>   Тогда он ввысь бежит скорей?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3284984"/>
            <a:ext cx="83884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Гелий и водород легче </a:t>
            </a:r>
            <a:r>
              <a:rPr lang="ru-RU" altLang="ru-RU" sz="2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</a:t>
            </a:r>
            <a:r>
              <a:rPr lang="ru-RU" altLang="ru-RU" sz="26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этих газов вверх обусловлено аэростатическим давлением воздуха, вытесняющего эти газы.</a:t>
            </a:r>
            <a:endParaRPr lang="ru-RU" sz="2600" b="1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15. </a:t>
            </a:r>
            <a:r>
              <a:rPr lang="ru-RU" sz="3600" dirty="0" smtClean="0"/>
              <a:t>Путем  нехитрой  операции  </a:t>
            </a:r>
            <a:r>
              <a:rPr lang="ru-RU" sz="3600" dirty="0" err="1" smtClean="0"/>
              <a:t>Матроскин</a:t>
            </a:r>
            <a:r>
              <a:rPr lang="ru-RU" sz="3600" dirty="0" smtClean="0"/>
              <a:t>   доказал Печкину, что у того сильный  жар,  хотя  температура у Печкина была всего лишь 36,6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. Воспроизведите это доказательство.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4221088"/>
            <a:ext cx="3498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lain" startAt="36"/>
            </a:pPr>
            <a:r>
              <a:rPr lang="ru-RU" sz="3600" i="1" dirty="0" smtClean="0">
                <a:solidFill>
                  <a:srgbClr val="7030A0"/>
                </a:solidFill>
              </a:rPr>
              <a:t>И  6  = 42 или</a:t>
            </a:r>
          </a:p>
          <a:p>
            <a:r>
              <a:rPr lang="ru-RU" sz="3600" i="1" dirty="0">
                <a:solidFill>
                  <a:srgbClr val="7030A0"/>
                </a:solidFill>
              </a:rPr>
              <a:t>36  +</a:t>
            </a:r>
            <a:r>
              <a:rPr lang="ru-RU" sz="3600" i="1" dirty="0" smtClean="0">
                <a:solidFill>
                  <a:srgbClr val="7030A0"/>
                </a:solidFill>
              </a:rPr>
              <a:t>  6  </a:t>
            </a:r>
            <a:r>
              <a:rPr lang="ru-RU" sz="3600" i="1" dirty="0">
                <a:solidFill>
                  <a:srgbClr val="7030A0"/>
                </a:solidFill>
              </a:rPr>
              <a:t>= </a:t>
            </a:r>
            <a:r>
              <a:rPr lang="ru-RU" sz="3600" i="1" dirty="0" smtClean="0">
                <a:solidFill>
                  <a:srgbClr val="7030A0"/>
                </a:solidFill>
              </a:rPr>
              <a:t>42</a:t>
            </a:r>
            <a:endParaRPr lang="ru-RU" sz="3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4419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33"/>
                </a:solidFill>
              </a:rPr>
              <a:t>Правила игры</a:t>
            </a:r>
            <a:endParaRPr lang="ru-RU" sz="5400" b="1" dirty="0">
              <a:solidFill>
                <a:srgbClr val="007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9012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Команда отвечает на вопрос на выданных листочках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Командам дается время на раздумье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 команде: «ВРЕМЯ» листочки передаются помощникам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Балл команде является рейтинговым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 равном количестве баллов по итогам игры побеждает команда, ответившая на самый рейтинговый вопрос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 пользование мобильными устройствами баллы команды аннулируются.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3652" y="4365104"/>
            <a:ext cx="6196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Рейтинг вопроса </a:t>
            </a:r>
            <a:r>
              <a:rPr lang="ru-RU" sz="2200" b="1" dirty="0" smtClean="0"/>
              <a:t>=</a:t>
            </a:r>
          </a:p>
          <a:p>
            <a:pPr algn="ctr"/>
            <a:r>
              <a:rPr lang="ru-RU" sz="2200" b="1" dirty="0" smtClean="0"/>
              <a:t>= число </a:t>
            </a:r>
            <a:r>
              <a:rPr lang="ru-RU" sz="2200" b="1" dirty="0"/>
              <a:t>команд – количество верных ответов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006" y="4022522"/>
            <a:ext cx="463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Процедура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281659" cy="255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472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16.</a:t>
            </a:r>
            <a:r>
              <a:rPr lang="ru-RU" sz="3600" dirty="0" smtClean="0"/>
              <a:t> Расшифруйте ребус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4226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17. </a:t>
            </a:r>
            <a:r>
              <a:rPr lang="ru-RU" sz="3200" dirty="0" smtClean="0"/>
              <a:t>Немецкий писатель Бертольд Ауэрбах считал,</a:t>
            </a:r>
          </a:p>
          <a:p>
            <a:r>
              <a:rPr lang="ru-RU" sz="3200" dirty="0" smtClean="0"/>
              <a:t> что приобретение денег требует доблести, </a:t>
            </a:r>
          </a:p>
          <a:p>
            <a:r>
              <a:rPr lang="ru-RU" sz="3200" dirty="0" smtClean="0"/>
              <a:t>сохранение денег требует рассудительности.</a:t>
            </a:r>
          </a:p>
          <a:p>
            <a:r>
              <a:rPr lang="ru-RU" sz="3200" dirty="0" smtClean="0"/>
              <a:t> А что по мнению Ауэрбаха, требует искусства?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221088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Их трата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18. </a:t>
            </a:r>
            <a:r>
              <a:rPr lang="ru-RU" sz="3200" i="1" dirty="0" smtClean="0"/>
              <a:t>Как называется почтовая корреспонденция</a:t>
            </a:r>
          </a:p>
          <a:p>
            <a:r>
              <a:rPr lang="ru-RU" sz="3200" i="1" dirty="0" smtClean="0"/>
              <a:t> в основном рекламного характера, </a:t>
            </a:r>
          </a:p>
          <a:p>
            <a:r>
              <a:rPr lang="ru-RU" sz="3200" i="1" dirty="0" smtClean="0"/>
              <a:t>приходящая на </a:t>
            </a:r>
            <a:r>
              <a:rPr lang="ru-RU" sz="3200" i="1" dirty="0" err="1" smtClean="0"/>
              <a:t>e-mail</a:t>
            </a:r>
            <a:r>
              <a:rPr lang="ru-RU" sz="3200" i="1" dirty="0" smtClean="0"/>
              <a:t> адрес пользователя </a:t>
            </a:r>
          </a:p>
          <a:p>
            <a:r>
              <a:rPr lang="ru-RU" sz="3200" i="1" dirty="0" smtClean="0"/>
              <a:t>без его запроса?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3501008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Спам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37556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19. </a:t>
            </a:r>
            <a:r>
              <a:rPr lang="ru-RU" sz="3200" dirty="0" smtClean="0"/>
              <a:t>Что так описывает Эндрю Нортон:</a:t>
            </a:r>
          </a:p>
          <a:p>
            <a:r>
              <a:rPr lang="ru-RU" sz="3200" dirty="0" smtClean="0"/>
              <a:t> «Это пустыня, познать которую не дано</a:t>
            </a:r>
          </a:p>
          <a:p>
            <a:r>
              <a:rPr lang="ru-RU" sz="3200" dirty="0" smtClean="0"/>
              <a:t> человеку, даже если он обладает сотнями,</a:t>
            </a:r>
          </a:p>
          <a:p>
            <a:r>
              <a:rPr lang="ru-RU" sz="3200" dirty="0" smtClean="0"/>
              <a:t>тысячами жизней,  чтобы провести дороги </a:t>
            </a:r>
          </a:p>
          <a:p>
            <a:r>
              <a:rPr lang="ru-RU" sz="3200" dirty="0" smtClean="0"/>
              <a:t>между солнечными системами  и планетами,</a:t>
            </a:r>
          </a:p>
          <a:p>
            <a:r>
              <a:rPr lang="ru-RU" sz="3200" dirty="0" smtClean="0"/>
              <a:t> чтобы расспрашивать, чтобы пытаться </a:t>
            </a:r>
          </a:p>
          <a:p>
            <a:r>
              <a:rPr lang="ru-RU" sz="3200" dirty="0" smtClean="0"/>
              <a:t>узнать, что находится за следующим солнцем, </a:t>
            </a:r>
          </a:p>
          <a:p>
            <a:r>
              <a:rPr lang="ru-RU" sz="3200" dirty="0" smtClean="0"/>
              <a:t>следующей системою»?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013176"/>
            <a:ext cx="1602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космос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470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20. </a:t>
            </a:r>
            <a:r>
              <a:rPr lang="ru-RU" sz="2800" i="1" dirty="0" smtClean="0"/>
              <a:t>В 80-е годы появились программы, которые</a:t>
            </a:r>
          </a:p>
          <a:p>
            <a:r>
              <a:rPr lang="ru-RU" sz="2800" i="1" dirty="0" smtClean="0"/>
              <a:t> получали интересные и порой волнующие названия,</a:t>
            </a:r>
          </a:p>
          <a:p>
            <a:r>
              <a:rPr lang="ru-RU" sz="2800" i="1" dirty="0" smtClean="0"/>
              <a:t> например: Капающие слезы, Листопад, Камень, </a:t>
            </a:r>
          </a:p>
          <a:p>
            <a:r>
              <a:rPr lang="ru-RU" sz="2800" i="1" dirty="0" smtClean="0"/>
              <a:t>Мячик, Пакистанский мозг, </a:t>
            </a:r>
            <a:r>
              <a:rPr lang="ru-RU" sz="2800" i="1" dirty="0" err="1" smtClean="0"/>
              <a:t>Love</a:t>
            </a:r>
            <a:r>
              <a:rPr lang="ru-RU" sz="2800" i="1" dirty="0" smtClean="0"/>
              <a:t>. Программы</a:t>
            </a:r>
          </a:p>
          <a:p>
            <a:r>
              <a:rPr lang="ru-RU" sz="2800" i="1" dirty="0" smtClean="0"/>
              <a:t> такого вида распространены и сейчас. К какому</a:t>
            </a:r>
          </a:p>
          <a:p>
            <a:r>
              <a:rPr lang="ru-RU" sz="2800" i="1" dirty="0" smtClean="0"/>
              <a:t> классу относятся данные программы?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573016"/>
            <a:ext cx="4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компьютерные вирусы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348880"/>
            <a:ext cx="2359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dirty="0" smtClean="0">
                <a:solidFill>
                  <a:srgbClr val="7030A0"/>
                </a:solidFill>
              </a:rPr>
              <a:t>II</a:t>
            </a:r>
            <a:r>
              <a:rPr lang="en-US" sz="6600" dirty="0">
                <a:solidFill>
                  <a:srgbClr val="7030A0"/>
                </a:solidFill>
              </a:rPr>
              <a:t>I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ru-RU" sz="6600" dirty="0" smtClean="0">
                <a:solidFill>
                  <a:srgbClr val="7030A0"/>
                </a:solidFill>
              </a:rPr>
              <a:t> тур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052736"/>
            <a:ext cx="4169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Результаты  </a:t>
            </a:r>
            <a:r>
              <a:rPr lang="en-US" sz="3600" b="1" dirty="0" smtClean="0">
                <a:solidFill>
                  <a:srgbClr val="00B050"/>
                </a:solidFill>
              </a:rPr>
              <a:t>II</a:t>
            </a:r>
            <a:r>
              <a:rPr lang="ru-RU" sz="3600" b="1" dirty="0" smtClean="0">
                <a:solidFill>
                  <a:srgbClr val="00B050"/>
                </a:solidFill>
              </a:rPr>
              <a:t>   тура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227687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21. </a:t>
            </a:r>
            <a:r>
              <a:rPr lang="ru-RU" sz="3200" dirty="0" smtClean="0"/>
              <a:t>Что в переводе с греческого означает «высохшее тело»</a:t>
            </a:r>
            <a:r>
              <a:rPr lang="ru-RU" sz="32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3429000"/>
            <a:ext cx="150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Скелет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4739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22. </a:t>
            </a:r>
            <a:r>
              <a:rPr lang="ru-RU" sz="3200" dirty="0" smtClean="0"/>
              <a:t>Закончите изречение  философа </a:t>
            </a:r>
            <a:r>
              <a:rPr lang="ru-RU" sz="3200" dirty="0" err="1" smtClean="0"/>
              <a:t>Симонида</a:t>
            </a:r>
            <a:r>
              <a:rPr lang="ru-RU" sz="3200" dirty="0" smtClean="0"/>
              <a:t>:</a:t>
            </a:r>
          </a:p>
          <a:p>
            <a:pPr lvl="0"/>
            <a:r>
              <a:rPr lang="ru-RU" sz="3200" dirty="0" smtClean="0"/>
              <a:t> «Я часто раскаивался в том, что говорил,</a:t>
            </a:r>
          </a:p>
          <a:p>
            <a:pPr lvl="0"/>
            <a:r>
              <a:rPr lang="ru-RU" sz="3200" dirty="0" smtClean="0"/>
              <a:t> но никогда в том, что …»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4005064"/>
            <a:ext cx="156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Молчал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024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23. </a:t>
            </a:r>
            <a:r>
              <a:rPr lang="ru-RU" sz="2800" dirty="0" smtClean="0"/>
              <a:t>Елена </a:t>
            </a:r>
            <a:r>
              <a:rPr lang="ru-RU" sz="2800" dirty="0" err="1" smtClean="0"/>
              <a:t>Невзглядова</a:t>
            </a:r>
            <a:r>
              <a:rPr lang="ru-RU" sz="2800" dirty="0" smtClean="0"/>
              <a:t> в своей статье «Стих и смысл»</a:t>
            </a:r>
          </a:p>
          <a:p>
            <a:r>
              <a:rPr lang="ru-RU" sz="2800" dirty="0" smtClean="0"/>
              <a:t> утверждает: «О специфических особенностях стиха» </a:t>
            </a:r>
          </a:p>
          <a:p>
            <a:r>
              <a:rPr lang="ru-RU" sz="2800" dirty="0" smtClean="0"/>
              <a:t>Об этом говорят забавные стишки из цифр. </a:t>
            </a:r>
          </a:p>
          <a:p>
            <a:r>
              <a:rPr lang="ru-RU" sz="2800" dirty="0" smtClean="0"/>
              <a:t> Вот они: </a:t>
            </a:r>
          </a:p>
          <a:p>
            <a:pPr marL="2336800"/>
            <a:r>
              <a:rPr lang="ru-RU" sz="2800" dirty="0" smtClean="0"/>
              <a:t>Пушкин:             Есенин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17  30  48        14  126  14 </a:t>
            </a:r>
            <a:br>
              <a:rPr lang="ru-RU" sz="2800" dirty="0" smtClean="0"/>
            </a:br>
            <a:r>
              <a:rPr lang="ru-RU" sz="2800" dirty="0" smtClean="0"/>
              <a:t>140 10  01       132 17 43 </a:t>
            </a:r>
            <a:br>
              <a:rPr lang="ru-RU" sz="2800" dirty="0" smtClean="0"/>
            </a:br>
            <a:r>
              <a:rPr lang="ru-RU" sz="2800" dirty="0" smtClean="0"/>
              <a:t>126  138           16 42 511 </a:t>
            </a:r>
            <a:br>
              <a:rPr lang="ru-RU" sz="2800" dirty="0" smtClean="0"/>
            </a:br>
            <a:r>
              <a:rPr lang="ru-RU" sz="2800" dirty="0" smtClean="0"/>
              <a:t>140  3  501.      704  83.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23. </a:t>
            </a:r>
            <a:r>
              <a:rPr lang="ru-RU" sz="3200" dirty="0" smtClean="0"/>
              <a:t>Подобное сочетание цифр имитирует творчество различных поэтов. Назовите поэта, которому соответствует следующее: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225178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2  46 38  1 </a:t>
            </a:r>
          </a:p>
          <a:p>
            <a:r>
              <a:rPr lang="ru-RU" sz="3200" dirty="0" smtClean="0"/>
              <a:t>116  14  20! </a:t>
            </a:r>
            <a:br>
              <a:rPr lang="ru-RU" sz="3200" dirty="0" smtClean="0"/>
            </a:br>
            <a:r>
              <a:rPr lang="ru-RU" sz="3200" dirty="0" smtClean="0"/>
              <a:t>15  14  21 </a:t>
            </a:r>
            <a:br>
              <a:rPr lang="ru-RU" sz="3200" dirty="0" smtClean="0"/>
            </a:br>
            <a:r>
              <a:rPr lang="ru-RU" sz="3200" dirty="0" smtClean="0"/>
              <a:t>14  0  17.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221088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В. Маяковский</a:t>
            </a:r>
          </a:p>
          <a:p>
            <a:r>
              <a:rPr lang="ru-RU" sz="2400" dirty="0" smtClean="0"/>
              <a:t>[</a:t>
            </a:r>
            <a:r>
              <a:rPr lang="ru-RU" sz="2400" dirty="0" err="1" smtClean="0"/>
              <a:t>Невзорова</a:t>
            </a:r>
            <a:r>
              <a:rPr lang="ru-RU" sz="2400" dirty="0" smtClean="0"/>
              <a:t> Е. Стихи и смысл. //Новый мир. – 2004. - №10. – С.156].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48879"/>
            <a:ext cx="68927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 smtClean="0">
                <a:solidFill>
                  <a:srgbClr val="007033"/>
                </a:solidFill>
              </a:rPr>
              <a:t>Желаем успехов!</a:t>
            </a:r>
            <a:endParaRPr lang="ru-RU" sz="7000" b="1" dirty="0">
              <a:solidFill>
                <a:srgbClr val="007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4362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24. </a:t>
            </a:r>
            <a:r>
              <a:rPr lang="ru-RU" sz="3200" dirty="0" smtClean="0"/>
              <a:t>Продолжите мысль физика Петра Капицы:</a:t>
            </a:r>
          </a:p>
          <a:p>
            <a:r>
              <a:rPr lang="ru-RU" sz="3200" dirty="0" smtClean="0"/>
              <a:t> «Когда теория совпадает с экспериментом, </a:t>
            </a:r>
          </a:p>
          <a:p>
            <a:r>
              <a:rPr lang="ru-RU" sz="3200" dirty="0" smtClean="0"/>
              <a:t>это уже не открытие, а …»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98815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закрытие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(«Мысли, афоризмы и шутки знаменитых мужчин», 2005г.)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7285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25. </a:t>
            </a:r>
            <a:r>
              <a:rPr lang="ru-RU" sz="3200" dirty="0" smtClean="0"/>
              <a:t>В средние века так назывались готовые</a:t>
            </a:r>
          </a:p>
          <a:p>
            <a:r>
              <a:rPr lang="ru-RU" sz="3200" dirty="0" smtClean="0"/>
              <a:t> образцы грамот, в которые нужно было</a:t>
            </a:r>
          </a:p>
          <a:p>
            <a:r>
              <a:rPr lang="ru-RU" sz="3200" dirty="0" smtClean="0"/>
              <a:t> только вписать дату и имена участников</a:t>
            </a:r>
          </a:p>
          <a:p>
            <a:r>
              <a:rPr lang="ru-RU" sz="3200" dirty="0" smtClean="0"/>
              <a:t> сделки. Мы также получаем результат, </a:t>
            </a:r>
          </a:p>
          <a:p>
            <a:r>
              <a:rPr lang="ru-RU" sz="3200" dirty="0" smtClean="0"/>
              <a:t>подставляя в них конкретные данные.</a:t>
            </a:r>
          </a:p>
          <a:p>
            <a:r>
              <a:rPr lang="ru-RU" sz="3200" dirty="0" smtClean="0"/>
              <a:t> О чем идет речь?</a:t>
            </a: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789040"/>
            <a:ext cx="2383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О формулах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49163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26. </a:t>
            </a:r>
            <a:r>
              <a:rPr lang="ru-RU" sz="3200" dirty="0" smtClean="0"/>
              <a:t>Музыкальный вопрос.</a:t>
            </a:r>
          </a:p>
          <a:p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Прослушайте три музыкальных фрагмента.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Найдите в них числа.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Запишите сумму этих чисел.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6199" y="443711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18467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27. </a:t>
            </a:r>
            <a:r>
              <a:rPr lang="ru-RU" sz="3200" dirty="0" smtClean="0"/>
              <a:t>Древние индийцы насчитывали шесть </a:t>
            </a:r>
          </a:p>
          <a:p>
            <a:pPr lvl="0"/>
            <a:r>
              <a:rPr lang="ru-RU" sz="3200" dirty="0" smtClean="0"/>
              <a:t>«</a:t>
            </a:r>
            <a:r>
              <a:rPr lang="ru-RU" sz="3200" dirty="0" err="1" smtClean="0"/>
              <a:t>урми</a:t>
            </a:r>
            <a:r>
              <a:rPr lang="ru-RU" sz="3200" dirty="0" smtClean="0"/>
              <a:t>» - страданий, сопровождающих жизнь</a:t>
            </a:r>
          </a:p>
          <a:p>
            <a:pPr lvl="0"/>
            <a:r>
              <a:rPr lang="ru-RU" sz="3200" dirty="0" smtClean="0"/>
              <a:t> человека. Я назову пять: это голод, жажда,</a:t>
            </a:r>
          </a:p>
          <a:p>
            <a:pPr lvl="0"/>
            <a:r>
              <a:rPr lang="ru-RU" sz="3200" dirty="0" smtClean="0"/>
              <a:t> жара, холод, алчность. Если ваша карма не </a:t>
            </a:r>
          </a:p>
          <a:p>
            <a:pPr lvl="0"/>
            <a:r>
              <a:rPr lang="ru-RU" sz="3200" dirty="0" smtClean="0"/>
              <a:t>столь тяжела и вы не подвергнетесь шестому</a:t>
            </a:r>
          </a:p>
          <a:p>
            <a:pPr lvl="0"/>
            <a:r>
              <a:rPr lang="ru-RU" sz="3200" dirty="0" smtClean="0"/>
              <a:t> страданию прямо сейчас, то вы его</a:t>
            </a:r>
          </a:p>
          <a:p>
            <a:pPr lvl="0"/>
            <a:r>
              <a:rPr lang="ru-RU" sz="3200" dirty="0" smtClean="0"/>
              <a:t> правильно назовете. Что это?</a:t>
            </a:r>
          </a:p>
          <a:p>
            <a:pPr algn="r"/>
            <a:r>
              <a:rPr lang="ru-RU" sz="2600" b="1" dirty="0" smtClean="0"/>
              <a:t>* А учителя расстраиваются в этот момент</a:t>
            </a:r>
            <a:endParaRPr lang="ru-RU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945523"/>
            <a:ext cx="1575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ошибка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4313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28. </a:t>
            </a:r>
            <a:r>
              <a:rPr lang="ru-RU" sz="3200" b="1" dirty="0" smtClean="0"/>
              <a:t>Расшифруйте ребус</a:t>
            </a:r>
            <a:endParaRPr lang="ru-RU" sz="3200" b="1" dirty="0"/>
          </a:p>
        </p:txBody>
      </p:sp>
      <p:pic>
        <p:nvPicPr>
          <p:cNvPr id="3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098907" cy="30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4797152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Проводник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2117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29. </a:t>
            </a:r>
            <a:r>
              <a:rPr lang="ru-RU" sz="3200" dirty="0" smtClean="0"/>
              <a:t>Среди фигур восточной символики </a:t>
            </a:r>
          </a:p>
          <a:p>
            <a:pPr lvl="0"/>
            <a:r>
              <a:rPr lang="ru-RU" sz="3200" dirty="0" smtClean="0"/>
              <a:t>есть знак </a:t>
            </a:r>
            <a:r>
              <a:rPr lang="ru-RU" sz="3200" dirty="0" err="1" smtClean="0"/>
              <a:t>ороборо</a:t>
            </a:r>
            <a:r>
              <a:rPr lang="ru-RU" sz="3200" dirty="0" smtClean="0"/>
              <a:t> – эмблема вечности, </a:t>
            </a:r>
          </a:p>
          <a:p>
            <a:pPr lvl="0"/>
            <a:r>
              <a:rPr lang="ru-RU" sz="3200" dirty="0" smtClean="0"/>
              <a:t>неделимости и цикличности времени.</a:t>
            </a:r>
          </a:p>
          <a:p>
            <a:pPr lvl="0"/>
            <a:r>
              <a:rPr lang="ru-RU" sz="3200" dirty="0" smtClean="0"/>
              <a:t> Какой геометрический символ ее </a:t>
            </a:r>
          </a:p>
          <a:p>
            <a:pPr lvl="0"/>
            <a:r>
              <a:rPr lang="ru-RU" sz="3200" dirty="0" smtClean="0"/>
              <a:t>олицетворяет? 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3933056"/>
            <a:ext cx="966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круг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79732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30. </a:t>
            </a:r>
            <a:r>
              <a:rPr lang="ru-RU" sz="3200" dirty="0" smtClean="0"/>
              <a:t>На кольце древнегреческого философа и</a:t>
            </a:r>
          </a:p>
          <a:p>
            <a:pPr lvl="0"/>
            <a:r>
              <a:rPr lang="ru-RU" sz="3200" dirty="0" smtClean="0"/>
              <a:t> математика Пифагора был выгравирован</a:t>
            </a:r>
          </a:p>
          <a:p>
            <a:pPr lvl="0"/>
            <a:r>
              <a:rPr lang="ru-RU" sz="3200" dirty="0" smtClean="0"/>
              <a:t> девиз: «Временная неудача лучше …» </a:t>
            </a:r>
          </a:p>
          <a:p>
            <a:pPr lvl="0"/>
            <a:r>
              <a:rPr lang="ru-RU" sz="3200" dirty="0" smtClean="0"/>
              <a:t>Продолжите его. </a:t>
            </a:r>
          </a:p>
          <a:p>
            <a:endParaRPr lang="ru-RU" sz="3200" b="1" i="1" dirty="0" smtClean="0"/>
          </a:p>
          <a:p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2588" y="3917346"/>
            <a:ext cx="5105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</a:rPr>
              <a:t>… </a:t>
            </a:r>
            <a:r>
              <a:rPr lang="ru-RU" sz="3200" b="1" i="1" dirty="0" smtClean="0">
                <a:solidFill>
                  <a:srgbClr val="7030A0"/>
                </a:solidFill>
              </a:rPr>
              <a:t>временной удачи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836712"/>
            <a:ext cx="5194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Подведение итогов игры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psdmania.ru/uploads/posts/2011-09/1314931269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0774" r="13673" b="16210"/>
          <a:stretch/>
        </p:blipFill>
        <p:spPr bwMode="auto">
          <a:xfrm>
            <a:off x="2915816" y="1772816"/>
            <a:ext cx="4180114" cy="33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6064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I</a:t>
            </a:r>
            <a:r>
              <a:rPr lang="ru-RU" sz="5400" dirty="0" smtClean="0">
                <a:solidFill>
                  <a:srgbClr val="7030A0"/>
                </a:solidFill>
              </a:rPr>
              <a:t> тур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2662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Было 9 листов бумаги. Некоторые из </a:t>
            </a:r>
          </a:p>
          <a:p>
            <a:pPr marL="742950" indent="-742950"/>
            <a:r>
              <a:rPr lang="ru-RU" sz="3600" dirty="0" smtClean="0"/>
              <a:t>них разрезали на три части. Всего стало</a:t>
            </a:r>
          </a:p>
          <a:p>
            <a:pPr marL="742950" indent="-742950"/>
            <a:r>
              <a:rPr lang="ru-RU" sz="3600" dirty="0" smtClean="0"/>
              <a:t>15 листов. Сколько листов бумаги</a:t>
            </a:r>
          </a:p>
          <a:p>
            <a:pPr marL="742950" indent="-742950"/>
            <a:r>
              <a:rPr lang="ru-RU" sz="3600" dirty="0" smtClean="0"/>
              <a:t> разрезали?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4293096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3 листа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87246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2.</a:t>
            </a:r>
            <a:r>
              <a:rPr lang="ru-RU" sz="3600" dirty="0" smtClean="0"/>
              <a:t>Винни-Пуху подарили в день рождения </a:t>
            </a:r>
          </a:p>
          <a:p>
            <a:r>
              <a:rPr lang="ru-RU" sz="3600" dirty="0" smtClean="0"/>
              <a:t>Бочонок с медом массой 7 кг. Когда </a:t>
            </a:r>
            <a:r>
              <a:rPr lang="ru-RU" sz="3600" dirty="0" err="1" smtClean="0"/>
              <a:t>Винни</a:t>
            </a:r>
            <a:r>
              <a:rPr lang="ru-RU" sz="3600" dirty="0" smtClean="0"/>
              <a:t>-</a:t>
            </a:r>
          </a:p>
          <a:p>
            <a:r>
              <a:rPr lang="ru-RU" sz="3600" dirty="0" smtClean="0"/>
              <a:t>Пух съел половину меда, то бочонок с</a:t>
            </a:r>
          </a:p>
          <a:p>
            <a:r>
              <a:rPr lang="ru-RU" sz="3600" dirty="0" smtClean="0"/>
              <a:t> оставшимся медом стал иметь массу 4 кг. </a:t>
            </a:r>
          </a:p>
          <a:p>
            <a:r>
              <a:rPr lang="ru-RU" sz="3600" dirty="0" smtClean="0"/>
              <a:t>Сколько килограммов меда было</a:t>
            </a:r>
          </a:p>
          <a:p>
            <a:r>
              <a:rPr lang="ru-RU" sz="3600" dirty="0" smtClean="0"/>
              <a:t> первоначально в бочонке?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437112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6 кг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98213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3. </a:t>
            </a:r>
            <a:r>
              <a:rPr lang="ru-RU" sz="2800" dirty="0" smtClean="0"/>
              <a:t>Прошу подумать в тишине, учтите , случай редкий</a:t>
            </a:r>
          </a:p>
          <a:p>
            <a:r>
              <a:rPr lang="ru-RU" sz="2800" dirty="0" smtClean="0"/>
              <a:t>Сидела белка на сосне, на самой средней ветке.</a:t>
            </a:r>
          </a:p>
          <a:p>
            <a:r>
              <a:rPr lang="ru-RU" sz="2800" dirty="0" smtClean="0"/>
              <a:t>Потом вскочила вверх на пять, потом спустилась на семь.</a:t>
            </a:r>
          </a:p>
          <a:p>
            <a:r>
              <a:rPr lang="ru-RU" sz="2800" dirty="0" smtClean="0"/>
              <a:t>(Вы все должны запоминать, как на уроке  в классе!)</a:t>
            </a:r>
          </a:p>
          <a:p>
            <a:r>
              <a:rPr lang="ru-RU" sz="2800" dirty="0" smtClean="0"/>
              <a:t>Потом проворно белка вновь вскочила на четыре,</a:t>
            </a:r>
          </a:p>
          <a:p>
            <a:r>
              <a:rPr lang="ru-RU" sz="2800" dirty="0" smtClean="0"/>
              <a:t>Потом еще на девять </a:t>
            </a:r>
          </a:p>
          <a:p>
            <a:r>
              <a:rPr lang="ru-RU" sz="2800" dirty="0" smtClean="0"/>
              <a:t>И … уселась на вершине!</a:t>
            </a:r>
          </a:p>
          <a:p>
            <a:r>
              <a:rPr lang="ru-RU" sz="2800" dirty="0" smtClean="0"/>
              <a:t>Сидит и смотрит с высоты на пни, березки и кусты.</a:t>
            </a:r>
          </a:p>
          <a:p>
            <a:r>
              <a:rPr lang="ru-RU" sz="2800" dirty="0" smtClean="0"/>
              <a:t>А сколько веток у сосны, мы с вами вычислить должны!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458112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22 ветки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Х – середина.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Х + 5 – 7 + 4 + 9 = 2х,   Х = 11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11 * 2 = 22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4617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4. </a:t>
            </a:r>
            <a:r>
              <a:rPr lang="ru-RU" sz="3200" dirty="0" smtClean="0"/>
              <a:t>Какая фигура лишняя?</a:t>
            </a:r>
            <a:endParaRPr lang="ru-RU" sz="3200" dirty="0"/>
          </a:p>
        </p:txBody>
      </p:sp>
      <p:pic>
        <p:nvPicPr>
          <p:cNvPr id="3" name="Picture 7" descr="сканирование0041"/>
          <p:cNvPicPr>
            <a:picLocks noChangeAspect="1" noChangeArrowheads="1"/>
          </p:cNvPicPr>
          <p:nvPr/>
        </p:nvPicPr>
        <p:blipFill>
          <a:blip r:embed="rId2" cstate="print"/>
          <a:srcRect t="7268" b="9160"/>
          <a:stretch>
            <a:fillRect/>
          </a:stretch>
        </p:blipFill>
        <p:spPr bwMode="auto">
          <a:xfrm>
            <a:off x="827584" y="1700808"/>
            <a:ext cx="7696200" cy="18827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37813" y="4293096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№ 4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7497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5. </a:t>
            </a:r>
            <a:r>
              <a:rPr lang="ru-RU" sz="3200" dirty="0" smtClean="0"/>
              <a:t>В 2003 году члены Международного совета </a:t>
            </a:r>
          </a:p>
          <a:p>
            <a:r>
              <a:rPr lang="ru-RU" sz="3200" dirty="0" smtClean="0"/>
              <a:t>по аэронавтике и Американского института </a:t>
            </a:r>
          </a:p>
          <a:p>
            <a:r>
              <a:rPr lang="ru-RU" sz="3200" dirty="0" smtClean="0"/>
              <a:t>аэронавтики и астронавтики составили рейтинг</a:t>
            </a:r>
          </a:p>
          <a:p>
            <a:r>
              <a:rPr lang="ru-RU" sz="3200" dirty="0" smtClean="0"/>
              <a:t> известных людей, которые приблизили к</a:t>
            </a:r>
          </a:p>
          <a:p>
            <a:r>
              <a:rPr lang="ru-RU" sz="3200" dirty="0" smtClean="0"/>
              <a:t> нам космос. В число бесспорных таких деятелей</a:t>
            </a:r>
          </a:p>
          <a:p>
            <a:r>
              <a:rPr lang="ru-RU" sz="3200" dirty="0" smtClean="0"/>
              <a:t> попали Юрий Гагарин, Сергей Королев,</a:t>
            </a:r>
          </a:p>
          <a:p>
            <a:r>
              <a:rPr lang="ru-RU" sz="3200" dirty="0" smtClean="0"/>
              <a:t> Игорь Сикорский, Валентина Терешкова </a:t>
            </a:r>
          </a:p>
          <a:p>
            <a:r>
              <a:rPr lang="ru-RU" sz="3200" dirty="0" smtClean="0"/>
              <a:t>и этот учитель физики, автор теоретических </a:t>
            </a:r>
          </a:p>
          <a:p>
            <a:r>
              <a:rPr lang="ru-RU" sz="3200" dirty="0" smtClean="0"/>
              <a:t>работ о космических исследованиях. </a:t>
            </a:r>
          </a:p>
          <a:p>
            <a:r>
              <a:rPr lang="ru-RU" sz="3200" dirty="0" smtClean="0"/>
              <a:t>                         Назовите его.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661248"/>
            <a:ext cx="446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Константин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Циалковский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628800"/>
            <a:ext cx="6463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6. </a:t>
            </a:r>
            <a:r>
              <a:rPr lang="ru-RU" sz="3200" dirty="0" smtClean="0"/>
              <a:t>Расшифруйте ребус:    3,14 + ВЕК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852936"/>
            <a:ext cx="4858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Пи + сто лет = ПИСТОЛЕТ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1205</Words>
  <Application>Microsoft Office PowerPoint</Application>
  <PresentationFormat>Экран (4:3)</PresentationFormat>
  <Paragraphs>180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63</cp:revision>
  <dcterms:created xsi:type="dcterms:W3CDTF">2014-01-19T18:20:20Z</dcterms:created>
  <dcterms:modified xsi:type="dcterms:W3CDTF">2014-04-23T18:25:25Z</dcterms:modified>
</cp:coreProperties>
</file>