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77" r:id="rId4"/>
    <p:sldId id="257" r:id="rId5"/>
    <p:sldId id="261" r:id="rId6"/>
    <p:sldId id="262" r:id="rId7"/>
    <p:sldId id="263" r:id="rId8"/>
    <p:sldId id="264" r:id="rId9"/>
    <p:sldId id="265" r:id="rId10"/>
    <p:sldId id="278" r:id="rId11"/>
    <p:sldId id="279" r:id="rId12"/>
    <p:sldId id="280" r:id="rId13"/>
    <p:sldId id="281" r:id="rId14"/>
    <p:sldId id="282" r:id="rId15"/>
    <p:sldId id="283" r:id="rId16"/>
    <p:sldId id="267" r:id="rId17"/>
    <p:sldId id="268" r:id="rId18"/>
    <p:sldId id="269" r:id="rId19"/>
    <p:sldId id="270" r:id="rId20"/>
    <p:sldId id="284" r:id="rId21"/>
    <p:sldId id="271" r:id="rId22"/>
    <p:sldId id="272" r:id="rId23"/>
    <p:sldId id="285" r:id="rId24"/>
    <p:sldId id="286" r:id="rId25"/>
    <p:sldId id="276" r:id="rId26"/>
    <p:sldId id="287" r:id="rId27"/>
    <p:sldId id="274" r:id="rId28"/>
    <p:sldId id="275" r:id="rId29"/>
    <p:sldId id="288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>
      <p:cViewPr varScale="1">
        <p:scale>
          <a:sx n="110" d="100"/>
          <a:sy n="110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3CE3-B72E-485E-8E77-8553843CB4CA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5713F55-49CA-4C88-BBFC-765A0305B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3CE3-B72E-485E-8E77-8553843CB4CA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13F55-49CA-4C88-BBFC-765A0305B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3CE3-B72E-485E-8E77-8553843CB4CA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13F55-49CA-4C88-BBFC-765A0305B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3CE3-B72E-485E-8E77-8553843CB4CA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5713F55-49CA-4C88-BBFC-765A0305B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3CE3-B72E-485E-8E77-8553843CB4CA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13F55-49CA-4C88-BBFC-765A0305BE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3CE3-B72E-485E-8E77-8553843CB4CA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13F55-49CA-4C88-BBFC-765A0305B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3CE3-B72E-485E-8E77-8553843CB4CA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5713F55-49CA-4C88-BBFC-765A0305BE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3CE3-B72E-485E-8E77-8553843CB4CA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13F55-49CA-4C88-BBFC-765A0305B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3CE3-B72E-485E-8E77-8553843CB4CA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13F55-49CA-4C88-BBFC-765A0305B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3CE3-B72E-485E-8E77-8553843CB4CA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13F55-49CA-4C88-BBFC-765A0305B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3CE3-B72E-485E-8E77-8553843CB4CA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13F55-49CA-4C88-BBFC-765A0305BE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2113CE3-B72E-485E-8E77-8553843CB4CA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5713F55-49CA-4C88-BBFC-765A0305BE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458200" cy="1357322"/>
          </a:xfrm>
        </p:spPr>
        <p:txBody>
          <a:bodyPr>
            <a:normAutofit fontScale="90000"/>
          </a:bodyPr>
          <a:lstStyle/>
          <a:p>
            <a:r>
              <a:rPr lang="ru-RU" sz="3100" b="1" cap="small" dirty="0" smtClean="0"/>
              <a:t>Предмет: «Социально-бытовая ориентировка»</a:t>
            </a:r>
            <a:br>
              <a:rPr lang="ru-RU" sz="3100" b="1" cap="small" dirty="0" smtClean="0"/>
            </a:br>
            <a:r>
              <a:rPr lang="ru-RU" sz="3100" b="1" cap="small" dirty="0" smtClean="0"/>
              <a:t>Тема урока</a:t>
            </a:r>
            <a:r>
              <a:rPr lang="ru-RU" sz="3100" cap="small" dirty="0" smtClean="0"/>
              <a:t>:                                                «</a:t>
            </a:r>
            <a:r>
              <a:rPr lang="ru-RU" sz="3100" b="1" cap="small" dirty="0" smtClean="0"/>
              <a:t>Приготовление блинов из </a:t>
            </a:r>
            <a:r>
              <a:rPr lang="ru-RU" sz="3100" b="1" cap="small" dirty="0" err="1" smtClean="0"/>
              <a:t>бездрожжевого</a:t>
            </a:r>
            <a:r>
              <a:rPr lang="ru-RU" sz="3100" b="1" cap="small" dirty="0" smtClean="0"/>
              <a:t> теста».</a:t>
            </a:r>
            <a:br>
              <a:rPr lang="ru-RU" sz="3100" b="1" cap="small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857364"/>
            <a:ext cx="8458200" cy="364333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b="1" cap="small" dirty="0" smtClean="0"/>
              <a:t>Цели урока:</a:t>
            </a:r>
            <a:endParaRPr lang="ru-RU" dirty="0" smtClean="0"/>
          </a:p>
          <a:p>
            <a:r>
              <a:rPr lang="ru-RU" b="1" cap="small" dirty="0" smtClean="0"/>
              <a:t>воспитательная:</a:t>
            </a:r>
          </a:p>
          <a:p>
            <a:r>
              <a:rPr lang="ru-RU" cap="small" dirty="0" smtClean="0"/>
              <a:t>формировать эстетический вкус при сервировке стола;</a:t>
            </a:r>
          </a:p>
          <a:p>
            <a:r>
              <a:rPr lang="ru-RU" cap="small" dirty="0" smtClean="0"/>
              <a:t>воспитывать аккуратность при выполнении работы;</a:t>
            </a:r>
          </a:p>
          <a:p>
            <a:r>
              <a:rPr lang="ru-RU" cap="small" dirty="0" smtClean="0"/>
              <a:t>прививать интерес к   национальным традициям;</a:t>
            </a:r>
          </a:p>
          <a:p>
            <a:endParaRPr lang="ru-RU" dirty="0" smtClean="0"/>
          </a:p>
          <a:p>
            <a:pPr lvl="0"/>
            <a:r>
              <a:rPr lang="ru-RU" b="1" cap="small" dirty="0" smtClean="0"/>
              <a:t>образовательная</a:t>
            </a:r>
            <a:r>
              <a:rPr lang="ru-RU" cap="small" dirty="0" smtClean="0"/>
              <a:t>: </a:t>
            </a:r>
          </a:p>
          <a:p>
            <a:pPr lvl="0"/>
            <a:r>
              <a:rPr lang="ru-RU" cap="small" dirty="0" smtClean="0"/>
              <a:t>закрепить умения и навыки по приготовлению изделий из </a:t>
            </a:r>
            <a:r>
              <a:rPr lang="ru-RU" cap="small" dirty="0" err="1" smtClean="0"/>
              <a:t>бездрожжевого</a:t>
            </a:r>
            <a:r>
              <a:rPr lang="ru-RU" cap="small" dirty="0" smtClean="0"/>
              <a:t> теста;</a:t>
            </a:r>
          </a:p>
          <a:p>
            <a:pPr lvl="0"/>
            <a:endParaRPr lang="ru-RU" dirty="0" smtClean="0"/>
          </a:p>
          <a:p>
            <a:pPr lvl="0"/>
            <a:r>
              <a:rPr lang="ru-RU" b="1" cap="small" dirty="0" smtClean="0"/>
              <a:t>коррекционная:</a:t>
            </a:r>
            <a:r>
              <a:rPr lang="ru-RU" cap="small" dirty="0" smtClean="0"/>
              <a:t> </a:t>
            </a:r>
          </a:p>
          <a:p>
            <a:pPr lvl="0"/>
            <a:r>
              <a:rPr lang="ru-RU" cap="small" dirty="0" smtClean="0"/>
              <a:t>развивать коммуникативные отношения; </a:t>
            </a:r>
          </a:p>
          <a:p>
            <a:pPr lvl="0"/>
            <a:r>
              <a:rPr lang="ru-RU" cap="small" dirty="0" smtClean="0"/>
              <a:t>формировать навыки самоконтроля, взаимоконтроля, развивать внимание, память, мышление.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572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Питер Брейгель "Битва Масленицы и Поста" (1559)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Масленица в картинах известных художников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907381"/>
            <a:ext cx="8001056" cy="4593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000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Анна Черкашина "Масленица" 2002 г.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Масленица в картинах известных художников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285860"/>
            <a:ext cx="778674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572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ДЕМОНСТРАЦИЯ ВЫСТАВКИ ДЕТСКИХ РИСУНКОВ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71678"/>
            <a:ext cx="8686800" cy="400844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Вопрос: </a:t>
            </a:r>
            <a:r>
              <a:rPr lang="ru-RU" cap="small" dirty="0" smtClean="0"/>
              <a:t>Ребята, расскажите ,как в нашем городе как проходи этот праздник?</a:t>
            </a:r>
            <a:endParaRPr lang="ru-RU" dirty="0" smtClean="0"/>
          </a:p>
          <a:p>
            <a:pPr>
              <a:buNone/>
            </a:pPr>
            <a:r>
              <a:rPr lang="ru-RU" cap="small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ВОПРОС: </a:t>
            </a:r>
            <a:r>
              <a:rPr lang="ru-RU" cap="small" dirty="0" smtClean="0"/>
              <a:t>Ребята, скажите, </a:t>
            </a:r>
            <a:r>
              <a:rPr lang="ru-RU" b="1" cap="small" dirty="0" smtClean="0"/>
              <a:t>кто </a:t>
            </a:r>
            <a:r>
              <a:rPr lang="ru-RU" cap="small" dirty="0" smtClean="0"/>
              <a:t>знает, как возникло название праздника «масленица»?</a:t>
            </a:r>
            <a:endParaRPr lang="ru-RU" dirty="0" smtClean="0"/>
          </a:p>
          <a:p>
            <a:pPr>
              <a:buNone/>
            </a:pPr>
            <a:r>
              <a:rPr lang="ru-RU" cap="small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cap="small" dirty="0" smtClean="0"/>
              <a:t>В</a:t>
            </a:r>
            <a:r>
              <a:rPr lang="ru-RU" dirty="0" smtClean="0"/>
              <a:t>ОПРОС</a:t>
            </a:r>
            <a:r>
              <a:rPr lang="ru-RU" cap="small" dirty="0" smtClean="0"/>
              <a:t>: а почему именно блины готовят на Масленицу, символом чего является блин?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СООБЩЕНИЕ ЦЕЛИ УРОКА</a:t>
            </a:r>
            <a:r>
              <a:rPr lang="ru-RU" cap="small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46672"/>
          </a:xfrm>
        </p:spPr>
        <p:txBody>
          <a:bodyPr>
            <a:normAutofit lnSpcReduction="10000"/>
          </a:bodyPr>
          <a:lstStyle/>
          <a:p>
            <a:pPr marL="98425" indent="434975">
              <a:buNone/>
            </a:pPr>
            <a:r>
              <a:rPr lang="ru-RU" cap="small" dirty="0" smtClean="0"/>
              <a:t>Вот и мы сегодня на уроке приготовим традиционное масленичное угощение.</a:t>
            </a:r>
          </a:p>
          <a:p>
            <a:pPr marL="98425" indent="434975">
              <a:buNone/>
            </a:pPr>
            <a:r>
              <a:rPr lang="ru-RU" cap="small" dirty="0" smtClean="0"/>
              <a:t> Мы будем жарить блины из </a:t>
            </a:r>
            <a:r>
              <a:rPr lang="ru-RU" cap="small" dirty="0" err="1" smtClean="0"/>
              <a:t>бездрожжевого</a:t>
            </a:r>
            <a:r>
              <a:rPr lang="ru-RU" cap="small" dirty="0" smtClean="0"/>
              <a:t> теста.</a:t>
            </a:r>
          </a:p>
          <a:p>
            <a:pPr marL="98425" indent="434975">
              <a:buNone/>
            </a:pPr>
            <a:r>
              <a:rPr lang="ru-RU" cap="small" dirty="0" smtClean="0"/>
              <a:t>За 2 урока вы самостоятельно приготовите тесто, пожарите блины и </a:t>
            </a:r>
            <a:r>
              <a:rPr lang="ru-RU" cap="small" dirty="0" err="1" smtClean="0"/>
              <a:t>засервируете</a:t>
            </a:r>
            <a:r>
              <a:rPr lang="ru-RU" cap="small" dirty="0" smtClean="0"/>
              <a:t> стол. </a:t>
            </a:r>
          </a:p>
          <a:p>
            <a:pPr marL="98425" indent="434975">
              <a:buNone/>
            </a:pPr>
            <a:r>
              <a:rPr lang="ru-RU" cap="small" dirty="0" smtClean="0"/>
              <a:t>А в конце урока мы оценим и </a:t>
            </a:r>
            <a:r>
              <a:rPr lang="ru-RU" cap="small" dirty="0" err="1" smtClean="0"/>
              <a:t>продегустируем</a:t>
            </a:r>
            <a:r>
              <a:rPr lang="ru-RU" cap="small" dirty="0" smtClean="0"/>
              <a:t> ваши изделия. </a:t>
            </a:r>
          </a:p>
          <a:p>
            <a:pPr marL="98425" indent="434975">
              <a:buNone/>
            </a:pPr>
            <a:r>
              <a:rPr lang="ru-RU" cap="small" dirty="0" smtClean="0"/>
              <a:t>Во время урока будем учиться экономному расходованию продуктов и аккуратности. </a:t>
            </a:r>
            <a:endParaRPr lang="ru-RU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small" dirty="0" smtClean="0"/>
              <a:t>СЛОВАРНАЯ РАБОТА: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cap="small" dirty="0" smtClean="0"/>
              <a:t>во время работы вам встретятся трудные слова со значением которых вы уже знакомы, но я хочу обратить ваше внимание на их написание. Предлагаю ребятам поставить ударение в словах и вставить пропущенные буквы</a:t>
            </a:r>
            <a:r>
              <a:rPr lang="ru-RU" sz="4000" b="1" cap="small" dirty="0" smtClean="0"/>
              <a:t>:</a:t>
            </a:r>
          </a:p>
          <a:p>
            <a:r>
              <a:rPr lang="ru-RU" sz="4000" b="1" cap="small" dirty="0" smtClean="0"/>
              <a:t> </a:t>
            </a:r>
            <a:r>
              <a:rPr lang="ru-RU" sz="4000" b="1" cap="small" dirty="0" smtClean="0">
                <a:solidFill>
                  <a:schemeClr val="tx1"/>
                </a:solidFill>
              </a:rPr>
              <a:t>н</a:t>
            </a:r>
            <a:r>
              <a:rPr lang="ru-RU" sz="4000" b="1" cap="small" dirty="0" smtClean="0">
                <a:solidFill>
                  <a:srgbClr val="FF0000"/>
                </a:solidFill>
              </a:rPr>
              <a:t>а</a:t>
            </a:r>
            <a:r>
              <a:rPr lang="ru-RU" sz="4000" b="1" cap="small" dirty="0" smtClean="0"/>
              <a:t>чинка, бл</a:t>
            </a:r>
            <a:r>
              <a:rPr lang="ru-RU" sz="4000" b="1" cap="small" dirty="0" smtClean="0">
                <a:solidFill>
                  <a:srgbClr val="FF0000"/>
                </a:solidFill>
              </a:rPr>
              <a:t>и</a:t>
            </a:r>
            <a:r>
              <a:rPr lang="ru-RU" sz="4000" b="1" cap="small" dirty="0" smtClean="0"/>
              <a:t>ны, </a:t>
            </a:r>
            <a:r>
              <a:rPr lang="ru-RU" sz="4000" b="1" cap="small" dirty="0" err="1" smtClean="0"/>
              <a:t>бездр</a:t>
            </a:r>
            <a:r>
              <a:rPr lang="ru-RU" sz="4000" b="1" cap="small" dirty="0" err="1" smtClean="0">
                <a:solidFill>
                  <a:srgbClr val="FF0000"/>
                </a:solidFill>
              </a:rPr>
              <a:t>ожже</a:t>
            </a:r>
            <a:r>
              <a:rPr lang="ru-RU" sz="4000" b="1" cap="small" dirty="0" err="1" smtClean="0"/>
              <a:t>вое</a:t>
            </a:r>
            <a:r>
              <a:rPr lang="ru-RU" sz="4000" b="1" cap="small" dirty="0" smtClean="0"/>
              <a:t>, р</a:t>
            </a:r>
            <a:r>
              <a:rPr lang="ru-RU" sz="4000" b="1" cap="small" dirty="0" smtClean="0">
                <a:solidFill>
                  <a:srgbClr val="FF0000"/>
                </a:solidFill>
              </a:rPr>
              <a:t>а</a:t>
            </a:r>
            <a:r>
              <a:rPr lang="ru-RU" sz="4000" b="1" cap="small" dirty="0" smtClean="0"/>
              <a:t>зрыхлитель, клейк</a:t>
            </a:r>
            <a:r>
              <a:rPr lang="ru-RU" sz="4000" b="1" cap="small" dirty="0" smtClean="0">
                <a:solidFill>
                  <a:srgbClr val="FF0000"/>
                </a:solidFill>
              </a:rPr>
              <a:t>о</a:t>
            </a:r>
            <a:r>
              <a:rPr lang="ru-RU" sz="4000" b="1" cap="small" dirty="0" smtClean="0"/>
              <a:t>вина.</a:t>
            </a:r>
            <a:endParaRPr lang="ru-RU" sz="40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small" dirty="0" smtClean="0"/>
              <a:t>ПОВТОРЕНИЕ ПРОЙДЕННОГО МАТЕРИАЛА: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ВОПРОС</a:t>
            </a:r>
            <a:r>
              <a:rPr lang="ru-RU" b="1" cap="small" dirty="0" smtClean="0"/>
              <a:t>: Ребята, а какие бывают блины по способу приготовления?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pPr>
              <a:buNone/>
            </a:pPr>
            <a:r>
              <a:rPr lang="ru-RU" b="1" dirty="0" smtClean="0"/>
              <a:t>ВОПРОС</a:t>
            </a:r>
            <a:r>
              <a:rPr lang="ru-RU" b="1" cap="small" dirty="0" smtClean="0"/>
              <a:t> : Какие продукты нужны для приготов­ления блинов?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pPr>
              <a:buNone/>
            </a:pPr>
            <a:r>
              <a:rPr lang="ru-RU" b="1" dirty="0" smtClean="0"/>
              <a:t>ВОПРОС</a:t>
            </a:r>
            <a:r>
              <a:rPr lang="ru-RU" b="1" cap="small" dirty="0" smtClean="0"/>
              <a:t> :Какие разрыхлители вам известны?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pPr>
              <a:buNone/>
            </a:pPr>
            <a:r>
              <a:rPr lang="ru-RU" b="1" dirty="0" smtClean="0"/>
              <a:t>ВОПРОС</a:t>
            </a:r>
            <a:r>
              <a:rPr lang="ru-RU" b="1" cap="small" dirty="0" smtClean="0"/>
              <a:t> :можно ли выпекать изделия сразу же после замеса теста?</a:t>
            </a:r>
            <a:endParaRPr lang="ru-RU" b="1" dirty="0" smtClean="0"/>
          </a:p>
          <a:p>
            <a:pPr>
              <a:buNone/>
            </a:pPr>
            <a:r>
              <a:rPr lang="ru-RU" b="1" cap="small" dirty="0" smtClean="0"/>
              <a:t> 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ВОПРОС</a:t>
            </a:r>
            <a:r>
              <a:rPr lang="ru-RU" b="1" cap="small" dirty="0" smtClean="0"/>
              <a:t> :что нужно сделать, чтобы блины хорошо снимались со сковороды?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035696"/>
          </a:xfrm>
        </p:spPr>
        <p:txBody>
          <a:bodyPr>
            <a:noAutofit/>
          </a:bodyPr>
          <a:lstStyle/>
          <a:p>
            <a:pPr algn="ctr"/>
            <a:r>
              <a:rPr lang="ru-RU" sz="4000" b="1" cap="small" dirty="0" smtClean="0"/>
              <a:t>ФИЗМИНУТКА </a:t>
            </a:r>
            <a:br>
              <a:rPr lang="ru-RU" sz="4000" b="1" cap="small" dirty="0" smtClean="0"/>
            </a:br>
            <a:r>
              <a:rPr lang="ru-RU" sz="4000" b="1" cap="small" dirty="0" smtClean="0"/>
              <a:t>(на данном слайде отсутствует </a:t>
            </a:r>
            <a:r>
              <a:rPr lang="ru-RU" sz="4000" b="1" cap="small" dirty="0" err="1" smtClean="0"/>
              <a:t>мультемедийны</a:t>
            </a:r>
            <a:r>
              <a:rPr lang="ru-RU" sz="4000" b="1" cap="small" dirty="0" err="1" smtClean="0"/>
              <a:t>й</a:t>
            </a:r>
            <a:r>
              <a:rPr lang="ru-RU" sz="4000" b="1" cap="small" dirty="0" smtClean="0"/>
              <a:t> файл </a:t>
            </a:r>
            <a:r>
              <a:rPr lang="ru-RU" sz="4000" b="1" cap="small" dirty="0" err="1" smtClean="0"/>
              <a:t>физминутки</a:t>
            </a:r>
            <a:r>
              <a:rPr lang="ru-RU" sz="4000" b="1" cap="small" dirty="0" smtClean="0"/>
              <a:t>)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Технологическая карта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cap="small" dirty="0" smtClean="0"/>
              <a:t>РАБОТА У ДОСКИ:</a:t>
            </a:r>
            <a:endParaRPr lang="ru-RU" dirty="0" smtClean="0"/>
          </a:p>
          <a:p>
            <a:r>
              <a:rPr lang="ru-RU" cap="small" dirty="0" smtClean="0"/>
              <a:t>Блины </a:t>
            </a:r>
            <a:r>
              <a:rPr lang="ru-RU" cap="small" dirty="0" err="1" smtClean="0"/>
              <a:t>бездрожжевые</a:t>
            </a:r>
            <a:endParaRPr lang="ru-RU" dirty="0" smtClean="0"/>
          </a:p>
          <a:p>
            <a:r>
              <a:rPr lang="ru-RU" cap="small" dirty="0" smtClean="0"/>
              <a:t>Рецептура:</a:t>
            </a:r>
            <a:endParaRPr lang="ru-RU" dirty="0" smtClean="0"/>
          </a:p>
          <a:p>
            <a:r>
              <a:rPr lang="ru-RU" cap="small" dirty="0" smtClean="0"/>
              <a:t>Молока-1л</a:t>
            </a:r>
            <a:endParaRPr lang="ru-RU" dirty="0" smtClean="0"/>
          </a:p>
          <a:p>
            <a:r>
              <a:rPr lang="ru-RU" cap="small" dirty="0" smtClean="0"/>
              <a:t>Мука     -3ст.</a:t>
            </a:r>
            <a:endParaRPr lang="ru-RU" dirty="0" smtClean="0"/>
          </a:p>
          <a:p>
            <a:r>
              <a:rPr lang="ru-RU" cap="small" dirty="0" smtClean="0"/>
              <a:t>Яйцо      -2шт</a:t>
            </a:r>
            <a:endParaRPr lang="ru-RU" dirty="0" smtClean="0"/>
          </a:p>
          <a:p>
            <a:r>
              <a:rPr lang="ru-RU" cap="small" dirty="0" smtClean="0"/>
              <a:t>Сода     -1ч.л.</a:t>
            </a:r>
            <a:endParaRPr lang="ru-RU" dirty="0" smtClean="0"/>
          </a:p>
          <a:p>
            <a:r>
              <a:rPr lang="ru-RU" cap="small" dirty="0" smtClean="0"/>
              <a:t>Соль      -1ч.л.</a:t>
            </a:r>
            <a:endParaRPr lang="ru-RU" dirty="0" smtClean="0"/>
          </a:p>
          <a:p>
            <a:r>
              <a:rPr lang="ru-RU" cap="small" dirty="0" smtClean="0"/>
              <a:t>Сахар   -4 ст.л</a:t>
            </a:r>
            <a:endParaRPr lang="ru-RU" dirty="0" smtClean="0"/>
          </a:p>
          <a:p>
            <a:r>
              <a:rPr lang="ru-RU" u="sng" cap="small" dirty="0" smtClean="0"/>
              <a:t>Масло растительное -3 ст.л.</a:t>
            </a:r>
            <a:endParaRPr lang="ru-RU" dirty="0" smtClean="0"/>
          </a:p>
          <a:p>
            <a:r>
              <a:rPr lang="ru-RU" cap="small" dirty="0" smtClean="0"/>
              <a:t>Выход: 25 штук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small" dirty="0" smtClean="0"/>
              <a:t>1. Первичная обработка.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cap="small" dirty="0" smtClean="0"/>
              <a:t>Проверяем качество яиц и моем их.</a:t>
            </a:r>
            <a:endParaRPr lang="ru-RU" dirty="0" smtClean="0"/>
          </a:p>
          <a:p>
            <a:pPr lvl="0"/>
            <a:r>
              <a:rPr lang="ru-RU" cap="small" dirty="0" smtClean="0"/>
              <a:t>Муку просеиваем через сито.</a:t>
            </a:r>
            <a:endParaRPr lang="ru-RU" dirty="0" smtClean="0"/>
          </a:p>
          <a:p>
            <a:pPr lvl="0"/>
            <a:r>
              <a:rPr lang="ru-RU" cap="small" dirty="0" smtClean="0"/>
              <a:t>яйца взбиваем с сахаром до появле­ния пены.</a:t>
            </a:r>
            <a:endParaRPr lang="ru-RU" dirty="0" smtClean="0"/>
          </a:p>
          <a:p>
            <a:pPr lvl="0"/>
            <a:r>
              <a:rPr lang="ru-RU" cap="small" dirty="0" smtClean="0"/>
              <a:t>во взбитую массу добавляем молоко, соль, соду, муку, растительное масло и замешиваем тесто.</a:t>
            </a:r>
            <a:endParaRPr lang="ru-RU" dirty="0" smtClean="0"/>
          </a:p>
          <a:p>
            <a:pPr lvl="0"/>
            <a:r>
              <a:rPr lang="ru-RU" cap="small" dirty="0" smtClean="0"/>
              <a:t>Оставляем тесто на 20-30мин набухания клейковины.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small" dirty="0" smtClean="0"/>
              <a:t>2.тепловая обработка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cap="small" dirty="0" smtClean="0"/>
              <a:t>1.Разогреваем сковороду с маслом. 2.наливаем небольшую порцию теста на сковороду.</a:t>
            </a:r>
            <a:endParaRPr lang="ru-RU" dirty="0" smtClean="0"/>
          </a:p>
          <a:p>
            <a:r>
              <a:rPr lang="ru-RU" cap="small" dirty="0" smtClean="0"/>
              <a:t>З.Жарим блины с двух сторон до золотистого цвета.</a:t>
            </a:r>
            <a:endParaRPr lang="ru-RU" dirty="0" smtClean="0"/>
          </a:p>
          <a:p>
            <a:r>
              <a:rPr lang="ru-RU" cap="small" dirty="0" smtClean="0"/>
              <a:t>4.горячие блины смазываем маслом.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86050" y="500042"/>
            <a:ext cx="5672150" cy="7143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Кустодиев Борис Михайлович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sz="4000" dirty="0" smtClean="0">
                <a:solidFill>
                  <a:srgbClr val="00B0F0"/>
                </a:solidFill>
              </a:rPr>
              <a:t>1878 - 1927</a:t>
            </a:r>
            <a:endParaRPr lang="ru-RU" sz="4000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2428868"/>
            <a:ext cx="6143668" cy="3929090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rgbClr val="0070C0"/>
                </a:solidFill>
              </a:rPr>
              <a:t>Народные праздники были излюбленной темой в творчестве Бориса </a:t>
            </a:r>
            <a:r>
              <a:rPr lang="ru-RU" sz="1800" dirty="0" err="1">
                <a:solidFill>
                  <a:srgbClr val="0070C0"/>
                </a:solidFill>
              </a:rPr>
              <a:t>Кустодиева</a:t>
            </a:r>
            <a:r>
              <a:rPr lang="ru-RU" sz="1800" dirty="0">
                <a:solidFill>
                  <a:srgbClr val="0070C0"/>
                </a:solidFill>
              </a:rPr>
              <a:t>. И первое место среди них занимает </a:t>
            </a:r>
            <a:r>
              <a:rPr lang="ru-RU" sz="1800" dirty="0">
                <a:solidFill>
                  <a:srgbClr val="FF0000"/>
                </a:solidFill>
              </a:rPr>
              <a:t>веселая, шумная, хлебосольная масленица</a:t>
            </a:r>
            <a:r>
              <a:rPr lang="ru-RU" sz="1800" dirty="0">
                <a:solidFill>
                  <a:srgbClr val="0070C0"/>
                </a:solidFill>
              </a:rPr>
              <a:t>, длящаяся целую неделю перед Великим постом. Глядя на эту картину, трудно представить, что она создавалась художником в ту пору, когда он был уже тяжело и неизлечимо болен. Парализованный, навсегда прикованный к инвалидному креслу, Кустодиев говорил о себе: «Мой мир теперь – это моя комната». Но, вопреки всему, именно в этой комнате рождались такие яркие, жизнелюбивые и полные оптимизма творения, как </a:t>
            </a:r>
            <a:r>
              <a:rPr lang="ru-RU" sz="1800" dirty="0">
                <a:solidFill>
                  <a:srgbClr val="FF0000"/>
                </a:solidFill>
              </a:rPr>
              <a:t>«</a:t>
            </a:r>
            <a:r>
              <a:rPr lang="ru-RU" sz="1800" dirty="0" smtClean="0">
                <a:solidFill>
                  <a:srgbClr val="FF0000"/>
                </a:solidFill>
              </a:rPr>
              <a:t>Масленица</a:t>
            </a:r>
            <a:r>
              <a:rPr lang="ru-RU" sz="1800" dirty="0">
                <a:solidFill>
                  <a:srgbClr val="FF0000"/>
                </a:solidFill>
              </a:rPr>
              <a:t>». </a:t>
            </a:r>
            <a:endParaRPr lang="ru-RU" sz="1800" dirty="0" smtClean="0">
              <a:solidFill>
                <a:srgbClr val="FF0000"/>
              </a:solidFill>
            </a:endParaRPr>
          </a:p>
          <a:p>
            <a:r>
              <a:rPr lang="ru-RU" sz="1800" dirty="0" smtClean="0">
                <a:solidFill>
                  <a:srgbClr val="0070C0"/>
                </a:solidFill>
              </a:rPr>
              <a:t>В промежуток между 1916 и 1920 гг. Кустодиев несколько раз обращался к теме масленицы.</a:t>
            </a:r>
          </a:p>
        </p:txBody>
      </p:sp>
      <p:pic>
        <p:nvPicPr>
          <p:cNvPr id="21506" name="Picture 2" descr="Кустодие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27056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cap="small" dirty="0" smtClean="0"/>
              <a:t>Характеристика изделия: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82563" indent="0">
              <a:buNone/>
            </a:pPr>
            <a:r>
              <a:rPr lang="ru-RU" cap="small" dirty="0" smtClean="0"/>
              <a:t>Обратите внимание на образец изделия. Блины должны иметь круглую форму с ровными краями, цвет изделия должен быть золотистым, без подпалин, изделие должно быть хорошо пропечённым и не иметь комков.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Picture 3" descr="C:\Documents and Settings\Admin\Рабочий стол\Масленица\rus-masl-07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841373"/>
            <a:ext cx="4067204" cy="42420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0" y="500040"/>
          <a:ext cx="7358114" cy="5500729"/>
        </p:xfrm>
        <a:graphic>
          <a:graphicData uri="http://schemas.openxmlformats.org/drawingml/2006/table">
            <a:tbl>
              <a:tblPr/>
              <a:tblGrid>
                <a:gridCol w="536558"/>
                <a:gridCol w="2034450"/>
                <a:gridCol w="190032"/>
                <a:gridCol w="1978559"/>
                <a:gridCol w="178853"/>
                <a:gridCol w="1903105"/>
                <a:gridCol w="536557"/>
              </a:tblGrid>
              <a:tr h="53851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С какими продуктами едят блины</a:t>
                      </a:r>
                    </a:p>
                  </a:txBody>
                  <a:tcPr marL="5237" marR="5237" marT="5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3616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37" marR="5237" marT="52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Икра</a:t>
                      </a:r>
                    </a:p>
                  </a:txBody>
                  <a:tcPr marL="5237" marR="5237" marT="5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37" marR="5237" marT="5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Крупа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37" marR="5237" marT="5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37" marR="5237" marT="5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Сгушенка</a:t>
                      </a:r>
                    </a:p>
                  </a:txBody>
                  <a:tcPr marL="5237" marR="5237" marT="5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37" marR="5237" marT="52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127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37" marR="5237" marT="52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37" marR="5237" marT="5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37" marR="5237" marT="5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37" marR="5237" marT="52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37" marR="5237" marT="5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37" marR="5237" marT="52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37" marR="5237" marT="52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3616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37" marR="5237" marT="52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Мед</a:t>
                      </a:r>
                    </a:p>
                  </a:txBody>
                  <a:tcPr marL="5237" marR="5237" marT="5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37" marR="5237" marT="5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БЛИНЫ</a:t>
                      </a:r>
                    </a:p>
                  </a:txBody>
                  <a:tcPr marL="5237" marR="5237" marT="5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37" marR="5237" marT="52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Творог</a:t>
                      </a:r>
                    </a:p>
                  </a:txBody>
                  <a:tcPr marL="5237" marR="5237" marT="5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37" marR="5237" marT="52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095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37" marR="5237" marT="52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37" marR="5237" marT="5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37" marR="5237" marT="5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37" marR="5237" marT="5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37" marR="5237" marT="5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37" marR="5237" marT="52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37" marR="5237" marT="52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3616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37" marR="5237" marT="52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Сметана</a:t>
                      </a:r>
                    </a:p>
                  </a:txBody>
                  <a:tcPr marL="5237" marR="5237" marT="5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37" marR="5237" marT="5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Мясо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37" marR="5237" marT="5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37" marR="5237" marT="5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ru-RU" sz="2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Масло</a:t>
                      </a:r>
                    </a:p>
                    <a:p>
                      <a:pPr algn="ctr" fontAlgn="ctr"/>
                      <a:endParaRPr lang="ru-RU" sz="2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37" marR="5237" marT="52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37" marR="5237" marT="52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small" dirty="0" smtClean="0"/>
              <a:t>правила гигиены и техники безопасности</a:t>
            </a:r>
            <a:r>
              <a:rPr lang="ru-RU" cap="small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686800" cy="507209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200" b="1" cap="small" dirty="0" smtClean="0"/>
              <a:t>1.Что нужно сделать прежде, чем приступить к работе?</a:t>
            </a:r>
            <a:r>
              <a:rPr lang="ru-RU" dirty="0" smtClean="0"/>
              <a:t> 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200" b="1" cap="small" dirty="0" smtClean="0"/>
              <a:t>Необходимо вымыть рук.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200" b="1" cap="small" dirty="0" smtClean="0"/>
              <a:t>Одеть спецодежд.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200" b="1" cap="small" dirty="0" smtClean="0"/>
              <a:t>Убрать волосы под косынку.</a:t>
            </a:r>
            <a:endParaRPr lang="ru-RU" sz="4200" b="1" dirty="0" smtClean="0"/>
          </a:p>
          <a:p>
            <a:pPr>
              <a:buNone/>
            </a:pPr>
            <a:r>
              <a:rPr lang="ru-RU" cap="small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sz="4200" b="1" cap="small" dirty="0" smtClean="0"/>
              <a:t>2. Правила техники безопасности при работе с горячей сковородой.</a:t>
            </a:r>
            <a:r>
              <a:rPr lang="ru-RU" dirty="0" smtClean="0"/>
              <a:t> 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200" b="1" cap="small" dirty="0" smtClean="0"/>
              <a:t>Необходимо остерегаться брызг.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200" b="1" cap="small" dirty="0" smtClean="0"/>
              <a:t>Продукты класть аккуратно.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200" b="1" cap="small" dirty="0" smtClean="0"/>
              <a:t>Пользоваться прихваткой.</a:t>
            </a:r>
          </a:p>
          <a:p>
            <a:pPr marL="514350" indent="-514350">
              <a:buFont typeface="+mj-lt"/>
              <a:buAutoNum type="arabicPeriod"/>
            </a:pPr>
            <a:endParaRPr lang="ru-RU" sz="4200" b="1" cap="small" dirty="0" smtClean="0"/>
          </a:p>
          <a:p>
            <a:pPr>
              <a:buNone/>
            </a:pPr>
            <a:r>
              <a:rPr lang="ru-RU" dirty="0" smtClean="0"/>
              <a:t> </a:t>
            </a:r>
            <a:r>
              <a:rPr lang="ru-RU" sz="4200" b="1" cap="small" dirty="0" smtClean="0"/>
              <a:t>З Правила техники безопасности при работе с электроприборами?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300" b="1" cap="small" dirty="0" smtClean="0"/>
              <a:t>Нельзя оставлять включенный при прибор без присмотра.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300" b="1" cap="small" dirty="0" smtClean="0"/>
              <a:t>Включать и выключать приборы только сухими руками.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300" b="1" cap="small" dirty="0" smtClean="0"/>
              <a:t>Перед работой проверить исправность электрошнура и т. д.</a:t>
            </a:r>
          </a:p>
          <a:p>
            <a:pPr>
              <a:buNone/>
            </a:pPr>
            <a:endParaRPr lang="ru-RU" cap="small" dirty="0" smtClean="0"/>
          </a:p>
          <a:p>
            <a:pPr>
              <a:buNone/>
            </a:pPr>
            <a:r>
              <a:rPr lang="ru-RU" cap="small" dirty="0" smtClean="0"/>
              <a:t> </a:t>
            </a:r>
            <a:r>
              <a:rPr lang="ru-RU" sz="4300" b="1" cap="small" dirty="0" smtClean="0"/>
              <a:t>4.Какие инструменты и посуда вам понадобятся во время работы?</a:t>
            </a:r>
          </a:p>
          <a:p>
            <a:pPr>
              <a:buNone/>
            </a:pPr>
            <a:r>
              <a:rPr lang="ru-RU" sz="4300" b="1" cap="small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300" b="1" cap="small" dirty="0" smtClean="0"/>
              <a:t>Ребята самостоятельно подбирают посуду и инструменты необходимые для работы.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по теме: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cap="small" dirty="0" smtClean="0"/>
              <a:t>Задание №1</a:t>
            </a:r>
            <a:endParaRPr lang="ru-RU" dirty="0" smtClean="0"/>
          </a:p>
          <a:p>
            <a:pPr>
              <a:buNone/>
            </a:pPr>
            <a:r>
              <a:rPr lang="ru-RU" b="1" cap="small" dirty="0" smtClean="0"/>
              <a:t>Продукты для приготовления блинов:</a:t>
            </a:r>
            <a:endParaRPr lang="ru-RU" dirty="0" smtClean="0"/>
          </a:p>
          <a:p>
            <a:r>
              <a:rPr lang="ru-RU" cap="small" dirty="0" smtClean="0"/>
              <a:t>Молоко</a:t>
            </a:r>
            <a:endParaRPr lang="ru-RU" dirty="0" smtClean="0"/>
          </a:p>
          <a:p>
            <a:r>
              <a:rPr lang="ru-RU" cap="small" dirty="0" smtClean="0"/>
              <a:t>Сыр</a:t>
            </a:r>
            <a:endParaRPr lang="ru-RU" dirty="0" smtClean="0"/>
          </a:p>
          <a:p>
            <a:r>
              <a:rPr lang="ru-RU" cap="small" dirty="0" smtClean="0"/>
              <a:t>Гречка</a:t>
            </a:r>
            <a:endParaRPr lang="ru-RU" dirty="0" smtClean="0"/>
          </a:p>
          <a:p>
            <a:r>
              <a:rPr lang="ru-RU" cap="small" dirty="0" smtClean="0"/>
              <a:t>Мука  </a:t>
            </a:r>
            <a:endParaRPr lang="ru-RU" dirty="0" smtClean="0"/>
          </a:p>
          <a:p>
            <a:r>
              <a:rPr lang="ru-RU" cap="small" dirty="0" smtClean="0"/>
              <a:t>Крахмал</a:t>
            </a:r>
            <a:endParaRPr lang="ru-RU" dirty="0" smtClean="0"/>
          </a:p>
          <a:p>
            <a:r>
              <a:rPr lang="ru-RU" cap="small" dirty="0" smtClean="0"/>
              <a:t>Дрожжи</a:t>
            </a:r>
            <a:endParaRPr lang="ru-RU" dirty="0" smtClean="0"/>
          </a:p>
          <a:p>
            <a:r>
              <a:rPr lang="ru-RU" cap="small" dirty="0" smtClean="0"/>
              <a:t>Яйцо </a:t>
            </a:r>
            <a:endParaRPr lang="ru-RU" dirty="0" smtClean="0"/>
          </a:p>
          <a:p>
            <a:r>
              <a:rPr lang="ru-RU" cap="small" dirty="0" smtClean="0"/>
              <a:t>Сыворотка</a:t>
            </a:r>
            <a:endParaRPr lang="ru-RU" dirty="0" smtClean="0"/>
          </a:p>
          <a:p>
            <a:r>
              <a:rPr lang="ru-RU" cap="small" dirty="0" smtClean="0"/>
              <a:t>Сода     </a:t>
            </a:r>
            <a:endParaRPr lang="ru-RU" dirty="0" smtClean="0"/>
          </a:p>
          <a:p>
            <a:r>
              <a:rPr lang="ru-RU" cap="small" dirty="0" smtClean="0"/>
              <a:t>Соль </a:t>
            </a:r>
            <a:endParaRPr lang="ru-RU" dirty="0" smtClean="0"/>
          </a:p>
          <a:p>
            <a:r>
              <a:rPr lang="ru-RU" cap="small" dirty="0" smtClean="0"/>
              <a:t>Огурец</a:t>
            </a:r>
            <a:endParaRPr lang="ru-RU" dirty="0" smtClean="0"/>
          </a:p>
          <a:p>
            <a:r>
              <a:rPr lang="ru-RU" cap="small" dirty="0" smtClean="0"/>
              <a:t>Помидор     </a:t>
            </a:r>
            <a:endParaRPr lang="ru-RU" dirty="0" smtClean="0"/>
          </a:p>
          <a:p>
            <a:r>
              <a:rPr lang="ru-RU" cap="small" dirty="0" smtClean="0"/>
              <a:t>Сахар</a:t>
            </a:r>
            <a:endParaRPr lang="ru-RU" dirty="0" smtClean="0"/>
          </a:p>
          <a:p>
            <a:r>
              <a:rPr lang="ru-RU" cap="small" dirty="0" smtClean="0"/>
              <a:t>Шоколад</a:t>
            </a:r>
            <a:endParaRPr lang="ru-RU" dirty="0" smtClean="0"/>
          </a:p>
          <a:p>
            <a:r>
              <a:rPr lang="ru-RU" cap="small" dirty="0" smtClean="0"/>
              <a:t>Мармелад   </a:t>
            </a:r>
            <a:endParaRPr lang="ru-RU" dirty="0" smtClean="0"/>
          </a:p>
          <a:p>
            <a:r>
              <a:rPr lang="ru-RU" cap="small" dirty="0" smtClean="0"/>
              <a:t>Масло растительное</a:t>
            </a:r>
            <a:endParaRPr lang="ru-RU" dirty="0" smtClean="0"/>
          </a:p>
          <a:p>
            <a:r>
              <a:rPr lang="ru-RU" cap="small" dirty="0" smtClean="0"/>
              <a:t>Масло топленое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995766" cy="4724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cap="small" dirty="0" smtClean="0"/>
              <a:t>Задание №2</a:t>
            </a:r>
            <a:endParaRPr lang="ru-RU" dirty="0" smtClean="0"/>
          </a:p>
          <a:p>
            <a:pPr>
              <a:buNone/>
            </a:pPr>
            <a:r>
              <a:rPr lang="ru-RU" b="1" cap="small" dirty="0" smtClean="0"/>
              <a:t>Инвентарь для приготовления блинов:</a:t>
            </a:r>
            <a:endParaRPr lang="ru-RU" dirty="0" smtClean="0"/>
          </a:p>
          <a:p>
            <a:r>
              <a:rPr lang="ru-RU" cap="small" dirty="0" smtClean="0"/>
              <a:t>Скалка</a:t>
            </a:r>
            <a:endParaRPr lang="ru-RU" dirty="0" smtClean="0"/>
          </a:p>
          <a:p>
            <a:r>
              <a:rPr lang="ru-RU" cap="small" dirty="0" smtClean="0"/>
              <a:t>Сковорода</a:t>
            </a:r>
            <a:endParaRPr lang="ru-RU" dirty="0" smtClean="0"/>
          </a:p>
          <a:p>
            <a:r>
              <a:rPr lang="ru-RU" cap="small" dirty="0" smtClean="0"/>
              <a:t>Кастрюля</a:t>
            </a:r>
            <a:endParaRPr lang="ru-RU" dirty="0" smtClean="0"/>
          </a:p>
          <a:p>
            <a:r>
              <a:rPr lang="ru-RU" cap="small" dirty="0" smtClean="0"/>
              <a:t>Вилка</a:t>
            </a:r>
            <a:endParaRPr lang="ru-RU" dirty="0" smtClean="0"/>
          </a:p>
          <a:p>
            <a:r>
              <a:rPr lang="ru-RU" cap="small" dirty="0" smtClean="0"/>
              <a:t>Венчик</a:t>
            </a:r>
            <a:endParaRPr lang="ru-RU" dirty="0" smtClean="0"/>
          </a:p>
          <a:p>
            <a:r>
              <a:rPr lang="ru-RU" cap="small" dirty="0" smtClean="0"/>
              <a:t>Нож</a:t>
            </a:r>
            <a:endParaRPr lang="ru-RU" dirty="0" smtClean="0"/>
          </a:p>
          <a:p>
            <a:r>
              <a:rPr lang="ru-RU" cap="small" dirty="0" smtClean="0"/>
              <a:t>Миска</a:t>
            </a:r>
            <a:endParaRPr lang="ru-RU" dirty="0" smtClean="0"/>
          </a:p>
          <a:p>
            <a:r>
              <a:rPr lang="ru-RU" cap="small" dirty="0" smtClean="0"/>
              <a:t>Кружка</a:t>
            </a:r>
          </a:p>
          <a:p>
            <a:r>
              <a:rPr lang="ru-RU" cap="small" dirty="0" smtClean="0"/>
              <a:t>Конфетчица</a:t>
            </a:r>
          </a:p>
          <a:p>
            <a:r>
              <a:rPr lang="ru-RU" cap="small" dirty="0" smtClean="0"/>
              <a:t>Сметанник</a:t>
            </a:r>
            <a:endParaRPr lang="ru-RU" dirty="0" smtClean="0"/>
          </a:p>
          <a:p>
            <a:r>
              <a:rPr lang="ru-RU" cap="small" dirty="0" smtClean="0"/>
              <a:t>Дуршлаг</a:t>
            </a:r>
            <a:endParaRPr lang="ru-RU" dirty="0" smtClean="0"/>
          </a:p>
          <a:p>
            <a:r>
              <a:rPr lang="ru-RU" cap="small" dirty="0" smtClean="0"/>
              <a:t>Ложка</a:t>
            </a:r>
            <a:endParaRPr lang="ru-RU" dirty="0" smtClean="0"/>
          </a:p>
          <a:p>
            <a:r>
              <a:rPr lang="ru-RU" cap="small" dirty="0" smtClean="0"/>
              <a:t>Жаровня</a:t>
            </a:r>
            <a:endParaRPr lang="ru-RU" dirty="0" smtClean="0"/>
          </a:p>
          <a:p>
            <a:r>
              <a:rPr lang="ru-RU" cap="small" dirty="0" smtClean="0"/>
              <a:t>Лопатка</a:t>
            </a:r>
            <a:endParaRPr lang="ru-RU" dirty="0" smtClean="0"/>
          </a:p>
          <a:p>
            <a:r>
              <a:rPr lang="ru-RU" cap="small" dirty="0" smtClean="0"/>
              <a:t>Стакан</a:t>
            </a:r>
            <a:endParaRPr lang="ru-RU" dirty="0" smtClean="0"/>
          </a:p>
          <a:p>
            <a:r>
              <a:rPr lang="ru-RU" cap="small" dirty="0" smtClean="0"/>
              <a:t>Половник</a:t>
            </a:r>
            <a:endParaRPr lang="ru-RU" dirty="0" smtClean="0"/>
          </a:p>
          <a:p>
            <a:r>
              <a:rPr lang="ru-RU" cap="small" dirty="0" smtClean="0"/>
              <a:t>Тарелка</a:t>
            </a:r>
          </a:p>
          <a:p>
            <a:r>
              <a:rPr lang="ru-RU" cap="small" dirty="0" smtClean="0"/>
              <a:t>Салатник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по теме: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339166" cy="4724400"/>
          </a:xfrm>
        </p:spPr>
        <p:txBody>
          <a:bodyPr>
            <a:normAutofit fontScale="92500"/>
          </a:bodyPr>
          <a:lstStyle/>
          <a:p>
            <a:pPr marL="98425" indent="22225">
              <a:buNone/>
            </a:pPr>
            <a:r>
              <a:rPr lang="ru-RU" b="1" cap="small" dirty="0" smtClean="0"/>
              <a:t>Задание №3       Найди слово </a:t>
            </a:r>
          </a:p>
          <a:p>
            <a:pPr marL="98425" indent="22225">
              <a:buNone/>
            </a:pPr>
            <a:endParaRPr lang="ru-RU" dirty="0" smtClean="0"/>
          </a:p>
          <a:p>
            <a:pPr marL="98425" indent="22225">
              <a:buNone/>
            </a:pPr>
            <a:r>
              <a:rPr lang="ru-RU" b="1" cap="small" dirty="0" smtClean="0"/>
              <a:t>В каждой строке спрятаны  по три слова найди их и определи к какой группе товаров их можно </a:t>
            </a:r>
            <a:endParaRPr lang="ru-RU" dirty="0" smtClean="0"/>
          </a:p>
          <a:p>
            <a:pPr marL="98425" indent="22225">
              <a:buNone/>
            </a:pPr>
            <a:r>
              <a:rPr lang="ru-RU" b="1" cap="small" dirty="0" smtClean="0"/>
              <a:t>отнести:</a:t>
            </a:r>
            <a:endParaRPr lang="ru-RU" dirty="0" smtClean="0"/>
          </a:p>
          <a:p>
            <a:pPr marL="98425" lvl="0" indent="22225">
              <a:buNone/>
            </a:pPr>
            <a:r>
              <a:rPr lang="ru-RU" cap="small" dirty="0" err="1" smtClean="0"/>
              <a:t>пмруимолокоротудомукачперсахармаерренсигр</a:t>
            </a:r>
            <a:endParaRPr lang="ru-RU" dirty="0" smtClean="0"/>
          </a:p>
          <a:p>
            <a:pPr marL="98425" indent="22225">
              <a:buNone/>
            </a:pPr>
            <a:r>
              <a:rPr lang="ru-RU" cap="small" dirty="0" smtClean="0"/>
              <a:t> </a:t>
            </a:r>
            <a:endParaRPr lang="ru-RU" dirty="0" smtClean="0"/>
          </a:p>
          <a:p>
            <a:pPr marL="98425" lvl="0" indent="22225">
              <a:buNone/>
            </a:pPr>
            <a:r>
              <a:rPr lang="ru-RU" cap="small" dirty="0" err="1" smtClean="0"/>
              <a:t>нкюкастрюляядыцдсковородащорочайниколои</a:t>
            </a:r>
            <a:r>
              <a:rPr lang="ru-RU" cap="small" dirty="0" smtClean="0"/>
              <a:t> </a:t>
            </a:r>
            <a:endParaRPr lang="ru-RU" dirty="0" smtClean="0"/>
          </a:p>
          <a:p>
            <a:pPr marL="98425" indent="22225">
              <a:buNone/>
            </a:pPr>
            <a:r>
              <a:rPr lang="ru-RU" cap="small" dirty="0" smtClean="0"/>
              <a:t> </a:t>
            </a:r>
            <a:endParaRPr lang="ru-RU" dirty="0" smtClean="0"/>
          </a:p>
          <a:p>
            <a:pPr marL="98425" lvl="0" indent="22225">
              <a:buNone/>
            </a:pPr>
            <a:r>
              <a:rPr lang="ru-RU" cap="small" dirty="0" err="1" smtClean="0"/>
              <a:t>бсбмбрюкилоыяйцкурткаоторрубашкавцыэдепа</a:t>
            </a:r>
            <a:r>
              <a:rPr lang="ru-RU" cap="small" dirty="0" smtClean="0"/>
              <a:t> 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Поговорки  и пословицы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cap="small" dirty="0" smtClean="0"/>
              <a:t>блин - не клин, брюха не расколет. </a:t>
            </a:r>
            <a:endParaRPr lang="ru-RU" dirty="0" smtClean="0"/>
          </a:p>
          <a:p>
            <a:r>
              <a:rPr lang="ru-RU" cap="small" dirty="0" smtClean="0"/>
              <a:t>Масленица - </a:t>
            </a:r>
            <a:r>
              <a:rPr lang="ru-RU" cap="small" dirty="0" err="1" smtClean="0"/>
              <a:t>объедуха</a:t>
            </a:r>
            <a:r>
              <a:rPr lang="ru-RU" cap="small" dirty="0" smtClean="0"/>
              <a:t>, деньгам </a:t>
            </a:r>
            <a:r>
              <a:rPr lang="ru-RU" cap="small" dirty="0" err="1" smtClean="0"/>
              <a:t>приберуха</a:t>
            </a:r>
            <a:r>
              <a:rPr lang="ru-RU" cap="small" dirty="0" smtClean="0"/>
              <a:t>.</a:t>
            </a:r>
            <a:endParaRPr lang="ru-RU" dirty="0" smtClean="0"/>
          </a:p>
          <a:p>
            <a:r>
              <a:rPr lang="ru-RU" cap="small" dirty="0" smtClean="0"/>
              <a:t>Не всё коту Масленица, будет и </a:t>
            </a:r>
            <a:r>
              <a:rPr lang="en-US" cap="small" dirty="0" smtClean="0"/>
              <a:t>Be</a:t>
            </a:r>
            <a:r>
              <a:rPr lang="ru-RU" cap="small" dirty="0" err="1" smtClean="0"/>
              <a:t>ликий</a:t>
            </a:r>
            <a:r>
              <a:rPr lang="ru-RU" cap="small" dirty="0" smtClean="0"/>
              <a:t> пост.</a:t>
            </a:r>
            <a:endParaRPr lang="ru-RU" dirty="0" smtClean="0"/>
          </a:p>
          <a:p>
            <a:r>
              <a:rPr lang="ru-RU" cap="small" dirty="0" smtClean="0"/>
              <a:t>Без блинов не Масленица, без пирогов не именины.</a:t>
            </a:r>
            <a:endParaRPr lang="ru-RU" dirty="0" smtClean="0"/>
          </a:p>
          <a:p>
            <a:r>
              <a:rPr lang="ru-RU" cap="small" dirty="0" smtClean="0"/>
              <a:t>Широко живёшь - масляно ешь.</a:t>
            </a:r>
            <a:endParaRPr lang="ru-RU" dirty="0" smtClean="0"/>
          </a:p>
          <a:p>
            <a:r>
              <a:rPr lang="ru-RU" cap="small" dirty="0" smtClean="0"/>
              <a:t>Не житьё, а Масленица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cap="small" dirty="0" smtClean="0"/>
              <a:t>Дегустация.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22225">
              <a:buNone/>
            </a:pPr>
            <a:r>
              <a:rPr lang="ru-RU" cap="small" dirty="0" smtClean="0"/>
              <a:t>Перед дегустацией повторяем правила поведения за столом.</a:t>
            </a:r>
            <a:endParaRPr lang="ru-RU" dirty="0" smtClean="0"/>
          </a:p>
          <a:p>
            <a:pPr indent="22225">
              <a:buNone/>
            </a:pPr>
            <a:r>
              <a:rPr lang="ru-RU" cap="small" dirty="0" smtClean="0"/>
              <a:t>Качество приготовленного блюда оценивается по следующим пунктам :</a:t>
            </a:r>
            <a:endParaRPr lang="ru-RU" dirty="0" smtClean="0"/>
          </a:p>
          <a:p>
            <a:pPr indent="22225">
              <a:buNone/>
            </a:pPr>
            <a:r>
              <a:rPr lang="ru-RU" cap="small" dirty="0" smtClean="0"/>
              <a:t>1 .внешний вид изделия;</a:t>
            </a:r>
            <a:endParaRPr lang="ru-RU" dirty="0" smtClean="0"/>
          </a:p>
          <a:p>
            <a:pPr indent="22225">
              <a:buNone/>
            </a:pPr>
            <a:r>
              <a:rPr lang="ru-RU" cap="small" dirty="0" smtClean="0"/>
              <a:t>2.оформление;</a:t>
            </a:r>
            <a:endParaRPr lang="ru-RU" dirty="0" smtClean="0"/>
          </a:p>
          <a:p>
            <a:pPr indent="22225">
              <a:buNone/>
            </a:pPr>
            <a:r>
              <a:rPr lang="ru-RU" cap="small" dirty="0" smtClean="0"/>
              <a:t>З.вкус и запах изделия;</a:t>
            </a:r>
            <a:endParaRPr lang="ru-RU" dirty="0" smtClean="0"/>
          </a:p>
          <a:p>
            <a:pPr indent="22225">
              <a:buNone/>
            </a:pPr>
            <a:r>
              <a:rPr lang="ru-RU" cap="small" dirty="0" smtClean="0"/>
              <a:t>4.качество теста.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sz="5200" b="1" cap="small" dirty="0" smtClean="0">
                <a:solidFill>
                  <a:srgbClr val="00B0F0"/>
                </a:solidFill>
              </a:rPr>
              <a:t>Ребята приглашают всех к столу с шутками - прибаутками.</a:t>
            </a:r>
            <a:endParaRPr lang="ru-RU" sz="5200" b="1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500042"/>
            <a:ext cx="4292241" cy="639762"/>
          </a:xfrm>
        </p:spPr>
        <p:txBody>
          <a:bodyPr/>
          <a:lstStyle/>
          <a:p>
            <a:r>
              <a:rPr lang="ru-RU" dirty="0" smtClean="0"/>
              <a:t>Рецепты Блинов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643306" y="1142984"/>
            <a:ext cx="5222522" cy="5429288"/>
          </a:xfrm>
        </p:spPr>
        <p:txBody>
          <a:bodyPr>
            <a:noAutofit/>
          </a:bodyPr>
          <a:lstStyle/>
          <a:p>
            <a:pPr marL="88900" indent="14288">
              <a:buNone/>
            </a:pPr>
            <a:r>
              <a:rPr lang="ru-RU" sz="1400" b="1" cap="small" dirty="0" smtClean="0"/>
              <a:t>Масленица традиционно славилась блинами</a:t>
            </a:r>
            <a:r>
              <a:rPr lang="ru-RU" sz="1400" cap="small" dirty="0" smtClean="0"/>
              <a:t>.</a:t>
            </a:r>
            <a:endParaRPr lang="ru-RU" sz="1400" dirty="0" smtClean="0"/>
          </a:p>
          <a:p>
            <a:pPr marL="88900" indent="14288">
              <a:buNone/>
            </a:pPr>
            <a:r>
              <a:rPr lang="ru-RU" sz="1400" cap="small" dirty="0" smtClean="0"/>
              <a:t>«Без блина не </a:t>
            </a:r>
            <a:r>
              <a:rPr lang="ru-RU" sz="1400" cap="small" dirty="0" err="1" smtClean="0"/>
              <a:t>маслена</a:t>
            </a:r>
            <a:r>
              <a:rPr lang="ru-RU" sz="1400" cap="small" dirty="0" smtClean="0"/>
              <a:t>», - говорили в старину. Это праздничное русское лакомство. блин, круглый, поджаренный, снятый с «пылу», считали знаком солнца, а солнце - символ возрождающейся жизни.</a:t>
            </a:r>
            <a:endParaRPr lang="ru-RU" sz="1400" dirty="0" smtClean="0"/>
          </a:p>
          <a:p>
            <a:pPr marL="88900" indent="14288">
              <a:buNone/>
            </a:pPr>
            <a:r>
              <a:rPr lang="ru-RU" sz="1400" dirty="0" smtClean="0"/>
              <a:t> </a:t>
            </a:r>
            <a:r>
              <a:rPr lang="ru-RU" sz="1400" b="1" cap="small" dirty="0" smtClean="0"/>
              <a:t>блины гречневые.</a:t>
            </a:r>
            <a:endParaRPr lang="ru-RU" sz="1400" dirty="0" smtClean="0"/>
          </a:p>
          <a:p>
            <a:pPr marL="88900" indent="14288">
              <a:buNone/>
            </a:pPr>
            <a:r>
              <a:rPr lang="ru-RU" sz="1400" cap="small" dirty="0" smtClean="0"/>
              <a:t>За 5-6 часов до выпечки замесить тесто из 4 стаканов муки, 3 ст. тёплого молока, 1 ст. л. растоплен -</a:t>
            </a:r>
            <a:r>
              <a:rPr lang="ru-RU" sz="1400" cap="small" dirty="0" err="1" smtClean="0"/>
              <a:t>ного</a:t>
            </a:r>
            <a:r>
              <a:rPr lang="ru-RU" sz="1400" cap="small" dirty="0" smtClean="0"/>
              <a:t> масла, 2 желтков и небольшого количества дрожжей. Тщательно вымесить тесто и дать ему подняться</a:t>
            </a:r>
            <a:r>
              <a:rPr lang="ru-RU" sz="1400" b="1" dirty="0" smtClean="0"/>
              <a:t>. </a:t>
            </a:r>
            <a:r>
              <a:rPr lang="ru-RU" sz="1400" cap="small" dirty="0" smtClean="0"/>
              <a:t>Затем снова выбить, всыпать 1ч.л.соли и сахара, обварить 1 или 2 стаканами горячего молока, и снова вымесить. дать тесту подняться и , не размешивая, чтобы не опало, испечь блины.</a:t>
            </a:r>
            <a:endParaRPr lang="ru-RU" sz="1400" dirty="0" smtClean="0"/>
          </a:p>
          <a:p>
            <a:pPr marL="88900" indent="14288">
              <a:buNone/>
            </a:pPr>
            <a:r>
              <a:rPr lang="ru-RU" sz="1400" dirty="0" smtClean="0"/>
              <a:t> </a:t>
            </a:r>
            <a:r>
              <a:rPr lang="ru-RU" sz="1400" b="1" cap="small" dirty="0" smtClean="0"/>
              <a:t>блины </a:t>
            </a:r>
            <a:r>
              <a:rPr lang="ru-RU" sz="1400" b="1" cap="small" dirty="0" err="1" smtClean="0"/>
              <a:t>гречнево</a:t>
            </a:r>
            <a:r>
              <a:rPr lang="ru-RU" sz="1400" b="1" cap="small" dirty="0" smtClean="0"/>
              <a:t> - пшеничные.</a:t>
            </a:r>
            <a:endParaRPr lang="ru-RU" sz="1400" dirty="0" smtClean="0"/>
          </a:p>
          <a:p>
            <a:pPr marL="88900" indent="14288">
              <a:buNone/>
            </a:pPr>
            <a:r>
              <a:rPr lang="ru-RU" sz="1400" cap="small" dirty="0" smtClean="0"/>
              <a:t>За 5-6 часов до</a:t>
            </a:r>
            <a:r>
              <a:rPr lang="ru-RU" sz="1400" b="1" dirty="0" smtClean="0"/>
              <a:t> </a:t>
            </a:r>
            <a:r>
              <a:rPr lang="ru-RU" sz="1400" cap="small" dirty="0" smtClean="0"/>
              <a:t>выпечки замесить тесто из 3 стаканов пшеничной муки, 2,5 ст. </a:t>
            </a:r>
            <a:r>
              <a:rPr lang="ru-RU" sz="1400" cap="small" dirty="0" err="1" smtClean="0"/>
              <a:t>тёплоймводы</a:t>
            </a:r>
            <a:r>
              <a:rPr lang="ru-RU" sz="1400" cap="small" dirty="0" smtClean="0"/>
              <a:t>,</a:t>
            </a:r>
            <a:r>
              <a:rPr lang="ru-RU" sz="1400" b="1" dirty="0" smtClean="0"/>
              <a:t> </a:t>
            </a:r>
            <a:r>
              <a:rPr lang="ru-RU" sz="1400" cap="small" dirty="0" smtClean="0"/>
              <a:t>1ст. л. сливочного масла и небольшого количества сухих дрожжей. Вымесить тесто и дать подняться. Потом опять выбить, положить по 1 ч. л. соли и сахара, 1 ст. гречневой муки и снова дать подняться. за час до выпечки вымесить, обдать 2 стаканами очень горячего молока, положить 2 взбитых в пену белка, осторожно размешать. когда тесто </a:t>
            </a:r>
            <a:r>
              <a:rPr lang="ru-RU" sz="1400" cap="small" dirty="0" err="1" smtClean="0"/>
              <a:t>понимется</a:t>
            </a:r>
            <a:r>
              <a:rPr lang="ru-RU" sz="1400" cap="small" dirty="0" smtClean="0"/>
              <a:t>, не размешивая испечь блины.</a:t>
            </a:r>
            <a:endParaRPr lang="ru-RU" sz="1400" dirty="0" smtClean="0"/>
          </a:p>
        </p:txBody>
      </p:sp>
      <p:sp>
        <p:nvSpPr>
          <p:cNvPr id="7" name="Заголовок 1"/>
          <p:cNvSpPr>
            <a:spLocks noGrp="1"/>
          </p:cNvSpPr>
          <p:nvPr>
            <p:ph type="body" idx="1"/>
          </p:nvPr>
        </p:nvSpPr>
        <p:spPr>
          <a:xfrm>
            <a:off x="285720" y="500042"/>
            <a:ext cx="4290556" cy="639762"/>
          </a:xfrm>
        </p:spPr>
        <p:txBody>
          <a:bodyPr>
            <a:normAutofit fontScale="60000" lnSpcReduction="20000"/>
          </a:bodyPr>
          <a:lstStyle/>
          <a:p>
            <a:r>
              <a:rPr lang="ru-RU" sz="6600" i="1" dirty="0" smtClean="0">
                <a:solidFill>
                  <a:srgbClr val="92D050"/>
                </a:solidFill>
              </a:rPr>
              <a:t>С Масленицей!</a:t>
            </a:r>
            <a:endParaRPr lang="ru-RU" sz="6600" i="1" dirty="0">
              <a:solidFill>
                <a:srgbClr val="92D050"/>
              </a:solidFill>
            </a:endParaRPr>
          </a:p>
        </p:txBody>
      </p:sp>
      <p:pic>
        <p:nvPicPr>
          <p:cNvPr id="8" name="Picture 3" descr="C:\Documents and Settings\Admin\Рабочий стол\Масленица\rus-masl-07[1]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527" y="1316038"/>
            <a:ext cx="3114324" cy="3041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259832"/>
          </a:xfrm>
        </p:spPr>
        <p:txBody>
          <a:bodyPr>
            <a:normAutofit/>
          </a:bodyPr>
          <a:lstStyle/>
          <a:p>
            <a:pPr algn="ctr"/>
            <a:r>
              <a:rPr lang="ru-RU" sz="5300" b="1" cap="small" dirty="0" smtClean="0">
                <a:solidFill>
                  <a:srgbClr val="00B050"/>
                </a:solidFill>
              </a:rPr>
              <a:t>Дегустация</a:t>
            </a:r>
            <a:r>
              <a:rPr lang="ru-RU" sz="5300" b="1" cap="small" dirty="0" smtClean="0">
                <a:solidFill>
                  <a:srgbClr val="00B050"/>
                </a:solidFill>
              </a:rPr>
              <a:t>.                                                                                        </a:t>
            </a:r>
            <a:r>
              <a:rPr lang="ru-RU" sz="2200" b="1" cap="small" dirty="0">
                <a:solidFill>
                  <a:srgbClr val="00B050"/>
                </a:solidFill>
              </a:rPr>
              <a:t>(На данном слайде отсутствует мультимедийный файл </a:t>
            </a:r>
            <a:r>
              <a:rPr lang="ru-RU" sz="2200" b="1" cap="small" dirty="0" smtClean="0">
                <a:solidFill>
                  <a:srgbClr val="00B050"/>
                </a:solidFill>
              </a:rPr>
              <a:t>песни о масленице)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72196"/>
          </a:xfrm>
        </p:spPr>
        <p:txBody>
          <a:bodyPr>
            <a:normAutofit/>
          </a:bodyPr>
          <a:lstStyle/>
          <a:p>
            <a:pPr algn="ctr"/>
            <a:r>
              <a:rPr lang="ru-RU" sz="6700" dirty="0" smtClean="0">
                <a:solidFill>
                  <a:srgbClr val="7030A0"/>
                </a:solidFill>
              </a:rPr>
              <a:t>Приятного всем аппетита</a:t>
            </a:r>
            <a:br>
              <a:rPr lang="ru-RU" sz="6700" dirty="0" smtClean="0">
                <a:solidFill>
                  <a:srgbClr val="7030A0"/>
                </a:solidFill>
              </a:rPr>
            </a:br>
            <a:r>
              <a:rPr lang="ru-RU" sz="5400" dirty="0" smtClean="0">
                <a:solidFill>
                  <a:srgbClr val="7030A0"/>
                </a:solidFill>
              </a:rPr>
              <a:t/>
            </a:r>
            <a:br>
              <a:rPr lang="ru-RU" sz="5400" dirty="0" smtClean="0">
                <a:solidFill>
                  <a:srgbClr val="7030A0"/>
                </a:solidFill>
              </a:rPr>
            </a:br>
            <a:r>
              <a:rPr lang="ru-RU" sz="5400" dirty="0" smtClean="0">
                <a:solidFill>
                  <a:srgbClr val="7030A0"/>
                </a:solidFill>
              </a:rPr>
              <a:t/>
            </a:r>
            <a:br>
              <a:rPr lang="ru-RU" sz="5400" dirty="0" smtClean="0">
                <a:solidFill>
                  <a:srgbClr val="7030A0"/>
                </a:solidFill>
              </a:rPr>
            </a:br>
            <a:r>
              <a:rPr lang="ru-RU" sz="5400" smtClean="0">
                <a:solidFill>
                  <a:srgbClr val="7030A0"/>
                </a:solidFill>
              </a:rPr>
              <a:t>                                 </a:t>
            </a:r>
            <a:r>
              <a:rPr lang="ru-RU" sz="3200" dirty="0" smtClean="0">
                <a:solidFill>
                  <a:srgbClr val="7030A0"/>
                </a:solidFill>
              </a:rPr>
              <a:t>Колчина Н.К.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14290"/>
            <a:ext cx="8458200" cy="520700"/>
          </a:xfrm>
        </p:spPr>
        <p:txBody>
          <a:bodyPr/>
          <a:lstStyle/>
          <a:p>
            <a:pPr algn="ctr"/>
            <a:r>
              <a:rPr lang="ru-RU" dirty="0" smtClean="0"/>
              <a:t>Борис  Кустодиев «Масленица» 1919 год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8596" y="1285860"/>
            <a:ext cx="3008313" cy="4800600"/>
          </a:xfrm>
        </p:spPr>
        <p:txBody>
          <a:bodyPr>
            <a:normAutofit/>
          </a:bodyPr>
          <a:lstStyle/>
          <a:p>
            <a:r>
              <a:rPr lang="ru-RU" b="1" dirty="0" smtClean="0"/>
              <a:t>Показанная здесь "Масленица" очень характерна для творчества </a:t>
            </a:r>
            <a:r>
              <a:rPr lang="ru-RU" b="1" dirty="0" err="1" smtClean="0"/>
              <a:t>Кустодиева</a:t>
            </a:r>
            <a:r>
              <a:rPr lang="ru-RU" b="1" dirty="0" smtClean="0"/>
              <a:t>. Созданная в 1919 году, во время гражданской войны, голода, разрухи, картина проникнута верой в бессмертие России, ее народа, праздников, истории. В ней художник переносит зрителей в мир света, радости, достатка, где люди довольны жизнью: по улицам, ныряя на спусках, проносятся нарядные тройки и легкие санки, под солнцем сверкает иней и гирлянды разноцветных шаров, вьются цветные флажки на каруселях и балаганах. Где этот праздник, в каком городе России - неизвестно. Да это и не важно. Это образ России, каким его видел великий художник.</a:t>
            </a:r>
          </a:p>
          <a:p>
            <a:endParaRPr lang="ru-RU" dirty="0"/>
          </a:p>
        </p:txBody>
      </p:sp>
      <p:pic>
        <p:nvPicPr>
          <p:cNvPr id="5" name="Содержимое 4" descr="Масленица в картинах известных художников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1109662"/>
            <a:ext cx="5435608" cy="5105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/>
          <a:lstStyle/>
          <a:p>
            <a:pPr algn="ctr"/>
            <a:r>
              <a:rPr lang="ru-RU" sz="2800" b="1" dirty="0" smtClean="0"/>
              <a:t>Борис Кустодиев "Масленица" 1920 г</a:t>
            </a:r>
            <a:r>
              <a:rPr lang="ru-RU" b="1" dirty="0" smtClean="0"/>
              <a:t>.</a:t>
            </a:r>
            <a:endParaRPr lang="ru-RU" dirty="0"/>
          </a:p>
        </p:txBody>
      </p:sp>
      <p:pic>
        <p:nvPicPr>
          <p:cNvPr id="4" name="Picture 2" descr=" (698x320, 53Kb)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71612"/>
            <a:ext cx="8570328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43504" y="214291"/>
            <a:ext cx="342902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Атмосфера веселого раздольного праздника захватывает нас с первых мгновений. В «Масленице» есть все, что присуще народному гулянию: и веселая карусель с шумным балаганом, и лихая езда в расписных санях с важными бородатыми кучерами, и игра в снежки, и </a:t>
            </a:r>
            <a:r>
              <a:rPr lang="ru-RU" sz="2400" dirty="0" err="1"/>
              <a:t>залихвацкие</a:t>
            </a:r>
            <a:r>
              <a:rPr lang="ru-RU" sz="2400" dirty="0"/>
              <a:t> песни под неизменную задорную гармошку.</a:t>
            </a:r>
          </a:p>
        </p:txBody>
      </p:sp>
      <p:pic>
        <p:nvPicPr>
          <p:cNvPr id="4" name="Рисунок 3" descr="Масленица в картинах известных художнико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4643470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 (700x511, 86Kb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0164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0800000" flipV="1">
            <a:off x="2286000" y="5629603"/>
            <a:ext cx="457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B0F0"/>
                </a:solidFill>
              </a:rPr>
              <a:t>Масленица (1919)</a:t>
            </a:r>
            <a:br>
              <a:rPr lang="ru-RU" sz="3200" dirty="0" smtClean="0">
                <a:solidFill>
                  <a:srgbClr val="00B0F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Масленица (1919)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7410" name="Picture 2" descr=" (700x447, 83Kb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578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 rot="10800000" flipV="1">
            <a:off x="3525879" y="5720581"/>
            <a:ext cx="20922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</a:rPr>
              <a:t>Масленица (1920)</a:t>
            </a:r>
            <a:r>
              <a:rPr lang="ru-RU" dirty="0" smtClean="0"/>
              <a:t> -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25880" y="3244334"/>
            <a:ext cx="2092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Масленица (1920) -</a:t>
            </a:r>
            <a:endParaRPr lang="ru-RU" dirty="0"/>
          </a:p>
        </p:txBody>
      </p:sp>
      <p:pic>
        <p:nvPicPr>
          <p:cNvPr id="18434" name="Picture 2" descr=" (700x518, 76Kb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0547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6000" y="6000768"/>
            <a:ext cx="457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Масленица (1920)</a:t>
            </a:r>
            <a:br>
              <a:rPr lang="ru-RU" sz="3200" dirty="0" smtClean="0">
                <a:solidFill>
                  <a:srgbClr val="0070C0"/>
                </a:solidFill>
              </a:rPr>
            </a:br>
            <a:endParaRPr lang="ru-RU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 (700x508, 94Kb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4125" y="0"/>
            <a:ext cx="9449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246</TotalTime>
  <Words>894</Words>
  <Application>Microsoft Office PowerPoint</Application>
  <PresentationFormat>Экран (4:3)</PresentationFormat>
  <Paragraphs>193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Трек</vt:lpstr>
      <vt:lpstr>Предмет: «Социально-бытовая ориентировка» Тема урока:                                                «Приготовление блинов из бездрожжевого теста».  </vt:lpstr>
      <vt:lpstr>Кустодиев Борис Михайлович 1878 - 1927</vt:lpstr>
      <vt:lpstr>Борис  Кустодиев «Масленица» 1919 год</vt:lpstr>
      <vt:lpstr>Борис Кустодиев "Масленица" 1920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Питер Брейгель "Битва Масленицы и Поста" (1559) </vt:lpstr>
      <vt:lpstr>Анна Черкашина "Масленица" 2002 г. </vt:lpstr>
      <vt:lpstr>ДЕМОНСТРАЦИЯ ВЫСТАВКИ ДЕТСКИХ РИСУНКОВ </vt:lpstr>
      <vt:lpstr>СООБЩЕНИЕ ЦЕЛИ УРОКА: </vt:lpstr>
      <vt:lpstr>СЛОВАРНАЯ РАБОТА:</vt:lpstr>
      <vt:lpstr>ПОВТОРЕНИЕ ПРОЙДЕННОГО МАТЕРИАЛА: </vt:lpstr>
      <vt:lpstr>ФИЗМИНУТКА  (на данном слайде отсутствует мультемедийный файл физминутки) </vt:lpstr>
      <vt:lpstr>Технологическая карта</vt:lpstr>
      <vt:lpstr>1. Первичная обработка. </vt:lpstr>
      <vt:lpstr>2.тепловая обработка</vt:lpstr>
      <vt:lpstr>Характеристика изделия:</vt:lpstr>
      <vt:lpstr>Презентация PowerPoint</vt:lpstr>
      <vt:lpstr>правила гигиены и техники безопасности: </vt:lpstr>
      <vt:lpstr>Задания по теме:</vt:lpstr>
      <vt:lpstr>Задания по теме:</vt:lpstr>
      <vt:lpstr>Поговорки  и пословицы</vt:lpstr>
      <vt:lpstr>Дегустация.</vt:lpstr>
      <vt:lpstr>Презентация PowerPoint</vt:lpstr>
      <vt:lpstr>Дегустация.                                                                                        (На данном слайде отсутствует мультимедийный файл песни о масленице) </vt:lpstr>
      <vt:lpstr>Приятного всем аппетита                                    Колчина Н.К.</vt:lpstr>
    </vt:vector>
  </TitlesOfParts>
  <Company>Сергей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Предмет: «Социально-бытовая ориентировка»  Тема урока:                                                «Приготовление блинов из бездрожжевого теста». </dc:title>
  <dc:creator>Сергей</dc:creator>
  <cp:lastModifiedBy>Sergey</cp:lastModifiedBy>
  <cp:revision>34</cp:revision>
  <dcterms:created xsi:type="dcterms:W3CDTF">2013-03-10T08:00:37Z</dcterms:created>
  <dcterms:modified xsi:type="dcterms:W3CDTF">2014-03-10T10:16:08Z</dcterms:modified>
</cp:coreProperties>
</file>