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217B8-C664-4C80-9C4C-17130DAA43E3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F4BC9-D02B-4399-84FC-7B27736F8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217B8-C664-4C80-9C4C-17130DAA43E3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F4BC9-D02B-4399-84FC-7B27736F8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217B8-C664-4C80-9C4C-17130DAA43E3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F4BC9-D02B-4399-84FC-7B27736F8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217B8-C664-4C80-9C4C-17130DAA43E3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F4BC9-D02B-4399-84FC-7B27736F8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217B8-C664-4C80-9C4C-17130DAA43E3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F4BC9-D02B-4399-84FC-7B27736F8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217B8-C664-4C80-9C4C-17130DAA43E3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F4BC9-D02B-4399-84FC-7B27736F8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217B8-C664-4C80-9C4C-17130DAA43E3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F4BC9-D02B-4399-84FC-7B27736F8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217B8-C664-4C80-9C4C-17130DAA43E3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F4BC9-D02B-4399-84FC-7B27736F8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217B8-C664-4C80-9C4C-17130DAA43E3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F4BC9-D02B-4399-84FC-7B27736F8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217B8-C664-4C80-9C4C-17130DAA43E3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F4BC9-D02B-4399-84FC-7B27736F8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217B8-C664-4C80-9C4C-17130DAA43E3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F4BC9-D02B-4399-84FC-7B27736F8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004217B8-C664-4C80-9C4C-17130DAA43E3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35F4BC9-D02B-4399-84FC-7B27736F8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1916832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</a:t>
            </a:r>
            <a:r>
              <a:rPr lang="ru-RU" sz="4000" b="1" dirty="0" smtClean="0"/>
              <a:t>МЕТОД СИНЕКТИКИ</a:t>
            </a:r>
            <a:endParaRPr lang="ru-RU" sz="4000" b="1" dirty="0"/>
          </a:p>
        </p:txBody>
      </p:sp>
      <p:pic>
        <p:nvPicPr>
          <p:cNvPr id="5" name="Рисунок 4" descr="children_012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068960"/>
            <a:ext cx="1800200" cy="295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6" descr="техника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556792"/>
            <a:ext cx="1944216" cy="3216797"/>
          </a:xfrm>
          <a:prstGeom prst="rect">
            <a:avLst/>
          </a:prstGeom>
          <a:noFill/>
        </p:spPr>
      </p:pic>
      <p:pic>
        <p:nvPicPr>
          <p:cNvPr id="7" name="Рисунок 6" descr="59916066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3645024"/>
            <a:ext cx="213995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331640" y="980728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МКОУ СОШ с.Дежнёво учитель технологии Т.Н.Петручук</a:t>
            </a:r>
          </a:p>
          <a:p>
            <a:r>
              <a:rPr lang="ru-RU" dirty="0" smtClean="0"/>
              <a:t>Урок технологии в </a:t>
            </a:r>
            <a:r>
              <a:rPr lang="ru-RU" smtClean="0"/>
              <a:t>11 классе.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714356"/>
          <a:ext cx="8280350" cy="5093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75894"/>
                <a:gridCol w="4104456"/>
              </a:tblGrid>
              <a:tr h="661843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Определяемое понятие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 определение</a:t>
                      </a:r>
                      <a:endParaRPr lang="ru-RU" sz="2000" b="1" dirty="0"/>
                    </a:p>
                  </a:txBody>
                  <a:tcPr/>
                </a:tc>
              </a:tr>
              <a:tr h="66184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Сигарета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Твердый  дым</a:t>
                      </a:r>
                      <a:endParaRPr lang="ru-RU" sz="2000" b="1" dirty="0"/>
                    </a:p>
                  </a:txBody>
                  <a:tcPr/>
                </a:tc>
              </a:tr>
              <a:tr h="81527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Вентилятор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Жесткий ветер; настольный сквозняк; застывший вихрь</a:t>
                      </a:r>
                      <a:endParaRPr lang="ru-RU" sz="2000" b="1" dirty="0"/>
                    </a:p>
                  </a:txBody>
                  <a:tcPr/>
                </a:tc>
              </a:tr>
              <a:tr h="66184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Раствор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Взвешенная неразбериха</a:t>
                      </a:r>
                      <a:endParaRPr lang="ru-RU" sz="2000" b="1" dirty="0"/>
                    </a:p>
                  </a:txBody>
                  <a:tcPr/>
                </a:tc>
              </a:tr>
              <a:tr h="81527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Книга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Молчаливый рассказчик; диалог наедине</a:t>
                      </a:r>
                      <a:endParaRPr lang="ru-RU" sz="2000" b="1" dirty="0"/>
                    </a:p>
                  </a:txBody>
                  <a:tcPr/>
                </a:tc>
              </a:tr>
              <a:tr h="66184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Пламя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Видимая</a:t>
                      </a:r>
                      <a:r>
                        <a:rPr lang="ru-RU" sz="2000" baseline="0" dirty="0" smtClean="0"/>
                        <a:t> теплота</a:t>
                      </a:r>
                      <a:endParaRPr lang="ru-RU" sz="2000" b="1" dirty="0"/>
                    </a:p>
                  </a:txBody>
                  <a:tcPr/>
                </a:tc>
              </a:tr>
              <a:tr h="81527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Облако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Воздушная вода; непрозрачная пустота; легкая</a:t>
                      </a:r>
                      <a:r>
                        <a:rPr lang="ru-RU" sz="2000" baseline="0" dirty="0" smtClean="0"/>
                        <a:t> тяжесть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7833" y="908720"/>
            <a:ext cx="48158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Фантастическая аналогия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628800"/>
            <a:ext cx="7056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Нужно представить изменяемый объект таким, каким мы хотели бы его видеть без учета существующих ограничений и возможностей.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Задание:</a:t>
            </a:r>
          </a:p>
          <a:p>
            <a:r>
              <a:rPr lang="ru-RU" sz="2400" dirty="0" smtClean="0"/>
              <a:t>Используя </a:t>
            </a:r>
            <a:r>
              <a:rPr lang="ru-RU" sz="2400" b="1" u="sng" dirty="0" smtClean="0"/>
              <a:t>символическую аналогию </a:t>
            </a:r>
            <a:r>
              <a:rPr lang="ru-RU" sz="2400" dirty="0" smtClean="0"/>
              <a:t>заполни таблицу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1340768"/>
          <a:ext cx="8568952" cy="42530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4476"/>
                <a:gridCol w="4284476"/>
              </a:tblGrid>
              <a:tr h="708834">
                <a:tc>
                  <a:txBody>
                    <a:bodyPr/>
                    <a:lstStyle/>
                    <a:p>
                      <a:r>
                        <a:rPr lang="ru-RU" sz="2400" b="1" i="1" dirty="0" smtClean="0"/>
                        <a:t>Определяемое</a:t>
                      </a:r>
                      <a:r>
                        <a:rPr lang="ru-RU" sz="2400" b="1" i="1" baseline="0" dirty="0" smtClean="0"/>
                        <a:t> понятие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i="1" dirty="0" smtClean="0"/>
                        <a:t>определение</a:t>
                      </a:r>
                      <a:endParaRPr lang="ru-RU" sz="2400" b="1" i="1" dirty="0"/>
                    </a:p>
                  </a:txBody>
                  <a:tcPr/>
                </a:tc>
              </a:tr>
              <a:tr h="70883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Солнце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883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Карандаш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883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Колесо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883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Жевательная резинка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883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Сотовый телефон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49694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/>
          </a:p>
          <a:p>
            <a:r>
              <a:rPr lang="ru-RU" sz="2400" b="1" i="1" dirty="0" smtClean="0"/>
              <a:t>Вопросы на закрепление ранее изученного материала</a:t>
            </a:r>
            <a:r>
              <a:rPr lang="ru-RU" sz="2800" b="1" i="1" dirty="0" smtClean="0"/>
              <a:t>:</a:t>
            </a:r>
            <a:endParaRPr lang="ru-RU" sz="2800" b="1" i="1" dirty="0"/>
          </a:p>
          <a:p>
            <a:pPr marL="457200" indent="-457200">
              <a:buAutoNum type="arabicPeriod"/>
            </a:pPr>
            <a:r>
              <a:rPr lang="ru-RU" sz="2800" b="1" dirty="0" smtClean="0"/>
              <a:t>Что представляет собой изобретательство?</a:t>
            </a:r>
          </a:p>
          <a:p>
            <a:pPr marL="457200" indent="-457200">
              <a:buAutoNum type="arabicPeriod"/>
            </a:pPr>
            <a:endParaRPr lang="ru-RU" sz="2800" b="1" dirty="0" smtClean="0"/>
          </a:p>
          <a:p>
            <a:pPr marL="457200" indent="-457200">
              <a:buAutoNum type="arabicPeriod"/>
            </a:pPr>
            <a:r>
              <a:rPr lang="ru-RU" sz="2800" b="1" dirty="0" smtClean="0"/>
              <a:t>Какими двумя путями можно подойти к ТРИЗ?</a:t>
            </a:r>
          </a:p>
          <a:p>
            <a:pPr marL="457200" indent="-457200">
              <a:buAutoNum type="arabicPeriod"/>
            </a:pPr>
            <a:endParaRPr lang="ru-RU" sz="2800" b="1" dirty="0"/>
          </a:p>
          <a:p>
            <a:pPr marL="457200" indent="-457200">
              <a:buAutoNum type="arabicPeriod"/>
            </a:pPr>
            <a:r>
              <a:rPr lang="ru-RU" sz="2800" b="1" dirty="0" smtClean="0"/>
              <a:t>Выскажите свое понимание творчества и действий, составляющих творческий процесс.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836712"/>
            <a:ext cx="75608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/>
              <a:t>Разминка: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Как можно «по волшебству» убрать орудие преступления – пулю в детективном романе?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 Для путешествия по темной стороне Луны нужны лампы освещения. Какие фантастические конструкции можно предложить?</a:t>
            </a:r>
          </a:p>
        </p:txBody>
      </p:sp>
      <p:pic>
        <p:nvPicPr>
          <p:cNvPr id="3" name="Picture 36" descr="техника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077072"/>
            <a:ext cx="1368152" cy="1776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980728"/>
            <a:ext cx="734481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Ответы на разминку:</a:t>
            </a:r>
          </a:p>
          <a:p>
            <a:endParaRPr lang="ru-RU" sz="2400" b="1" u="sng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Пуля должна быть сделана из сухого льда.</a:t>
            </a:r>
          </a:p>
          <a:p>
            <a:pPr marL="342900" indent="-342900">
              <a:buAutoNum type="arabicPeriod"/>
            </a:pPr>
            <a:endParaRPr lang="ru-RU" sz="2400" dirty="0"/>
          </a:p>
          <a:p>
            <a:pPr marL="342900" indent="-342900">
              <a:buAutoNum type="arabicPeriod"/>
            </a:pPr>
            <a:r>
              <a:rPr lang="ru-RU" sz="2400" dirty="0" smtClean="0"/>
              <a:t>Не фантастическое, а реальное решение следующее:</a:t>
            </a:r>
          </a:p>
          <a:p>
            <a:pPr marL="342900" indent="-342900"/>
            <a:r>
              <a:rPr lang="ru-RU" sz="2400" i="1" dirty="0" smtClean="0"/>
              <a:t>Назначение обычной колбы в лампе –защита нити накала от окружающего воздуха. На Луне атмосферы нет: можно сделать без колбы. Еще лучше вместо лампы использовать светодиод: он легче, надежнее.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96752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середине 50-х гг. Уильямом Гордоном (США) был предложен новый метод поиска творческих решений – </a:t>
            </a:r>
            <a:r>
              <a:rPr lang="ru-RU" sz="2400" b="1" u="sng" dirty="0" smtClean="0"/>
              <a:t>синектика.</a:t>
            </a:r>
            <a:r>
              <a:rPr lang="ru-RU" sz="2400" dirty="0" smtClean="0"/>
              <a:t> В переводе с греческого это слово означает»совмещение разносторонних элементов».</a:t>
            </a:r>
          </a:p>
          <a:p>
            <a:endParaRPr lang="ru-RU" sz="2400" dirty="0"/>
          </a:p>
          <a:p>
            <a:r>
              <a:rPr lang="ru-RU" sz="2400" i="1" dirty="0" smtClean="0"/>
              <a:t>Суть метода </a:t>
            </a:r>
            <a:r>
              <a:rPr lang="ru-RU" sz="2400" dirty="0" smtClean="0"/>
              <a:t>– </a:t>
            </a:r>
            <a:r>
              <a:rPr lang="ru-RU" sz="2400" b="1" dirty="0" smtClean="0"/>
              <a:t>нахождение близкого по сущности решения путем последовательного нахождения аналогов (подобий) в различных областях знаний или исследование действия (поведения) объекта в измененных условиях, вплоть до фантастических.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20688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Таким образом , </a:t>
            </a:r>
            <a:r>
              <a:rPr lang="ru-RU" sz="2000" b="1" dirty="0" smtClean="0"/>
              <a:t>синектика – это мозговой штурм , проводимый с использованием аналогий.</a:t>
            </a:r>
          </a:p>
          <a:p>
            <a:r>
              <a:rPr lang="ru-RU" sz="2000" dirty="0" smtClean="0"/>
              <a:t>Типы аналогий и действия синектора представим схематически: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844824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прямая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276872"/>
            <a:ext cx="1512168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Выяснить, как решаются задачи, похожие на данную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1844824"/>
            <a:ext cx="187220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личная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4499992" y="1844824"/>
            <a:ext cx="1944217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символическая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60232" y="1844824"/>
            <a:ext cx="208823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фантастическая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2348880"/>
            <a:ext cx="1872208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Отожествить себя с техническим объектом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99992" y="2348880"/>
            <a:ext cx="1944216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Выразить буквально в двух словах суть задачи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588224" y="2348880"/>
            <a:ext cx="216024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Ввести какие- </a:t>
            </a:r>
            <a:r>
              <a:rPr lang="ru-RU" b="1" dirty="0" err="1" smtClean="0">
                <a:solidFill>
                  <a:schemeClr val="tx1"/>
                </a:solidFill>
              </a:rPr>
              <a:t>нибудь</a:t>
            </a:r>
            <a:r>
              <a:rPr lang="ru-RU" b="1" dirty="0" smtClean="0">
                <a:solidFill>
                  <a:schemeClr val="tx1"/>
                </a:solidFill>
              </a:rPr>
              <a:t> фантастические средства(или персонажи), </a:t>
            </a:r>
            <a:r>
              <a:rPr lang="ru-RU" b="1" dirty="0" err="1" smtClean="0">
                <a:solidFill>
                  <a:schemeClr val="tx1"/>
                </a:solidFill>
              </a:rPr>
              <a:t>вы-полняющие</a:t>
            </a:r>
            <a:r>
              <a:rPr lang="ru-RU" b="1" dirty="0" smtClean="0">
                <a:solidFill>
                  <a:schemeClr val="tx1"/>
                </a:solidFill>
              </a:rPr>
              <a:t> то, что требуется по условиям задачи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36712"/>
            <a:ext cx="4392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chemeClr val="tx1"/>
                </a:solidFill>
              </a:rPr>
              <a:t>Прямая аналогия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76328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Рассматриваемый объект (процесс) сравнивается </a:t>
            </a:r>
          </a:p>
          <a:p>
            <a:r>
              <a:rPr lang="ru-RU" sz="2800" b="1" dirty="0" smtClean="0"/>
              <a:t>с аналогичным из другой области техники или из живой природы для нахождения образца решения.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32320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Личная аналогия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484784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Синектор представляет себя техническим объектом и пытается осознать, как бы он действовал в данных обстоятельствах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48406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Символическая аналогия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484784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Требуется в парадоксальной, метафорической форме определить объект (понятие), высветив его суть. Определение обычно состоит из двух слов (это прилагательное и существительное), где одно слово противоречит по содержанию другому.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2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Тема12</Template>
  <TotalTime>86</TotalTime>
  <Words>416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Тема12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jari</cp:lastModifiedBy>
  <cp:revision>11</cp:revision>
  <dcterms:created xsi:type="dcterms:W3CDTF">2013-10-31T06:28:37Z</dcterms:created>
  <dcterms:modified xsi:type="dcterms:W3CDTF">2014-02-28T09:00:21Z</dcterms:modified>
</cp:coreProperties>
</file>