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0" r:id="rId6"/>
    <p:sldId id="259" r:id="rId7"/>
    <p:sldId id="267" r:id="rId8"/>
    <p:sldId id="268" r:id="rId9"/>
    <p:sldId id="262" r:id="rId10"/>
    <p:sldId id="261" r:id="rId11"/>
    <p:sldId id="269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F98E-02F3-46A6-874B-799A315748FE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B2EB-0E0D-456E-84B6-0DCA6503CEC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F98E-02F3-46A6-874B-799A315748FE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B2EB-0E0D-456E-84B6-0DCA6503CE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F98E-02F3-46A6-874B-799A315748FE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B2EB-0E0D-456E-84B6-0DCA6503CE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F98E-02F3-46A6-874B-799A315748FE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B2EB-0E0D-456E-84B6-0DCA6503CE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F98E-02F3-46A6-874B-799A315748FE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F8EB2EB-0E0D-456E-84B6-0DCA6503CEC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F98E-02F3-46A6-874B-799A315748FE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B2EB-0E0D-456E-84B6-0DCA6503CE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F98E-02F3-46A6-874B-799A315748FE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B2EB-0E0D-456E-84B6-0DCA6503CE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F98E-02F3-46A6-874B-799A315748FE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B2EB-0E0D-456E-84B6-0DCA6503CE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F98E-02F3-46A6-874B-799A315748FE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B2EB-0E0D-456E-84B6-0DCA6503CE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F98E-02F3-46A6-874B-799A315748FE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B2EB-0E0D-456E-84B6-0DCA6503CE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F98E-02F3-46A6-874B-799A315748FE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B2EB-0E0D-456E-84B6-0DCA6503CE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tint val="66000"/>
                <a:satMod val="160000"/>
              </a:schemeClr>
            </a:gs>
            <a:gs pos="96500">
              <a:srgbClr val="F8F1DB"/>
            </a:gs>
            <a:gs pos="93000">
              <a:srgbClr val="F7EED4"/>
            </a:gs>
            <a:gs pos="8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285F98E-02F3-46A6-874B-799A315748FE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8EB2EB-0E0D-456E-84B6-0DCA6503CEC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/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>
                <a:solidFill>
                  <a:schemeClr val="bg1"/>
                </a:solidFill>
              </a:rPr>
              <a:t/>
            </a:r>
            <a:br>
              <a:rPr lang="ru-RU" sz="3600" dirty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/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>
                <a:solidFill>
                  <a:schemeClr val="bg1"/>
                </a:solidFill>
              </a:rPr>
              <a:t/>
            </a:r>
            <a:br>
              <a:rPr lang="ru-RU" sz="3600" dirty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/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Тема урока:</a:t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900" dirty="0" smtClean="0">
                <a:solidFill>
                  <a:srgbClr val="2DA30D"/>
                </a:solidFill>
              </a:rPr>
              <a:t>опиливание заготовок из сортового проката</a:t>
            </a:r>
            <a:endParaRPr lang="ru-RU" sz="4900" dirty="0">
              <a:solidFill>
                <a:srgbClr val="2DA30D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29768" y="5733256"/>
            <a:ext cx="3045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МБОУ «Тургеневская СОШ»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Учитель: Соколов А.Н.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34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6264696"/>
          </a:xfrm>
        </p:spPr>
        <p:txBody>
          <a:bodyPr/>
          <a:lstStyle/>
          <a:p>
            <a:pPr indent="265113" algn="l"/>
            <a:r>
              <a:rPr lang="ru-RU" dirty="0" smtClean="0">
                <a:solidFill>
                  <a:schemeClr val="bg1"/>
                </a:solidFill>
              </a:rPr>
              <a:t>Напильники бывают разной длины: от 100 до 400 мм.</a:t>
            </a:r>
          </a:p>
          <a:p>
            <a:pPr algn="l"/>
            <a:r>
              <a:rPr lang="ru-RU" dirty="0" smtClean="0">
                <a:solidFill>
                  <a:schemeClr val="bg1"/>
                </a:solidFill>
              </a:rPr>
              <a:t>При опиливании выбирают напильник примерно на 150 мм длиннее обрабатываемой заготовки.</a:t>
            </a:r>
          </a:p>
          <a:p>
            <a:pPr indent="265113" algn="l"/>
            <a:r>
              <a:rPr lang="ru-RU" dirty="0" smtClean="0">
                <a:solidFill>
                  <a:schemeClr val="bg1"/>
                </a:solidFill>
              </a:rPr>
              <a:t>При опиливании мелких деталей или зачистке заготовок в труднодоступных местах применяют НАДФИЛИ.</a:t>
            </a:r>
          </a:p>
          <a:p>
            <a:pPr algn="l"/>
            <a:r>
              <a:rPr lang="ru-RU" b="1" dirty="0">
                <a:solidFill>
                  <a:schemeClr val="bg1"/>
                </a:solidFill>
              </a:rPr>
              <a:t>НАДФИЛИ</a:t>
            </a:r>
            <a:r>
              <a:rPr lang="ru-RU" dirty="0">
                <a:solidFill>
                  <a:schemeClr val="bg1"/>
                </a:solidFill>
              </a:rPr>
              <a:t> – это </a:t>
            </a:r>
            <a:r>
              <a:rPr lang="ru-RU" dirty="0" smtClean="0">
                <a:solidFill>
                  <a:schemeClr val="bg1"/>
                </a:solidFill>
              </a:rPr>
              <a:t>небольшие</a:t>
            </a:r>
          </a:p>
          <a:p>
            <a:pPr algn="l"/>
            <a:r>
              <a:rPr lang="ru-RU" dirty="0" smtClean="0">
                <a:solidFill>
                  <a:schemeClr val="bg1"/>
                </a:solidFill>
              </a:rPr>
              <a:t>напильники </a:t>
            </a:r>
            <a:r>
              <a:rPr lang="ru-RU" dirty="0">
                <a:solidFill>
                  <a:schemeClr val="bg1"/>
                </a:solidFill>
              </a:rPr>
              <a:t>длиной </a:t>
            </a:r>
          </a:p>
          <a:p>
            <a:pPr algn="l"/>
            <a:r>
              <a:rPr lang="ru-RU" dirty="0">
                <a:solidFill>
                  <a:schemeClr val="bg1"/>
                </a:solidFill>
              </a:rPr>
              <a:t>80 … 160 </a:t>
            </a:r>
            <a:r>
              <a:rPr lang="ru-RU" dirty="0" smtClean="0">
                <a:solidFill>
                  <a:schemeClr val="bg1"/>
                </a:solidFill>
              </a:rPr>
              <a:t>мм,</a:t>
            </a:r>
          </a:p>
          <a:p>
            <a:pPr algn="l"/>
            <a:r>
              <a:rPr lang="ru-RU" dirty="0" smtClean="0">
                <a:solidFill>
                  <a:schemeClr val="bg1"/>
                </a:solidFill>
              </a:rPr>
              <a:t>толщиной или</a:t>
            </a:r>
          </a:p>
          <a:p>
            <a:pPr algn="l"/>
            <a:r>
              <a:rPr lang="ru-RU" dirty="0" smtClean="0">
                <a:solidFill>
                  <a:schemeClr val="bg1"/>
                </a:solidFill>
              </a:rPr>
              <a:t>диаметром </a:t>
            </a:r>
            <a:r>
              <a:rPr lang="ru-RU" dirty="0">
                <a:solidFill>
                  <a:schemeClr val="bg1"/>
                </a:solidFill>
              </a:rPr>
              <a:t>2 … 3 мм.</a:t>
            </a:r>
          </a:p>
          <a:p>
            <a:pPr indent="265113" algn="l"/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074" name="Picture 2" descr="D:\#SAN#\ТЕХНОЛОГИЯ\6 класс\фото\Надфил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780928"/>
            <a:ext cx="3672408" cy="38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608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304800" y="3695700"/>
            <a:ext cx="866775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1800" dirty="0">
                <a:solidFill>
                  <a:srgbClr val="002060"/>
                </a:solidFill>
              </a:rPr>
              <a:t>Во время работы напильник </a:t>
            </a:r>
            <a:r>
              <a:rPr lang="ru-RU" sz="1800" i="1" dirty="0">
                <a:solidFill>
                  <a:srgbClr val="002060"/>
                </a:solidFill>
              </a:rPr>
              <a:t>совершает возвратно-поступательные движения</a:t>
            </a:r>
            <a:r>
              <a:rPr lang="ru-RU" sz="1800" dirty="0">
                <a:solidFill>
                  <a:srgbClr val="002060"/>
                </a:solidFill>
              </a:rPr>
              <a:t>: вперед — </a:t>
            </a:r>
            <a:r>
              <a:rPr lang="ru-RU" sz="1800" i="1" dirty="0">
                <a:solidFill>
                  <a:srgbClr val="002060"/>
                </a:solidFill>
              </a:rPr>
              <a:t>рабочий ход</a:t>
            </a:r>
            <a:r>
              <a:rPr lang="ru-RU" sz="1800" dirty="0">
                <a:solidFill>
                  <a:srgbClr val="002060"/>
                </a:solidFill>
              </a:rPr>
              <a:t>, назад— </a:t>
            </a:r>
            <a:r>
              <a:rPr lang="ru-RU" sz="1800" i="1" dirty="0">
                <a:solidFill>
                  <a:srgbClr val="002060"/>
                </a:solidFill>
              </a:rPr>
              <a:t>холостой</a:t>
            </a:r>
            <a:r>
              <a:rPr lang="ru-RU" sz="1800" dirty="0">
                <a:solidFill>
                  <a:srgbClr val="002060"/>
                </a:solidFill>
              </a:rPr>
              <a:t>. В процессе</a:t>
            </a:r>
            <a:r>
              <a:rPr lang="ru-RU" sz="1800" i="1" dirty="0">
                <a:solidFill>
                  <a:srgbClr val="002060"/>
                </a:solidFill>
              </a:rPr>
              <a:t> рабочего хода</a:t>
            </a:r>
            <a:r>
              <a:rPr lang="ru-RU" sz="1800" dirty="0">
                <a:solidFill>
                  <a:srgbClr val="002060"/>
                </a:solidFill>
              </a:rPr>
              <a:t> инструмент </a:t>
            </a:r>
            <a:r>
              <a:rPr lang="ru-RU" sz="1800" i="1" dirty="0">
                <a:solidFill>
                  <a:srgbClr val="002060"/>
                </a:solidFill>
              </a:rPr>
              <a:t>прижимают к заготовке</a:t>
            </a:r>
            <a:r>
              <a:rPr lang="ru-RU" sz="1800" dirty="0">
                <a:solidFill>
                  <a:srgbClr val="002060"/>
                </a:solidFill>
              </a:rPr>
              <a:t>, во время </a:t>
            </a:r>
            <a:r>
              <a:rPr lang="ru-RU" sz="1800" i="1" dirty="0">
                <a:solidFill>
                  <a:srgbClr val="002060"/>
                </a:solidFill>
              </a:rPr>
              <a:t>холостого</a:t>
            </a:r>
            <a:r>
              <a:rPr lang="ru-RU" sz="1800" dirty="0">
                <a:solidFill>
                  <a:srgbClr val="002060"/>
                </a:solidFill>
              </a:rPr>
              <a:t> — </a:t>
            </a:r>
            <a:r>
              <a:rPr lang="ru-RU" sz="1800" i="1" dirty="0">
                <a:solidFill>
                  <a:srgbClr val="002060"/>
                </a:solidFill>
              </a:rPr>
              <a:t>ведут без нажима</a:t>
            </a:r>
            <a:r>
              <a:rPr lang="ru-RU" sz="1800" dirty="0">
                <a:solidFill>
                  <a:srgbClr val="002060"/>
                </a:solidFill>
              </a:rPr>
              <a:t>. Перемещать инструмент надо </a:t>
            </a:r>
            <a:r>
              <a:rPr lang="ru-RU" sz="1800" i="1" dirty="0">
                <a:solidFill>
                  <a:srgbClr val="002060"/>
                </a:solidFill>
              </a:rPr>
              <a:t>строго в горизонтальной плоскости</a:t>
            </a:r>
            <a:r>
              <a:rPr lang="ru-RU" sz="1800" dirty="0">
                <a:solidFill>
                  <a:srgbClr val="002060"/>
                </a:solidFill>
              </a:rPr>
              <a:t>. Сила нажатия на инструмент зависит от положения напильника (рис. справа).</a:t>
            </a:r>
            <a:r>
              <a:rPr lang="ru-RU" sz="1800" i="1" dirty="0">
                <a:solidFill>
                  <a:srgbClr val="002060"/>
                </a:solidFill>
              </a:rPr>
              <a:t> В начале рабочего хода левой рукой нажимают немного сильнее, чем правой</a:t>
            </a:r>
            <a:r>
              <a:rPr lang="ru-RU" sz="1800" dirty="0">
                <a:solidFill>
                  <a:srgbClr val="002060"/>
                </a:solidFill>
              </a:rPr>
              <a:t>. Когда к заготовке подводится средняя часть напильника, нажим на носок и ручку инструмента должен быть примерно одинаковым. </a:t>
            </a:r>
            <a:r>
              <a:rPr lang="ru-RU" sz="1800" i="1" dirty="0">
                <a:solidFill>
                  <a:srgbClr val="002060"/>
                </a:solidFill>
              </a:rPr>
              <a:t>В конце рабочего хода правой рукой нажимают сильнее, чем левой</a:t>
            </a:r>
            <a:r>
              <a:rPr lang="ru-RU" sz="1800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0E0E0"/>
              </a:clrFrom>
              <a:clrTo>
                <a:srgbClr val="E0E0E0">
                  <a:alpha val="0"/>
                </a:srgbClr>
              </a:clrTo>
            </a:clrChange>
            <a:lum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1600000">
            <a:off x="971600" y="266699"/>
            <a:ext cx="7200800" cy="342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084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D:\#SAN#\ТЕХНОЛОГИЯ\6 класс\фото\Приёмы опиливания заготово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18" y="0"/>
            <a:ext cx="92004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69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316" y="1282490"/>
            <a:ext cx="8496944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 - Ручка напильника должна быть исправной, без трещин и прочно насажена на хвостовик напильника.</a:t>
            </a:r>
          </a:p>
          <a:p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- </a:t>
            </a:r>
            <a:r>
              <a:rPr lang="ru-RU" sz="2400" dirty="0" smtClean="0">
                <a:solidFill>
                  <a:srgbClr val="002060"/>
                </a:solidFill>
              </a:rPr>
              <a:t>При рабочем ходе напильника не допускайте, чтобы его ручка ударяла о заготовку. Это нарушает прочность насадки ручки.</a:t>
            </a:r>
          </a:p>
          <a:p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- </a:t>
            </a:r>
            <a:r>
              <a:rPr lang="ru-RU" sz="2400" dirty="0" smtClean="0">
                <a:solidFill>
                  <a:srgbClr val="002060"/>
                </a:solidFill>
              </a:rPr>
              <a:t>При опиливании заготовка должна быть надёжно закреплена в тисках.</a:t>
            </a:r>
          </a:p>
          <a:p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- </a:t>
            </a:r>
            <a:r>
              <a:rPr lang="ru-RU" sz="2400" dirty="0" smtClean="0">
                <a:solidFill>
                  <a:srgbClr val="002060"/>
                </a:solidFill>
              </a:rPr>
              <a:t>Нельзя охватывать носок напильника левой рукой. Особенно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 это опасно при обратном ходе напильника и может привести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 к травме.</a:t>
            </a:r>
          </a:p>
          <a:p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- </a:t>
            </a:r>
            <a:r>
              <a:rPr lang="ru-RU" sz="2400" dirty="0" smtClean="0">
                <a:solidFill>
                  <a:srgbClr val="002060"/>
                </a:solidFill>
              </a:rPr>
              <a:t>Нельзя сдувать опилки или удалять их голыми руками.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 Для уборки верстака используйте щётку-смётку.</a:t>
            </a:r>
          </a:p>
          <a:p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- </a:t>
            </a:r>
            <a:r>
              <a:rPr lang="ru-RU" sz="2400" dirty="0" smtClean="0">
                <a:solidFill>
                  <a:srgbClr val="002060"/>
                </a:solidFill>
              </a:rPr>
              <a:t>Периодически очищайте напильники металлической щёткой.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 - Нельзя стучать напильником по напильнику – это очень опасно.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5" name="Прямоугольник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1"/>
            <a:ext cx="8039100" cy="1196751"/>
          </a:xfrm>
          <a:prstGeom prst="rect">
            <a:avLst/>
          </a:prstGeom>
          <a:solidFill>
            <a:srgbClr val="66FF66"/>
          </a:solidFill>
        </p:spPr>
      </p:pic>
    </p:spTree>
    <p:extLst>
      <p:ext uri="{BB962C8B-B14F-4D97-AF65-F5344CB8AC3E}">
        <p14:creationId xmlns:p14="http://schemas.microsoft.com/office/powerpoint/2010/main" val="213983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29600" cy="1828800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FF0000"/>
                </a:solidFill>
                <a:latin typeface="+mn-lt"/>
              </a:rPr>
              <a:t>СПАСИБО </a:t>
            </a:r>
            <a:br>
              <a:rPr lang="ru-RU" sz="7200" dirty="0" smtClean="0">
                <a:solidFill>
                  <a:srgbClr val="FF0000"/>
                </a:solidFill>
                <a:latin typeface="+mn-lt"/>
              </a:rPr>
            </a:br>
            <a:r>
              <a:rPr lang="ru-RU" sz="7200" dirty="0" smtClean="0">
                <a:solidFill>
                  <a:srgbClr val="FF0000"/>
                </a:solidFill>
                <a:latin typeface="+mn-lt"/>
              </a:rPr>
              <a:t>ЗА внимание!!!</a:t>
            </a:r>
            <a:endParaRPr lang="ru-RU" sz="72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743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420888"/>
            <a:ext cx="8748464" cy="182880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Цели: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rgbClr val="0070C0"/>
                </a:solidFill>
              </a:rPr>
              <a:t>1. Познакомиться с видами напильников.</a:t>
            </a:r>
            <a:br>
              <a:rPr lang="ru-RU" sz="32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>2. Научиться приёмам опиливания металла.</a:t>
            </a:r>
            <a:br>
              <a:rPr lang="ru-RU" sz="32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>3. Развить умение обрабатывать металл.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06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568952" cy="1008112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Опиливание</a:t>
            </a:r>
            <a:r>
              <a:rPr lang="ru-RU" sz="1800" dirty="0" smtClean="0">
                <a:solidFill>
                  <a:schemeClr val="bg1"/>
                </a:solidFill>
              </a:rPr>
              <a:t> – это срезание с заготовки небольшого слоя металла (припуска) при помощи напильников для получения точных размеров, указанных в чертеже.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568952" cy="17526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1200" dirty="0" smtClean="0">
                <a:solidFill>
                  <a:schemeClr val="bg1"/>
                </a:solidFill>
              </a:rPr>
              <a:t>Напильники изготавливают из инструментальной стали. Их различают по форме поперечного сечения, виду насечки, числу зубьев насечки на 10 мм длины, длине рабочей части. </a:t>
            </a:r>
          </a:p>
          <a:p>
            <a:pPr algn="l"/>
            <a:r>
              <a:rPr lang="ru-RU" sz="11200" b="1" u="sng" dirty="0">
                <a:solidFill>
                  <a:schemeClr val="bg1"/>
                </a:solidFill>
                <a:latin typeface="Arial" charset="0"/>
              </a:rPr>
              <a:t>Напильник</a:t>
            </a:r>
            <a:r>
              <a:rPr lang="ru-RU" sz="11200" u="sng" dirty="0">
                <a:solidFill>
                  <a:schemeClr val="bg1"/>
                </a:solidFill>
                <a:latin typeface="Arial" charset="0"/>
              </a:rPr>
              <a:t> - режущий инструмент для обработки материалов методом послойного срезания (опиливания).</a:t>
            </a:r>
            <a:r>
              <a:rPr lang="ru-RU" sz="11200" dirty="0">
                <a:solidFill>
                  <a:schemeClr val="bg1"/>
                </a:solidFill>
                <a:latin typeface="Arial" charset="0"/>
              </a:rPr>
              <a:t> Представляет собой стальную полосу (полотно), на рабочих поверхностях которой создана “насечка” — режущие элементы (острые зубья). На конусообразном хвостовике напильника закреплена ручка. </a:t>
            </a:r>
          </a:p>
          <a:p>
            <a:pPr algn="l"/>
            <a:endParaRPr lang="ru-RU" sz="11200" dirty="0" smtClean="0">
              <a:solidFill>
                <a:schemeClr val="bg1"/>
              </a:solidFill>
            </a:endParaRPr>
          </a:p>
          <a:p>
            <a:pPr algn="l"/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1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Группа 245"/>
          <p:cNvGrpSpPr>
            <a:grpSpLocks/>
          </p:cNvGrpSpPr>
          <p:nvPr/>
        </p:nvGrpSpPr>
        <p:grpSpPr bwMode="auto">
          <a:xfrm>
            <a:off x="0" y="0"/>
            <a:ext cx="9145588" cy="6858000"/>
            <a:chOff x="-810" y="0"/>
            <a:chExt cx="9144810" cy="6858000"/>
          </a:xfrm>
        </p:grpSpPr>
        <p:cxnSp>
          <p:nvCxnSpPr>
            <p:cNvPr id="12" name="Прямая соединительная линия 11"/>
            <p:cNvCxnSpPr/>
            <p:nvPr/>
          </p:nvCxnSpPr>
          <p:spPr bwMode="auto">
            <a:xfrm>
              <a:off x="778" y="1928813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Прямая соединительная линия 36"/>
            <p:cNvCxnSpPr/>
            <p:nvPr/>
          </p:nvCxnSpPr>
          <p:spPr bwMode="auto">
            <a:xfrm rot="5400000">
              <a:off x="4501459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" name="Прямая соединительная линия 2"/>
            <p:cNvCxnSpPr/>
            <p:nvPr/>
          </p:nvCxnSpPr>
          <p:spPr bwMode="auto">
            <a:xfrm>
              <a:off x="778" y="0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" name="Прямая соединительная линия 3"/>
            <p:cNvCxnSpPr/>
            <p:nvPr/>
          </p:nvCxnSpPr>
          <p:spPr bwMode="auto">
            <a:xfrm>
              <a:off x="778" y="214313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" name="Прямая соединительная линия 4"/>
            <p:cNvCxnSpPr/>
            <p:nvPr/>
          </p:nvCxnSpPr>
          <p:spPr bwMode="auto">
            <a:xfrm>
              <a:off x="778" y="428625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Прямая соединительная линия 5"/>
            <p:cNvCxnSpPr/>
            <p:nvPr/>
          </p:nvCxnSpPr>
          <p:spPr bwMode="auto">
            <a:xfrm>
              <a:off x="778" y="642938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Прямая соединительная линия 6"/>
            <p:cNvCxnSpPr/>
            <p:nvPr/>
          </p:nvCxnSpPr>
          <p:spPr bwMode="auto">
            <a:xfrm>
              <a:off x="778" y="857250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Прямая соединительная линия 7"/>
            <p:cNvCxnSpPr/>
            <p:nvPr/>
          </p:nvCxnSpPr>
          <p:spPr bwMode="auto">
            <a:xfrm>
              <a:off x="778" y="1071563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778" y="1285875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778" y="1500188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Прямая соединительная линия 10"/>
            <p:cNvCxnSpPr/>
            <p:nvPr/>
          </p:nvCxnSpPr>
          <p:spPr bwMode="auto">
            <a:xfrm>
              <a:off x="778" y="1714500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Прямая соединительная линия 12"/>
            <p:cNvCxnSpPr/>
            <p:nvPr/>
          </p:nvCxnSpPr>
          <p:spPr bwMode="auto">
            <a:xfrm>
              <a:off x="778" y="2143125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Прямая соединительная линия 13"/>
            <p:cNvCxnSpPr/>
            <p:nvPr/>
          </p:nvCxnSpPr>
          <p:spPr bwMode="auto">
            <a:xfrm>
              <a:off x="778" y="2357438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778" y="2571750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778" y="2786063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778" y="3000375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 bwMode="auto">
            <a:xfrm>
              <a:off x="778" y="3214688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Прямая соединительная линия 18"/>
            <p:cNvCxnSpPr/>
            <p:nvPr/>
          </p:nvCxnSpPr>
          <p:spPr bwMode="auto">
            <a:xfrm>
              <a:off x="778" y="3429000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778" y="3643313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Прямая соединительная линия 20"/>
            <p:cNvCxnSpPr/>
            <p:nvPr/>
          </p:nvCxnSpPr>
          <p:spPr bwMode="auto">
            <a:xfrm>
              <a:off x="778" y="3857625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Прямая соединительная линия 21"/>
            <p:cNvCxnSpPr/>
            <p:nvPr/>
          </p:nvCxnSpPr>
          <p:spPr bwMode="auto">
            <a:xfrm>
              <a:off x="778" y="4071938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Прямая соединительная линия 22"/>
            <p:cNvCxnSpPr/>
            <p:nvPr/>
          </p:nvCxnSpPr>
          <p:spPr bwMode="auto">
            <a:xfrm>
              <a:off x="778" y="4286250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Прямая соединительная линия 23"/>
            <p:cNvCxnSpPr/>
            <p:nvPr/>
          </p:nvCxnSpPr>
          <p:spPr bwMode="auto">
            <a:xfrm>
              <a:off x="778" y="4500563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Прямая соединительная линия 24"/>
            <p:cNvCxnSpPr/>
            <p:nvPr/>
          </p:nvCxnSpPr>
          <p:spPr bwMode="auto">
            <a:xfrm>
              <a:off x="778" y="4714875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Прямая соединительная линия 25"/>
            <p:cNvCxnSpPr/>
            <p:nvPr/>
          </p:nvCxnSpPr>
          <p:spPr bwMode="auto">
            <a:xfrm>
              <a:off x="778" y="4929188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Прямая соединительная линия 26"/>
            <p:cNvCxnSpPr/>
            <p:nvPr/>
          </p:nvCxnSpPr>
          <p:spPr bwMode="auto">
            <a:xfrm>
              <a:off x="778" y="5143500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Прямая соединительная линия 27"/>
            <p:cNvCxnSpPr/>
            <p:nvPr/>
          </p:nvCxnSpPr>
          <p:spPr bwMode="auto">
            <a:xfrm>
              <a:off x="778" y="5357813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Прямая соединительная линия 28"/>
            <p:cNvCxnSpPr/>
            <p:nvPr/>
          </p:nvCxnSpPr>
          <p:spPr bwMode="auto">
            <a:xfrm>
              <a:off x="778" y="5572125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Прямая соединительная линия 29"/>
            <p:cNvCxnSpPr/>
            <p:nvPr/>
          </p:nvCxnSpPr>
          <p:spPr bwMode="auto">
            <a:xfrm>
              <a:off x="778" y="5786438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Прямая соединительная линия 30"/>
            <p:cNvCxnSpPr/>
            <p:nvPr/>
          </p:nvCxnSpPr>
          <p:spPr bwMode="auto">
            <a:xfrm>
              <a:off x="778" y="6000750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Прямая соединительная линия 31"/>
            <p:cNvCxnSpPr/>
            <p:nvPr/>
          </p:nvCxnSpPr>
          <p:spPr bwMode="auto">
            <a:xfrm>
              <a:off x="778" y="6215063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Прямая соединительная линия 32"/>
            <p:cNvCxnSpPr/>
            <p:nvPr/>
          </p:nvCxnSpPr>
          <p:spPr bwMode="auto">
            <a:xfrm>
              <a:off x="778" y="6429375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Прямая соединительная линия 33"/>
            <p:cNvCxnSpPr/>
            <p:nvPr/>
          </p:nvCxnSpPr>
          <p:spPr bwMode="auto">
            <a:xfrm>
              <a:off x="778" y="6643688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Прямая соединительная линия 34"/>
            <p:cNvCxnSpPr/>
            <p:nvPr/>
          </p:nvCxnSpPr>
          <p:spPr bwMode="auto">
            <a:xfrm rot="5400000">
              <a:off x="4930048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Прямая соединительная линия 35"/>
            <p:cNvCxnSpPr/>
            <p:nvPr/>
          </p:nvCxnSpPr>
          <p:spPr bwMode="auto">
            <a:xfrm rot="5400000">
              <a:off x="4715754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Прямая соединительная линия 37"/>
            <p:cNvCxnSpPr/>
            <p:nvPr/>
          </p:nvCxnSpPr>
          <p:spPr bwMode="auto">
            <a:xfrm rot="5400000">
              <a:off x="4287165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Прямая соединительная линия 38"/>
            <p:cNvCxnSpPr/>
            <p:nvPr/>
          </p:nvCxnSpPr>
          <p:spPr bwMode="auto">
            <a:xfrm rot="5400000">
              <a:off x="4072871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Прямая соединительная линия 39"/>
            <p:cNvCxnSpPr/>
            <p:nvPr/>
          </p:nvCxnSpPr>
          <p:spPr bwMode="auto">
            <a:xfrm rot="5400000">
              <a:off x="3858577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Прямая соединительная линия 40"/>
            <p:cNvCxnSpPr/>
            <p:nvPr/>
          </p:nvCxnSpPr>
          <p:spPr bwMode="auto">
            <a:xfrm rot="5400000">
              <a:off x="3644282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Прямая соединительная линия 41"/>
            <p:cNvCxnSpPr/>
            <p:nvPr/>
          </p:nvCxnSpPr>
          <p:spPr bwMode="auto">
            <a:xfrm rot="5400000">
              <a:off x="3429988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Прямая соединительная линия 42"/>
            <p:cNvCxnSpPr/>
            <p:nvPr/>
          </p:nvCxnSpPr>
          <p:spPr bwMode="auto">
            <a:xfrm rot="5400000">
              <a:off x="3215694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Прямая соединительная линия 43"/>
            <p:cNvCxnSpPr/>
            <p:nvPr/>
          </p:nvCxnSpPr>
          <p:spPr bwMode="auto">
            <a:xfrm rot="5400000">
              <a:off x="3001400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Прямая соединительная линия 44"/>
            <p:cNvCxnSpPr/>
            <p:nvPr/>
          </p:nvCxnSpPr>
          <p:spPr bwMode="auto">
            <a:xfrm rot="5400000">
              <a:off x="2787105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Прямая соединительная линия 45"/>
            <p:cNvCxnSpPr/>
            <p:nvPr/>
          </p:nvCxnSpPr>
          <p:spPr bwMode="auto">
            <a:xfrm rot="5400000">
              <a:off x="2572811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Прямая соединительная линия 46"/>
            <p:cNvCxnSpPr/>
            <p:nvPr/>
          </p:nvCxnSpPr>
          <p:spPr bwMode="auto">
            <a:xfrm rot="5400000">
              <a:off x="2358517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Прямая соединительная линия 47"/>
            <p:cNvCxnSpPr/>
            <p:nvPr/>
          </p:nvCxnSpPr>
          <p:spPr bwMode="auto">
            <a:xfrm rot="5400000">
              <a:off x="2144223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Прямая соединительная линия 48"/>
            <p:cNvCxnSpPr/>
            <p:nvPr/>
          </p:nvCxnSpPr>
          <p:spPr bwMode="auto">
            <a:xfrm rot="5400000">
              <a:off x="5572931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Прямая соединительная линия 49"/>
            <p:cNvCxnSpPr/>
            <p:nvPr/>
          </p:nvCxnSpPr>
          <p:spPr bwMode="auto">
            <a:xfrm rot="5400000">
              <a:off x="5358636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Прямая соединительная линия 50"/>
            <p:cNvCxnSpPr/>
            <p:nvPr/>
          </p:nvCxnSpPr>
          <p:spPr bwMode="auto">
            <a:xfrm rot="5400000">
              <a:off x="5144343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Прямая соединительная линия 51"/>
            <p:cNvCxnSpPr/>
            <p:nvPr/>
          </p:nvCxnSpPr>
          <p:spPr bwMode="auto">
            <a:xfrm rot="5400000">
              <a:off x="1287046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Прямая соединительная линия 52"/>
            <p:cNvCxnSpPr/>
            <p:nvPr/>
          </p:nvCxnSpPr>
          <p:spPr bwMode="auto">
            <a:xfrm rot="5400000">
              <a:off x="1072751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Прямая соединительная линия 53"/>
            <p:cNvCxnSpPr/>
            <p:nvPr/>
          </p:nvCxnSpPr>
          <p:spPr bwMode="auto">
            <a:xfrm rot="5400000">
              <a:off x="858457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Прямая соединительная линия 54"/>
            <p:cNvCxnSpPr/>
            <p:nvPr/>
          </p:nvCxnSpPr>
          <p:spPr bwMode="auto">
            <a:xfrm rot="5400000">
              <a:off x="644162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Прямая соединительная линия 55"/>
            <p:cNvCxnSpPr/>
            <p:nvPr/>
          </p:nvCxnSpPr>
          <p:spPr bwMode="auto">
            <a:xfrm rot="5400000">
              <a:off x="429869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Прямая соединительная линия 56"/>
            <p:cNvCxnSpPr/>
            <p:nvPr/>
          </p:nvCxnSpPr>
          <p:spPr bwMode="auto">
            <a:xfrm rot="5400000">
              <a:off x="215574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Прямая соединительная линия 57"/>
            <p:cNvCxnSpPr/>
            <p:nvPr/>
          </p:nvCxnSpPr>
          <p:spPr bwMode="auto">
            <a:xfrm rot="5400000">
              <a:off x="1280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Прямая соединительная линия 58"/>
            <p:cNvCxnSpPr/>
            <p:nvPr/>
          </p:nvCxnSpPr>
          <p:spPr bwMode="auto">
            <a:xfrm rot="5400000">
              <a:off x="-213015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Прямая соединительная линия 59"/>
            <p:cNvCxnSpPr/>
            <p:nvPr/>
          </p:nvCxnSpPr>
          <p:spPr bwMode="auto">
            <a:xfrm rot="5400000">
              <a:off x="-427308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Прямая соединительная линия 60"/>
            <p:cNvCxnSpPr/>
            <p:nvPr/>
          </p:nvCxnSpPr>
          <p:spPr bwMode="auto">
            <a:xfrm rot="5400000">
              <a:off x="-641603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Прямая соединительная линия 61"/>
            <p:cNvCxnSpPr/>
            <p:nvPr/>
          </p:nvCxnSpPr>
          <p:spPr bwMode="auto">
            <a:xfrm rot="5400000">
              <a:off x="-855897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Прямая соединительная линия 62"/>
            <p:cNvCxnSpPr/>
            <p:nvPr/>
          </p:nvCxnSpPr>
          <p:spPr bwMode="auto">
            <a:xfrm rot="5400000">
              <a:off x="-1070192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Прямая соединительная линия 63"/>
            <p:cNvCxnSpPr/>
            <p:nvPr/>
          </p:nvCxnSpPr>
          <p:spPr bwMode="auto">
            <a:xfrm rot="5400000">
              <a:off x="-1284486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Прямая соединительная линия 64"/>
            <p:cNvCxnSpPr/>
            <p:nvPr/>
          </p:nvCxnSpPr>
          <p:spPr bwMode="auto">
            <a:xfrm rot="5400000">
              <a:off x="-1498780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Прямая соединительная линия 65"/>
            <p:cNvCxnSpPr/>
            <p:nvPr/>
          </p:nvCxnSpPr>
          <p:spPr bwMode="auto">
            <a:xfrm rot="5400000">
              <a:off x="1929928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Прямая соединительная линия 66"/>
            <p:cNvCxnSpPr/>
            <p:nvPr/>
          </p:nvCxnSpPr>
          <p:spPr bwMode="auto">
            <a:xfrm rot="5400000">
              <a:off x="1715634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Прямая соединительная линия 67"/>
            <p:cNvCxnSpPr/>
            <p:nvPr/>
          </p:nvCxnSpPr>
          <p:spPr bwMode="auto">
            <a:xfrm rot="5400000">
              <a:off x="1501339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Прямая соединительная линия 68"/>
            <p:cNvCxnSpPr/>
            <p:nvPr/>
          </p:nvCxnSpPr>
          <p:spPr bwMode="auto">
            <a:xfrm rot="5400000">
              <a:off x="-2357544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Прямая соединительная линия 69"/>
            <p:cNvCxnSpPr/>
            <p:nvPr/>
          </p:nvCxnSpPr>
          <p:spPr bwMode="auto">
            <a:xfrm rot="5400000">
              <a:off x="-2571839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Прямая соединительная линия 70"/>
            <p:cNvCxnSpPr/>
            <p:nvPr/>
          </p:nvCxnSpPr>
          <p:spPr bwMode="auto">
            <a:xfrm rot="5400000">
              <a:off x="-2786133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Прямая соединительная линия 71"/>
            <p:cNvCxnSpPr/>
            <p:nvPr/>
          </p:nvCxnSpPr>
          <p:spPr bwMode="auto">
            <a:xfrm rot="5400000">
              <a:off x="-3000428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Прямая соединительная линия 72"/>
            <p:cNvCxnSpPr/>
            <p:nvPr/>
          </p:nvCxnSpPr>
          <p:spPr bwMode="auto">
            <a:xfrm rot="5400000">
              <a:off x="-3214721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Прямая соединительная линия 73"/>
            <p:cNvCxnSpPr/>
            <p:nvPr/>
          </p:nvCxnSpPr>
          <p:spPr bwMode="auto">
            <a:xfrm rot="5400000">
              <a:off x="-3429016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Прямая соединительная линия 74"/>
            <p:cNvCxnSpPr/>
            <p:nvPr/>
          </p:nvCxnSpPr>
          <p:spPr bwMode="auto">
            <a:xfrm rot="5400000">
              <a:off x="-1714662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Прямая соединительная линия 75"/>
            <p:cNvCxnSpPr/>
            <p:nvPr/>
          </p:nvCxnSpPr>
          <p:spPr bwMode="auto">
            <a:xfrm rot="5400000">
              <a:off x="-1928956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Прямая соединительная линия 76"/>
            <p:cNvCxnSpPr/>
            <p:nvPr/>
          </p:nvCxnSpPr>
          <p:spPr bwMode="auto">
            <a:xfrm rot="5400000">
              <a:off x="-2143250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123" name="Группа 614"/>
          <p:cNvGrpSpPr>
            <a:grpSpLocks/>
          </p:cNvGrpSpPr>
          <p:nvPr/>
        </p:nvGrpSpPr>
        <p:grpSpPr bwMode="auto">
          <a:xfrm>
            <a:off x="6537325" y="2565400"/>
            <a:ext cx="2359025" cy="752475"/>
            <a:chOff x="6429375" y="2571748"/>
            <a:chExt cx="2359025" cy="751683"/>
          </a:xfrm>
        </p:grpSpPr>
        <p:grpSp>
          <p:nvGrpSpPr>
            <p:cNvPr id="2" name="Группа 86"/>
            <p:cNvGrpSpPr/>
            <p:nvPr/>
          </p:nvGrpSpPr>
          <p:grpSpPr>
            <a:xfrm>
              <a:off x="6538913" y="2571748"/>
              <a:ext cx="2249487" cy="751683"/>
              <a:chOff x="3003551" y="4714874"/>
              <a:chExt cx="1927223" cy="642939"/>
            </a:xfrm>
            <a:blipFill>
              <a:blip r:embed="rId2"/>
              <a:tile tx="0" ty="0" sx="100000" sy="100000" flip="none" algn="tl"/>
            </a:blipFill>
          </p:grpSpPr>
          <p:sp>
            <p:nvSpPr>
              <p:cNvPr id="85" name="Трапеция 84"/>
              <p:cNvSpPr/>
              <p:nvPr/>
            </p:nvSpPr>
            <p:spPr bwMode="auto">
              <a:xfrm rot="16200000">
                <a:off x="3432176" y="4286250"/>
                <a:ext cx="642938" cy="1500188"/>
              </a:xfrm>
              <a:prstGeom prst="trapezoid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ru-RU" sz="3200" b="1">
                  <a:latin typeface="Arial" charset="0"/>
                </a:endParaRPr>
              </a:p>
            </p:txBody>
          </p:sp>
          <p:sp>
            <p:nvSpPr>
              <p:cNvPr id="86" name="Хорда 85"/>
              <p:cNvSpPr/>
              <p:nvPr/>
            </p:nvSpPr>
            <p:spPr bwMode="auto">
              <a:xfrm rot="10800000">
                <a:off x="4073524" y="4714874"/>
                <a:ext cx="857250" cy="642939"/>
              </a:xfrm>
              <a:prstGeom prst="chord">
                <a:avLst>
                  <a:gd name="adj1" fmla="val 5423085"/>
                  <a:gd name="adj2" fmla="val 1620000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ru-RU" sz="3200" b="1">
                  <a:latin typeface="Arial" charset="0"/>
                </a:endParaRPr>
              </a:p>
            </p:txBody>
          </p:sp>
        </p:grpSp>
        <p:sp>
          <p:nvSpPr>
            <p:cNvPr id="88" name="Цилиндр 87"/>
            <p:cNvSpPr/>
            <p:nvPr/>
          </p:nvSpPr>
          <p:spPr bwMode="auto">
            <a:xfrm rot="16200000" flipH="1">
              <a:off x="6322444" y="2824575"/>
              <a:ext cx="429760" cy="215900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 w="28575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>
                <a:defRPr/>
              </a:pPr>
              <a:endParaRPr lang="ru-RU" sz="3200" b="1">
                <a:latin typeface="Arial" charset="0"/>
              </a:endParaRPr>
            </a:p>
          </p:txBody>
        </p:sp>
      </p:grpSp>
      <p:grpSp>
        <p:nvGrpSpPr>
          <p:cNvPr id="5124" name="Группа 613"/>
          <p:cNvGrpSpPr>
            <a:grpSpLocks/>
          </p:cNvGrpSpPr>
          <p:nvPr/>
        </p:nvGrpSpPr>
        <p:grpSpPr bwMode="auto">
          <a:xfrm>
            <a:off x="1042988" y="2514600"/>
            <a:ext cx="4652962" cy="887413"/>
            <a:chOff x="708025" y="2540953"/>
            <a:chExt cx="4652963" cy="888043"/>
          </a:xfrm>
        </p:grpSpPr>
        <p:grpSp>
          <p:nvGrpSpPr>
            <p:cNvPr id="5152" name="Группа 83"/>
            <p:cNvGrpSpPr>
              <a:grpSpLocks/>
            </p:cNvGrpSpPr>
            <p:nvPr/>
          </p:nvGrpSpPr>
          <p:grpSpPr bwMode="auto">
            <a:xfrm>
              <a:off x="708025" y="2571747"/>
              <a:ext cx="4652963" cy="857249"/>
              <a:chOff x="1500188" y="2143124"/>
              <a:chExt cx="4652520" cy="857250"/>
            </a:xfrm>
          </p:grpSpPr>
          <p:sp>
            <p:nvSpPr>
              <p:cNvPr id="83" name="Капля 82"/>
              <p:cNvSpPr/>
              <p:nvPr/>
            </p:nvSpPr>
            <p:spPr bwMode="auto">
              <a:xfrm rot="2565338">
                <a:off x="5324112" y="2145692"/>
                <a:ext cx="828596" cy="851505"/>
              </a:xfrm>
              <a:prstGeom prst="teardrop">
                <a:avLst>
                  <a:gd name="adj" fmla="val 200000"/>
                </a:avLst>
              </a:prstGeom>
              <a:solidFill>
                <a:schemeClr val="bg2">
                  <a:lumMod val="60000"/>
                  <a:lumOff val="4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ru-RU" sz="3200" b="1">
                  <a:latin typeface="Arial" charset="0"/>
                </a:endParaRPr>
              </a:p>
            </p:txBody>
          </p:sp>
          <p:sp>
            <p:nvSpPr>
              <p:cNvPr id="78" name="Куб 77"/>
              <p:cNvSpPr/>
              <p:nvPr/>
            </p:nvSpPr>
            <p:spPr bwMode="auto">
              <a:xfrm rot="16200000" flipH="1">
                <a:off x="3213386" y="429317"/>
                <a:ext cx="857859" cy="4284255"/>
              </a:xfrm>
              <a:prstGeom prst="cube">
                <a:avLst>
                  <a:gd name="adj" fmla="val 9780"/>
                </a:avLst>
              </a:prstGeom>
              <a:solidFill>
                <a:schemeClr val="bg2">
                  <a:lumMod val="60000"/>
                  <a:lumOff val="40000"/>
                </a:schemeClr>
              </a:solidFill>
              <a:ln w="28575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ru-RU" sz="3200" b="1">
                  <a:latin typeface="Arial" charset="0"/>
                </a:endParaRPr>
              </a:p>
            </p:txBody>
          </p:sp>
        </p:grpSp>
        <p:grpSp>
          <p:nvGrpSpPr>
            <p:cNvPr id="5153" name="Группа 458"/>
            <p:cNvGrpSpPr>
              <a:grpSpLocks/>
            </p:cNvGrpSpPr>
            <p:nvPr/>
          </p:nvGrpSpPr>
          <p:grpSpPr bwMode="auto">
            <a:xfrm>
              <a:off x="814365" y="2561060"/>
              <a:ext cx="2165182" cy="796952"/>
              <a:chOff x="814365" y="2561060"/>
              <a:chExt cx="2165182" cy="796952"/>
            </a:xfrm>
          </p:grpSpPr>
          <p:grpSp>
            <p:nvGrpSpPr>
              <p:cNvPr id="5261" name="Группа 439"/>
              <p:cNvGrpSpPr>
                <a:grpSpLocks/>
              </p:cNvGrpSpPr>
              <p:nvPr/>
            </p:nvGrpSpPr>
            <p:grpSpPr bwMode="auto">
              <a:xfrm>
                <a:off x="814365" y="2561060"/>
                <a:ext cx="1047558" cy="795477"/>
                <a:chOff x="814365" y="2561060"/>
                <a:chExt cx="1047558" cy="795477"/>
              </a:xfrm>
            </p:grpSpPr>
            <p:cxnSp>
              <p:nvCxnSpPr>
                <p:cNvPr id="5280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09904" y="2676208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81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54378" y="2689166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82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821066" y="2686264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83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897271" y="2677799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84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949879" y="2694841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85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1032996" y="2684154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86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1117109" y="2676208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87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1200226" y="2665521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262" name="Группа 440"/>
              <p:cNvGrpSpPr>
                <a:grpSpLocks/>
              </p:cNvGrpSpPr>
              <p:nvPr/>
            </p:nvGrpSpPr>
            <p:grpSpPr bwMode="auto">
              <a:xfrm>
                <a:off x="1371601" y="2562534"/>
                <a:ext cx="1047558" cy="795477"/>
                <a:chOff x="814365" y="2561060"/>
                <a:chExt cx="1047558" cy="795477"/>
              </a:xfrm>
            </p:grpSpPr>
            <p:cxnSp>
              <p:nvCxnSpPr>
                <p:cNvPr id="5272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09904" y="2676208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73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54378" y="2689166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74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821066" y="2686264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75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897271" y="2677799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76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949879" y="2694841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77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1032996" y="2684154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78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1117109" y="2676208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79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1200226" y="2665521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263" name="Группа 449"/>
              <p:cNvGrpSpPr>
                <a:grpSpLocks/>
              </p:cNvGrpSpPr>
              <p:nvPr/>
            </p:nvGrpSpPr>
            <p:grpSpPr bwMode="auto">
              <a:xfrm>
                <a:off x="1931989" y="2562535"/>
                <a:ext cx="1047558" cy="795477"/>
                <a:chOff x="814365" y="2561060"/>
                <a:chExt cx="1047558" cy="795477"/>
              </a:xfrm>
            </p:grpSpPr>
            <p:cxnSp>
              <p:nvCxnSpPr>
                <p:cNvPr id="5264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09904" y="2676208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65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54378" y="2689166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66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821066" y="2686264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67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897271" y="2677799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68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949879" y="2694841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69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1032996" y="2684154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70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1117109" y="2676208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271" name="Прямая соединительная линия 11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1200226" y="2665521"/>
                  <a:ext cx="766157" cy="557236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5154" name="Группа 460"/>
            <p:cNvGrpSpPr>
              <a:grpSpLocks/>
            </p:cNvGrpSpPr>
            <p:nvPr/>
          </p:nvGrpSpPr>
          <p:grpSpPr bwMode="auto">
            <a:xfrm>
              <a:off x="2489225" y="2540953"/>
              <a:ext cx="1047558" cy="795477"/>
              <a:chOff x="814365" y="2561060"/>
              <a:chExt cx="1047558" cy="795477"/>
            </a:xfrm>
          </p:grpSpPr>
          <p:cxnSp>
            <p:nvCxnSpPr>
              <p:cNvPr id="5253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709904" y="2676208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54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754378" y="2689166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55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821066" y="2686264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56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897271" y="2677799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57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949879" y="2694841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58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032996" y="2684154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59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117109" y="2676208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60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200226" y="2665521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5155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2942000" y="2657575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56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2986474" y="2670533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57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3053162" y="2667631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58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3129367" y="2659166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59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3181975" y="2676208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0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3265092" y="2665521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1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3349205" y="2657575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2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3413417" y="2679275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3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3502388" y="2657576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4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3546862" y="2670534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5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3613550" y="2667632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6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3689755" y="2659167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7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3742363" y="2676209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8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3825480" y="2665522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9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3909593" y="2657576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70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3968373" y="2664047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71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4039321" y="2679276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72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4104098" y="2690642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73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4194462" y="2674734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74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4251978" y="2684154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75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4317939" y="2696317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76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4421332" y="2790676"/>
              <a:ext cx="628048" cy="466413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77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16200000" flipV="1">
              <a:off x="700539" y="2753715"/>
              <a:ext cx="660177" cy="49944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78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672243" y="2691893"/>
              <a:ext cx="723882" cy="50655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179" name="Группа 503"/>
            <p:cNvGrpSpPr>
              <a:grpSpLocks/>
            </p:cNvGrpSpPr>
            <p:nvPr/>
          </p:nvGrpSpPr>
          <p:grpSpPr bwMode="auto">
            <a:xfrm flipV="1">
              <a:off x="780907" y="2561060"/>
              <a:ext cx="1047558" cy="795477"/>
              <a:chOff x="814365" y="2561060"/>
              <a:chExt cx="1047558" cy="795477"/>
            </a:xfrm>
          </p:grpSpPr>
          <p:cxnSp>
            <p:nvCxnSpPr>
              <p:cNvPr id="5245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709904" y="2676208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46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754378" y="2689166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47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821066" y="2686264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48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897271" y="2677799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49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949879" y="2694841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50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032996" y="2684154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51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117109" y="2676208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52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200226" y="2665521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5180" name="Группа 512"/>
            <p:cNvGrpSpPr>
              <a:grpSpLocks/>
            </p:cNvGrpSpPr>
            <p:nvPr/>
          </p:nvGrpSpPr>
          <p:grpSpPr bwMode="auto">
            <a:xfrm flipV="1">
              <a:off x="1332958" y="2563171"/>
              <a:ext cx="1047558" cy="795477"/>
              <a:chOff x="814365" y="2561060"/>
              <a:chExt cx="1047558" cy="795477"/>
            </a:xfrm>
          </p:grpSpPr>
          <p:cxnSp>
            <p:nvCxnSpPr>
              <p:cNvPr id="5237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709904" y="2676208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38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754378" y="2689166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39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821066" y="2686264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40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897271" y="2677799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41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949879" y="2694841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42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032996" y="2684154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43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117109" y="2676208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44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200226" y="2665521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5181" name="Группа 521"/>
            <p:cNvGrpSpPr>
              <a:grpSpLocks/>
            </p:cNvGrpSpPr>
            <p:nvPr/>
          </p:nvGrpSpPr>
          <p:grpSpPr bwMode="auto">
            <a:xfrm flipV="1">
              <a:off x="1890194" y="2561696"/>
              <a:ext cx="1047558" cy="795477"/>
              <a:chOff x="814365" y="2561060"/>
              <a:chExt cx="1047558" cy="795477"/>
            </a:xfrm>
          </p:grpSpPr>
          <p:cxnSp>
            <p:nvCxnSpPr>
              <p:cNvPr id="5229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709904" y="2676208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30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754378" y="2689166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31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821066" y="2686264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32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897271" y="2677799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33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949879" y="2694841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34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032996" y="2684154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35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117109" y="2676208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36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200226" y="2665521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5182" name="Группа 530"/>
            <p:cNvGrpSpPr>
              <a:grpSpLocks/>
            </p:cNvGrpSpPr>
            <p:nvPr/>
          </p:nvGrpSpPr>
          <p:grpSpPr bwMode="auto">
            <a:xfrm flipV="1">
              <a:off x="2419159" y="2564598"/>
              <a:ext cx="1047558" cy="795477"/>
              <a:chOff x="814365" y="2561060"/>
              <a:chExt cx="1047558" cy="795477"/>
            </a:xfrm>
          </p:grpSpPr>
          <p:cxnSp>
            <p:nvCxnSpPr>
              <p:cNvPr id="5221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709904" y="2676208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22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754378" y="2689166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23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821066" y="2686264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24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897271" y="2677799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25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949879" y="2694841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26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032996" y="2684154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27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117109" y="2676208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28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200226" y="2665521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5183" name="Группа 539"/>
            <p:cNvGrpSpPr>
              <a:grpSpLocks/>
            </p:cNvGrpSpPr>
            <p:nvPr/>
          </p:nvGrpSpPr>
          <p:grpSpPr bwMode="auto">
            <a:xfrm flipV="1">
              <a:off x="2976395" y="2567370"/>
              <a:ext cx="1047558" cy="795477"/>
              <a:chOff x="814365" y="2561060"/>
              <a:chExt cx="1047558" cy="795477"/>
            </a:xfrm>
          </p:grpSpPr>
          <p:cxnSp>
            <p:nvCxnSpPr>
              <p:cNvPr id="5213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709904" y="2676208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14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754378" y="2689166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15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821066" y="2686264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16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897271" y="2677799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17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949879" y="2694841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18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032996" y="2684154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19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117109" y="2676208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20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200226" y="2665521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5184" name="Группа 548"/>
            <p:cNvGrpSpPr>
              <a:grpSpLocks/>
            </p:cNvGrpSpPr>
            <p:nvPr/>
          </p:nvGrpSpPr>
          <p:grpSpPr bwMode="auto">
            <a:xfrm flipV="1">
              <a:off x="3524470" y="2569636"/>
              <a:ext cx="1047558" cy="795477"/>
              <a:chOff x="814365" y="2561060"/>
              <a:chExt cx="1047558" cy="795477"/>
            </a:xfrm>
          </p:grpSpPr>
          <p:cxnSp>
            <p:nvCxnSpPr>
              <p:cNvPr id="5205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709904" y="2676208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06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754378" y="2689166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07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821066" y="2686264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08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897271" y="2677799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09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949879" y="2694841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10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032996" y="2684154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11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117109" y="2676208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12" name="Прямая соединительная линия 117"/>
              <p:cNvCxnSpPr>
                <a:cxnSpLocks noChangeShapeType="1"/>
              </p:cNvCxnSpPr>
              <p:nvPr/>
            </p:nvCxnSpPr>
            <p:spPr bwMode="auto">
              <a:xfrm rot="5400000">
                <a:off x="1200226" y="2665521"/>
                <a:ext cx="766157" cy="557236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5185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16200000" flipV="1">
              <a:off x="3961434" y="2684154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86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16200000" flipV="1">
              <a:off x="4005908" y="2671196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87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16200000" flipV="1">
              <a:off x="4072596" y="2674098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88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16200000" flipV="1">
              <a:off x="4148801" y="2682563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89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16200000" flipV="1">
              <a:off x="4201409" y="2665521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90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16200000" flipV="1">
              <a:off x="4284526" y="2676208"/>
              <a:ext cx="766157" cy="5572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91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16200000" flipV="1">
              <a:off x="4367781" y="2685011"/>
              <a:ext cx="727418" cy="516781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92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16200000" flipV="1">
              <a:off x="4461916" y="2684679"/>
              <a:ext cx="625896" cy="43729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93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16200000" flipV="1">
              <a:off x="724372" y="2855142"/>
              <a:ext cx="564689" cy="42970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94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16200000" flipV="1">
              <a:off x="765758" y="2973197"/>
              <a:ext cx="420304" cy="32309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95" name="Прямая соединительная линия 117"/>
            <p:cNvCxnSpPr>
              <a:cxnSpLocks noChangeShapeType="1"/>
              <a:endCxn id="78" idx="1"/>
            </p:cNvCxnSpPr>
            <p:nvPr/>
          </p:nvCxnSpPr>
          <p:spPr bwMode="auto">
            <a:xfrm rot="16200000" flipV="1">
              <a:off x="739467" y="3010850"/>
              <a:ext cx="388035" cy="2832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96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16200000" flipV="1">
              <a:off x="783271" y="3104493"/>
              <a:ext cx="268704" cy="20651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97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16200000" flipV="1">
              <a:off x="766121" y="3162799"/>
              <a:ext cx="206412" cy="17684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98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16200000" flipV="1">
              <a:off x="774914" y="3220678"/>
              <a:ext cx="125328" cy="11334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99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691872" y="2664590"/>
              <a:ext cx="650089" cy="45010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00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698765" y="2660246"/>
              <a:ext cx="569898" cy="40879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01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721903" y="2653195"/>
              <a:ext cx="452059" cy="312133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02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717542" y="2657556"/>
              <a:ext cx="377665" cy="22901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03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713964" y="2648585"/>
              <a:ext cx="319663" cy="18895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04" name="Прямая соединительная линия 117"/>
            <p:cNvCxnSpPr>
              <a:cxnSpLocks noChangeShapeType="1"/>
            </p:cNvCxnSpPr>
            <p:nvPr/>
          </p:nvCxnSpPr>
          <p:spPr bwMode="auto">
            <a:xfrm rot="5400000">
              <a:off x="744665" y="2606789"/>
              <a:ext cx="228063" cy="133661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125" name="Прямая со стрелкой 616"/>
          <p:cNvCxnSpPr>
            <a:cxnSpLocks noChangeShapeType="1"/>
            <a:endCxn id="78" idx="0"/>
          </p:cNvCxnSpPr>
          <p:nvPr/>
        </p:nvCxnSpPr>
        <p:spPr bwMode="auto">
          <a:xfrm rot="5400000" flipH="1" flipV="1">
            <a:off x="421482" y="3023393"/>
            <a:ext cx="628650" cy="614363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6" name="Прямая со стрелкой 617"/>
          <p:cNvCxnSpPr>
            <a:cxnSpLocks noChangeShapeType="1"/>
          </p:cNvCxnSpPr>
          <p:nvPr/>
        </p:nvCxnSpPr>
        <p:spPr bwMode="auto">
          <a:xfrm rot="5400000" flipH="1" flipV="1">
            <a:off x="1549400" y="3409951"/>
            <a:ext cx="630237" cy="614362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7" name="Прямая со стрелкой 618"/>
          <p:cNvCxnSpPr>
            <a:cxnSpLocks noChangeShapeType="1"/>
          </p:cNvCxnSpPr>
          <p:nvPr/>
        </p:nvCxnSpPr>
        <p:spPr bwMode="auto">
          <a:xfrm rot="16200000" flipV="1">
            <a:off x="2995613" y="3422650"/>
            <a:ext cx="985837" cy="315913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8" name="Прямая со стрелкой 620"/>
          <p:cNvCxnSpPr>
            <a:cxnSpLocks noChangeShapeType="1"/>
          </p:cNvCxnSpPr>
          <p:nvPr/>
        </p:nvCxnSpPr>
        <p:spPr bwMode="auto">
          <a:xfrm rot="16200000" flipV="1">
            <a:off x="5138738" y="3422650"/>
            <a:ext cx="985837" cy="315913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9" name="Прямая со стрелкой 621"/>
          <p:cNvCxnSpPr>
            <a:cxnSpLocks noChangeShapeType="1"/>
          </p:cNvCxnSpPr>
          <p:nvPr/>
        </p:nvCxnSpPr>
        <p:spPr bwMode="auto">
          <a:xfrm rot="16200000" flipV="1">
            <a:off x="5882482" y="3272631"/>
            <a:ext cx="984250" cy="315913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0" name="Прямая со стрелкой 622"/>
          <p:cNvCxnSpPr>
            <a:cxnSpLocks noChangeShapeType="1"/>
          </p:cNvCxnSpPr>
          <p:nvPr/>
        </p:nvCxnSpPr>
        <p:spPr bwMode="auto">
          <a:xfrm rot="5400000">
            <a:off x="7157244" y="2294732"/>
            <a:ext cx="731837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1" name="Прямая со стрелкой 623"/>
          <p:cNvCxnSpPr>
            <a:cxnSpLocks noChangeShapeType="1"/>
            <a:endCxn id="88" idx="2"/>
          </p:cNvCxnSpPr>
          <p:nvPr/>
        </p:nvCxnSpPr>
        <p:spPr bwMode="auto">
          <a:xfrm rot="16200000" flipH="1">
            <a:off x="6254750" y="2320925"/>
            <a:ext cx="568325" cy="212725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2" name="Прямая соединительная линия 629"/>
          <p:cNvCxnSpPr>
            <a:cxnSpLocks noChangeShapeType="1"/>
          </p:cNvCxnSpPr>
          <p:nvPr/>
        </p:nvCxnSpPr>
        <p:spPr bwMode="auto">
          <a:xfrm rot="5400000" flipH="1" flipV="1">
            <a:off x="551656" y="2024857"/>
            <a:ext cx="1044575" cy="1588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3" name="Прямая соединительная линия 630"/>
          <p:cNvCxnSpPr>
            <a:cxnSpLocks noChangeShapeType="1"/>
          </p:cNvCxnSpPr>
          <p:nvPr/>
        </p:nvCxnSpPr>
        <p:spPr bwMode="auto">
          <a:xfrm rot="5400000" flipH="1" flipV="1">
            <a:off x="4800601" y="2136775"/>
            <a:ext cx="1046162" cy="1587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4" name="Прямая соединительная линия 631"/>
          <p:cNvCxnSpPr>
            <a:cxnSpLocks noChangeShapeType="1"/>
          </p:cNvCxnSpPr>
          <p:nvPr/>
        </p:nvCxnSpPr>
        <p:spPr bwMode="auto">
          <a:xfrm rot="10800000">
            <a:off x="1071563" y="1716088"/>
            <a:ext cx="4252912" cy="158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5" name="TextBox 634"/>
          <p:cNvSpPr txBox="1">
            <a:spLocks noChangeArrowheads="1"/>
          </p:cNvSpPr>
          <p:nvPr/>
        </p:nvSpPr>
        <p:spPr bwMode="auto">
          <a:xfrm>
            <a:off x="214313" y="3644900"/>
            <a:ext cx="412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136" name="TextBox 635"/>
          <p:cNvSpPr txBox="1">
            <a:spLocks noChangeArrowheads="1"/>
          </p:cNvSpPr>
          <p:nvPr/>
        </p:nvSpPr>
        <p:spPr bwMode="auto">
          <a:xfrm>
            <a:off x="1389063" y="4032250"/>
            <a:ext cx="412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137" name="TextBox 636"/>
          <p:cNvSpPr txBox="1">
            <a:spLocks noChangeArrowheads="1"/>
          </p:cNvSpPr>
          <p:nvPr/>
        </p:nvSpPr>
        <p:spPr bwMode="auto">
          <a:xfrm>
            <a:off x="3525838" y="4032250"/>
            <a:ext cx="412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138" name="TextBox 637"/>
          <p:cNvSpPr txBox="1">
            <a:spLocks noChangeArrowheads="1"/>
          </p:cNvSpPr>
          <p:nvPr/>
        </p:nvSpPr>
        <p:spPr bwMode="auto">
          <a:xfrm>
            <a:off x="5591175" y="4032250"/>
            <a:ext cx="412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139" name="TextBox 792"/>
          <p:cNvSpPr txBox="1">
            <a:spLocks noChangeArrowheads="1"/>
          </p:cNvSpPr>
          <p:nvPr/>
        </p:nvSpPr>
        <p:spPr bwMode="auto">
          <a:xfrm>
            <a:off x="6532563" y="3916363"/>
            <a:ext cx="412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5140" name="TextBox 793"/>
          <p:cNvSpPr txBox="1">
            <a:spLocks noChangeArrowheads="1"/>
          </p:cNvSpPr>
          <p:nvPr/>
        </p:nvSpPr>
        <p:spPr bwMode="auto">
          <a:xfrm>
            <a:off x="7316788" y="1425575"/>
            <a:ext cx="4111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5141" name="TextBox 794"/>
          <p:cNvSpPr txBox="1">
            <a:spLocks noChangeArrowheads="1"/>
          </p:cNvSpPr>
          <p:nvPr/>
        </p:nvSpPr>
        <p:spPr bwMode="auto">
          <a:xfrm>
            <a:off x="6121400" y="1558925"/>
            <a:ext cx="4111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142" name="TextBox 795"/>
          <p:cNvSpPr txBox="1">
            <a:spLocks noChangeArrowheads="1"/>
          </p:cNvSpPr>
          <p:nvPr/>
        </p:nvSpPr>
        <p:spPr bwMode="auto">
          <a:xfrm>
            <a:off x="2994025" y="1208088"/>
            <a:ext cx="412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5143" name="TextBox 796"/>
          <p:cNvSpPr txBox="1">
            <a:spLocks noChangeArrowheads="1"/>
          </p:cNvSpPr>
          <p:nvPr/>
        </p:nvSpPr>
        <p:spPr bwMode="auto">
          <a:xfrm>
            <a:off x="231775" y="4851400"/>
            <a:ext cx="1497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chemeClr val="bg1"/>
                </a:solidFill>
              </a:rPr>
              <a:t>1-  нос</a:t>
            </a:r>
          </a:p>
        </p:txBody>
      </p:sp>
      <p:sp>
        <p:nvSpPr>
          <p:cNvPr id="5144" name="TextBox 797"/>
          <p:cNvSpPr txBox="1">
            <a:spLocks noChangeArrowheads="1"/>
          </p:cNvSpPr>
          <p:nvPr/>
        </p:nvSpPr>
        <p:spPr bwMode="auto">
          <a:xfrm>
            <a:off x="239713" y="5573713"/>
            <a:ext cx="20018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chemeClr val="bg1"/>
                </a:solidFill>
              </a:rPr>
              <a:t>2-  ребро</a:t>
            </a:r>
          </a:p>
        </p:txBody>
      </p:sp>
      <p:sp>
        <p:nvSpPr>
          <p:cNvPr id="5145" name="TextBox 798"/>
          <p:cNvSpPr txBox="1">
            <a:spLocks noChangeArrowheads="1"/>
          </p:cNvSpPr>
          <p:nvPr/>
        </p:nvSpPr>
        <p:spPr bwMode="auto">
          <a:xfrm>
            <a:off x="214313" y="6273800"/>
            <a:ext cx="19256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chemeClr val="bg1"/>
                </a:solidFill>
              </a:rPr>
              <a:t>3-  грань</a:t>
            </a:r>
          </a:p>
        </p:txBody>
      </p:sp>
      <p:sp>
        <p:nvSpPr>
          <p:cNvPr id="5146" name="TextBox 799"/>
          <p:cNvSpPr txBox="1">
            <a:spLocks noChangeArrowheads="1"/>
          </p:cNvSpPr>
          <p:nvPr/>
        </p:nvSpPr>
        <p:spPr bwMode="auto">
          <a:xfrm>
            <a:off x="2632075" y="4930775"/>
            <a:ext cx="1897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chemeClr val="bg1"/>
                </a:solidFill>
              </a:rPr>
              <a:t>4-  пятка</a:t>
            </a:r>
          </a:p>
        </p:txBody>
      </p:sp>
      <p:sp>
        <p:nvSpPr>
          <p:cNvPr id="5147" name="TextBox 800"/>
          <p:cNvSpPr txBox="1">
            <a:spLocks noChangeArrowheads="1"/>
          </p:cNvSpPr>
          <p:nvPr/>
        </p:nvSpPr>
        <p:spPr bwMode="auto">
          <a:xfrm>
            <a:off x="2619375" y="5710238"/>
            <a:ext cx="2876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chemeClr val="bg1"/>
                </a:solidFill>
              </a:rPr>
              <a:t>5-  хвостовик</a:t>
            </a:r>
          </a:p>
        </p:txBody>
      </p:sp>
      <p:sp>
        <p:nvSpPr>
          <p:cNvPr id="5148" name="TextBox 801"/>
          <p:cNvSpPr txBox="1">
            <a:spLocks noChangeArrowheads="1"/>
          </p:cNvSpPr>
          <p:nvPr/>
        </p:nvSpPr>
        <p:spPr bwMode="auto">
          <a:xfrm>
            <a:off x="2603500" y="6294438"/>
            <a:ext cx="22304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chemeClr val="bg1"/>
                </a:solidFill>
              </a:rPr>
              <a:t>6-  кольцо</a:t>
            </a:r>
          </a:p>
        </p:txBody>
      </p:sp>
      <p:sp>
        <p:nvSpPr>
          <p:cNvPr id="5149" name="TextBox 802"/>
          <p:cNvSpPr txBox="1">
            <a:spLocks noChangeArrowheads="1"/>
          </p:cNvSpPr>
          <p:nvPr/>
        </p:nvSpPr>
        <p:spPr bwMode="auto">
          <a:xfrm>
            <a:off x="5738813" y="4929188"/>
            <a:ext cx="1920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chemeClr val="bg1"/>
                </a:solidFill>
              </a:rPr>
              <a:t>7-  ручка</a:t>
            </a:r>
          </a:p>
        </p:txBody>
      </p:sp>
      <p:sp>
        <p:nvSpPr>
          <p:cNvPr id="5150" name="TextBox 803"/>
          <p:cNvSpPr txBox="1">
            <a:spLocks noChangeArrowheads="1"/>
          </p:cNvSpPr>
          <p:nvPr/>
        </p:nvSpPr>
        <p:spPr bwMode="auto">
          <a:xfrm>
            <a:off x="5788025" y="5788025"/>
            <a:ext cx="30622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chemeClr val="bg1"/>
                </a:solidFill>
              </a:rPr>
              <a:t>8-  длина </a:t>
            </a:r>
          </a:p>
          <a:p>
            <a:pPr eaLnBrk="1" hangingPunct="1"/>
            <a:r>
              <a:rPr lang="ru-RU" dirty="0">
                <a:solidFill>
                  <a:schemeClr val="bg1"/>
                </a:solidFill>
              </a:rPr>
              <a:t>    напильника</a:t>
            </a:r>
          </a:p>
        </p:txBody>
      </p:sp>
      <p:sp>
        <p:nvSpPr>
          <p:cNvPr id="5151" name="WordArt 5"/>
          <p:cNvSpPr>
            <a:spLocks noChangeArrowheads="1" noChangeShapeType="1" noTextEdit="1"/>
          </p:cNvSpPr>
          <p:nvPr/>
        </p:nvSpPr>
        <p:spPr bwMode="auto">
          <a:xfrm>
            <a:off x="555625" y="74613"/>
            <a:ext cx="8064500" cy="148431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r>
              <a:rPr lang="ru-RU" sz="3600" b="1" kern="10">
                <a:ln w="25400">
                  <a:solidFill>
                    <a:srgbClr val="CCFF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устройство напильника</a:t>
            </a:r>
          </a:p>
        </p:txBody>
      </p:sp>
    </p:spTree>
    <p:extLst>
      <p:ext uri="{BB962C8B-B14F-4D97-AF65-F5344CB8AC3E}">
        <p14:creationId xmlns:p14="http://schemas.microsoft.com/office/powerpoint/2010/main" val="252565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2940"/>
            <a:ext cx="8568952" cy="17526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По форме поперечного сечения напильники бывают: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 descr="D:\#SAN#\ТЕХНОЛОГИЯ\6 класс\фото\Виды напильников по форме поперечного сече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69593"/>
            <a:ext cx="7296246" cy="54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49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640960" cy="17526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Напильники могут быть с ОДИНАРНОЙ, ДВОЙНОЙ и РАШПИЛЬНОЙ насечками.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 descr="D:\#SAN#\ТЕХНОЛОГИЯ\6 класс\фото\Формы насечек напильников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50333"/>
            <a:ext cx="8424936" cy="380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5373216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Каждая насечка – это зуб напильника – имеет форму клина 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(Клиновидную форму имеют также зубья ножовки и режущая кромка зубила)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6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703" y="188639"/>
            <a:ext cx="3505200" cy="240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250824" y="4958935"/>
            <a:ext cx="63373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ru-RU" sz="2400" b="1" dirty="0">
                <a:solidFill>
                  <a:srgbClr val="00B050"/>
                </a:solidFill>
                <a:latin typeface="Arial" charset="0"/>
              </a:rPr>
              <a:t>Рашпиль </a:t>
            </a:r>
            <a:r>
              <a:rPr lang="ru-RU" sz="2400" dirty="0">
                <a:solidFill>
                  <a:srgbClr val="00B050"/>
                </a:solidFill>
                <a:latin typeface="Arial" charset="0"/>
              </a:rPr>
              <a:t>— имеет насечку в виде маленьких заусенцев, расположенных отдельно друг от друга. </a:t>
            </a:r>
            <a:endParaRPr lang="ru-RU" sz="2400" dirty="0">
              <a:latin typeface="Arial" charset="0"/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250824" y="283361"/>
            <a:ext cx="4967288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7030A0"/>
                </a:solidFill>
                <a:latin typeface="Arial" charset="0"/>
              </a:rPr>
              <a:t>По характеру насечка подразделяется на:</a:t>
            </a:r>
            <a:r>
              <a:rPr lang="ru-RU" sz="2400" dirty="0">
                <a:solidFill>
                  <a:srgbClr val="7030A0"/>
                </a:solidFill>
                <a:latin typeface="Arial" charset="0"/>
              </a:rPr>
              <a:t> </a:t>
            </a:r>
          </a:p>
          <a:p>
            <a:pPr algn="l"/>
            <a:endParaRPr lang="ru-RU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235729" y="2594077"/>
            <a:ext cx="87831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Крестовую (перекрёстную) </a:t>
            </a:r>
            <a:r>
              <a:rPr lang="ru-RU" sz="2400" dirty="0">
                <a:solidFill>
                  <a:srgbClr val="0070C0"/>
                </a:solidFill>
                <a:latin typeface="Arial" charset="0"/>
              </a:rPr>
              <a:t>— для стали, чугуна и бронзы;</a:t>
            </a:r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250824" y="3892669"/>
            <a:ext cx="864165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Ф</a:t>
            </a:r>
            <a:r>
              <a:rPr lang="ru-RU" sz="2400" b="1" dirty="0" smtClean="0">
                <a:solidFill>
                  <a:srgbClr val="0070C0"/>
                </a:solidFill>
                <a:latin typeface="Arial" charset="0"/>
              </a:rPr>
              <a:t>резерованную </a:t>
            </a:r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(дуговую)</a:t>
            </a:r>
            <a:r>
              <a:rPr lang="ru-RU" sz="2400" dirty="0">
                <a:solidFill>
                  <a:srgbClr val="0070C0"/>
                </a:solidFill>
                <a:latin typeface="Arial" charset="0"/>
              </a:rPr>
              <a:t> — для цветных </a:t>
            </a:r>
            <a:r>
              <a:rPr lang="ru-RU" sz="2400" dirty="0" smtClean="0">
                <a:solidFill>
                  <a:srgbClr val="0070C0"/>
                </a:solidFill>
                <a:latin typeface="Arial" charset="0"/>
              </a:rPr>
              <a:t>металлов </a:t>
            </a:r>
            <a:r>
              <a:rPr lang="ru-RU" sz="2400" dirty="0">
                <a:solidFill>
                  <a:srgbClr val="0070C0"/>
                </a:solidFill>
                <a:latin typeface="Arial" charset="0"/>
              </a:rPr>
              <a:t>и </a:t>
            </a:r>
            <a:r>
              <a:rPr lang="ru-RU" sz="2400" dirty="0" smtClean="0">
                <a:solidFill>
                  <a:srgbClr val="0070C0"/>
                </a:solidFill>
                <a:latin typeface="Arial" charset="0"/>
              </a:rPr>
              <a:t>дерева. </a:t>
            </a:r>
            <a:endParaRPr lang="ru-RU" sz="24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9223" name="Rectangle 9"/>
          <p:cNvSpPr>
            <a:spLocks noChangeArrowheads="1"/>
          </p:cNvSpPr>
          <p:nvPr/>
        </p:nvSpPr>
        <p:spPr bwMode="auto">
          <a:xfrm>
            <a:off x="235729" y="3314312"/>
            <a:ext cx="84966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Р</a:t>
            </a:r>
            <a:r>
              <a:rPr lang="ru-RU" sz="2400" b="1" dirty="0" smtClean="0">
                <a:solidFill>
                  <a:srgbClr val="0070C0"/>
                </a:solidFill>
                <a:latin typeface="Arial" charset="0"/>
              </a:rPr>
              <a:t>ашпильную </a:t>
            </a:r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(точечную)</a:t>
            </a:r>
            <a:r>
              <a:rPr lang="ru-RU" sz="2400" dirty="0">
                <a:solidFill>
                  <a:srgbClr val="0070C0"/>
                </a:solidFill>
                <a:latin typeface="Arial" charset="0"/>
              </a:rPr>
              <a:t> — для дерева, </a:t>
            </a:r>
            <a:r>
              <a:rPr lang="ru-RU" sz="2400" dirty="0" smtClean="0">
                <a:solidFill>
                  <a:srgbClr val="0070C0"/>
                </a:solidFill>
                <a:latin typeface="Arial" charset="0"/>
              </a:rPr>
              <a:t>кожи,</a:t>
            </a:r>
            <a:r>
              <a:rPr lang="ru-RU" sz="2400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ru-RU" sz="2400" dirty="0" smtClean="0">
                <a:solidFill>
                  <a:srgbClr val="0070C0"/>
                </a:solidFill>
                <a:latin typeface="Arial" charset="0"/>
              </a:rPr>
              <a:t>резины</a:t>
            </a:r>
            <a:r>
              <a:rPr lang="ru-RU" sz="2400" dirty="0">
                <a:solidFill>
                  <a:srgbClr val="0070C0"/>
                </a:solidFill>
                <a:latin typeface="Arial" charset="0"/>
              </a:rPr>
              <a:t>.</a:t>
            </a:r>
          </a:p>
        </p:txBody>
      </p:sp>
      <p:sp>
        <p:nvSpPr>
          <p:cNvPr id="9224" name="Rectangle 11"/>
          <p:cNvSpPr>
            <a:spLocks noChangeArrowheads="1"/>
          </p:cNvSpPr>
          <p:nvPr/>
        </p:nvSpPr>
        <p:spPr bwMode="auto">
          <a:xfrm>
            <a:off x="235729" y="1642328"/>
            <a:ext cx="544828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П</a:t>
            </a:r>
            <a:r>
              <a:rPr lang="ru-RU" sz="2400" b="1" dirty="0" smtClean="0">
                <a:solidFill>
                  <a:srgbClr val="0070C0"/>
                </a:solidFill>
                <a:latin typeface="Arial" charset="0"/>
              </a:rPr>
              <a:t>ростую </a:t>
            </a:r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(одинарную)</a:t>
            </a:r>
            <a:r>
              <a:rPr lang="ru-RU" sz="2400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ru-RU" sz="2400" dirty="0" smtClean="0">
                <a:solidFill>
                  <a:srgbClr val="0070C0"/>
                </a:solidFill>
                <a:latin typeface="Arial" charset="0"/>
              </a:rPr>
              <a:t>— </a:t>
            </a:r>
          </a:p>
          <a:p>
            <a:pPr algn="l"/>
            <a:r>
              <a:rPr lang="ru-RU" sz="2400" dirty="0" smtClean="0">
                <a:solidFill>
                  <a:srgbClr val="0070C0"/>
                </a:solidFill>
                <a:latin typeface="Arial" charset="0"/>
              </a:rPr>
              <a:t>применяется </a:t>
            </a:r>
            <a:r>
              <a:rPr lang="ru-RU" sz="2400" dirty="0">
                <a:solidFill>
                  <a:srgbClr val="0070C0"/>
                </a:solidFill>
                <a:latin typeface="Arial" charset="0"/>
              </a:rPr>
              <a:t>для цветных металлов</a:t>
            </a:r>
            <a:r>
              <a:rPr lang="ru-RU" sz="2000" dirty="0">
                <a:latin typeface="Arial" charset="0"/>
              </a:rPr>
              <a:t>;</a:t>
            </a:r>
          </a:p>
        </p:txBody>
      </p:sp>
      <p:pic>
        <p:nvPicPr>
          <p:cNvPr id="9225" name="Picture 13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01" t="56294"/>
          <a:stretch>
            <a:fillRect/>
          </a:stretch>
        </p:blipFill>
        <p:spPr bwMode="auto">
          <a:xfrm>
            <a:off x="6588125" y="4994275"/>
            <a:ext cx="2555875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168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Группа 245"/>
          <p:cNvGrpSpPr>
            <a:grpSpLocks/>
          </p:cNvGrpSpPr>
          <p:nvPr/>
        </p:nvGrpSpPr>
        <p:grpSpPr bwMode="auto">
          <a:xfrm>
            <a:off x="0" y="0"/>
            <a:ext cx="9145588" cy="6858000"/>
            <a:chOff x="-810" y="0"/>
            <a:chExt cx="9144810" cy="6858000"/>
          </a:xfrm>
        </p:grpSpPr>
        <p:cxnSp>
          <p:nvCxnSpPr>
            <p:cNvPr id="3" name="Прямая соединительная линия 2"/>
            <p:cNvCxnSpPr/>
            <p:nvPr/>
          </p:nvCxnSpPr>
          <p:spPr bwMode="auto">
            <a:xfrm>
              <a:off x="778" y="0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" name="Прямая соединительная линия 4"/>
            <p:cNvCxnSpPr/>
            <p:nvPr/>
          </p:nvCxnSpPr>
          <p:spPr bwMode="auto">
            <a:xfrm>
              <a:off x="778" y="214313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Прямая соединительная линия 5"/>
            <p:cNvCxnSpPr/>
            <p:nvPr/>
          </p:nvCxnSpPr>
          <p:spPr bwMode="auto">
            <a:xfrm>
              <a:off x="778" y="428625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Прямая соединительная линия 6"/>
            <p:cNvCxnSpPr/>
            <p:nvPr/>
          </p:nvCxnSpPr>
          <p:spPr bwMode="auto">
            <a:xfrm>
              <a:off x="778" y="642938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Прямая соединительная линия 7"/>
            <p:cNvCxnSpPr/>
            <p:nvPr/>
          </p:nvCxnSpPr>
          <p:spPr bwMode="auto">
            <a:xfrm>
              <a:off x="778" y="857250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778" y="1071563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778" y="1285875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Прямая соединительная линия 10"/>
            <p:cNvCxnSpPr/>
            <p:nvPr/>
          </p:nvCxnSpPr>
          <p:spPr bwMode="auto">
            <a:xfrm>
              <a:off x="778" y="1500188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Прямая соединительная линия 13"/>
            <p:cNvCxnSpPr/>
            <p:nvPr/>
          </p:nvCxnSpPr>
          <p:spPr bwMode="auto">
            <a:xfrm>
              <a:off x="778" y="1714500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778" y="1928813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778" y="2143125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778" y="2357438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 bwMode="auto">
            <a:xfrm>
              <a:off x="778" y="2571750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Прямая соединительная линия 18"/>
            <p:cNvCxnSpPr/>
            <p:nvPr/>
          </p:nvCxnSpPr>
          <p:spPr bwMode="auto">
            <a:xfrm>
              <a:off x="778" y="2786063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778" y="3000375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Прямая соединительная линия 20"/>
            <p:cNvCxnSpPr/>
            <p:nvPr/>
          </p:nvCxnSpPr>
          <p:spPr bwMode="auto">
            <a:xfrm>
              <a:off x="778" y="3214688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Прямая соединительная линия 22"/>
            <p:cNvCxnSpPr/>
            <p:nvPr/>
          </p:nvCxnSpPr>
          <p:spPr bwMode="auto">
            <a:xfrm>
              <a:off x="778" y="3429000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Прямая соединительная линия 23"/>
            <p:cNvCxnSpPr/>
            <p:nvPr/>
          </p:nvCxnSpPr>
          <p:spPr bwMode="auto">
            <a:xfrm>
              <a:off x="778" y="3643313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Прямая соединительная линия 24"/>
            <p:cNvCxnSpPr/>
            <p:nvPr/>
          </p:nvCxnSpPr>
          <p:spPr bwMode="auto">
            <a:xfrm>
              <a:off x="778" y="3857625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Прямая соединительная линия 25"/>
            <p:cNvCxnSpPr/>
            <p:nvPr/>
          </p:nvCxnSpPr>
          <p:spPr bwMode="auto">
            <a:xfrm>
              <a:off x="778" y="4071938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Прямая соединительная линия 26"/>
            <p:cNvCxnSpPr/>
            <p:nvPr/>
          </p:nvCxnSpPr>
          <p:spPr bwMode="auto">
            <a:xfrm>
              <a:off x="778" y="4286250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Прямая соединительная линия 27"/>
            <p:cNvCxnSpPr/>
            <p:nvPr/>
          </p:nvCxnSpPr>
          <p:spPr bwMode="auto">
            <a:xfrm>
              <a:off x="778" y="4500563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Прямая соединительная линия 28"/>
            <p:cNvCxnSpPr/>
            <p:nvPr/>
          </p:nvCxnSpPr>
          <p:spPr bwMode="auto">
            <a:xfrm>
              <a:off x="778" y="4714875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Прямая соединительная линия 29"/>
            <p:cNvCxnSpPr/>
            <p:nvPr/>
          </p:nvCxnSpPr>
          <p:spPr bwMode="auto">
            <a:xfrm>
              <a:off x="778" y="4929188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Прямая соединительная линия 31"/>
            <p:cNvCxnSpPr/>
            <p:nvPr/>
          </p:nvCxnSpPr>
          <p:spPr bwMode="auto">
            <a:xfrm>
              <a:off x="778" y="5143500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Прямая соединительная линия 32"/>
            <p:cNvCxnSpPr/>
            <p:nvPr/>
          </p:nvCxnSpPr>
          <p:spPr bwMode="auto">
            <a:xfrm>
              <a:off x="778" y="5357813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Прямая соединительная линия 33"/>
            <p:cNvCxnSpPr/>
            <p:nvPr/>
          </p:nvCxnSpPr>
          <p:spPr bwMode="auto">
            <a:xfrm>
              <a:off x="778" y="5572125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Прямая соединительная линия 34"/>
            <p:cNvCxnSpPr/>
            <p:nvPr/>
          </p:nvCxnSpPr>
          <p:spPr bwMode="auto">
            <a:xfrm>
              <a:off x="778" y="5786438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Прямая соединительная линия 35"/>
            <p:cNvCxnSpPr/>
            <p:nvPr/>
          </p:nvCxnSpPr>
          <p:spPr bwMode="auto">
            <a:xfrm>
              <a:off x="778" y="6000750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Прямая соединительная линия 36"/>
            <p:cNvCxnSpPr/>
            <p:nvPr/>
          </p:nvCxnSpPr>
          <p:spPr bwMode="auto">
            <a:xfrm>
              <a:off x="778" y="6215063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Прямая соединительная линия 37"/>
            <p:cNvCxnSpPr/>
            <p:nvPr/>
          </p:nvCxnSpPr>
          <p:spPr bwMode="auto">
            <a:xfrm>
              <a:off x="778" y="6429375"/>
              <a:ext cx="9143222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Прямая соединительная линия 38"/>
            <p:cNvCxnSpPr/>
            <p:nvPr/>
          </p:nvCxnSpPr>
          <p:spPr bwMode="auto">
            <a:xfrm>
              <a:off x="778" y="6643688"/>
              <a:ext cx="9143222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Прямая соединительная линия 40"/>
            <p:cNvCxnSpPr/>
            <p:nvPr/>
          </p:nvCxnSpPr>
          <p:spPr bwMode="auto">
            <a:xfrm rot="5400000">
              <a:off x="4930048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Прямая соединительная линия 41"/>
            <p:cNvCxnSpPr/>
            <p:nvPr/>
          </p:nvCxnSpPr>
          <p:spPr bwMode="auto">
            <a:xfrm rot="5400000">
              <a:off x="4715754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Прямая соединительная линия 42"/>
            <p:cNvCxnSpPr/>
            <p:nvPr/>
          </p:nvCxnSpPr>
          <p:spPr bwMode="auto">
            <a:xfrm rot="5400000">
              <a:off x="4501459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Прямая соединительная линия 43"/>
            <p:cNvCxnSpPr/>
            <p:nvPr/>
          </p:nvCxnSpPr>
          <p:spPr bwMode="auto">
            <a:xfrm rot="5400000">
              <a:off x="4287165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Прямая соединительная линия 44"/>
            <p:cNvCxnSpPr/>
            <p:nvPr/>
          </p:nvCxnSpPr>
          <p:spPr bwMode="auto">
            <a:xfrm rot="5400000">
              <a:off x="4072871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Прямая соединительная линия 45"/>
            <p:cNvCxnSpPr/>
            <p:nvPr/>
          </p:nvCxnSpPr>
          <p:spPr bwMode="auto">
            <a:xfrm rot="5400000">
              <a:off x="3858577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Прямая соединительная линия 46"/>
            <p:cNvCxnSpPr/>
            <p:nvPr/>
          </p:nvCxnSpPr>
          <p:spPr bwMode="auto">
            <a:xfrm rot="5400000">
              <a:off x="3644282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Прямая соединительная линия 47"/>
            <p:cNvCxnSpPr/>
            <p:nvPr/>
          </p:nvCxnSpPr>
          <p:spPr bwMode="auto">
            <a:xfrm rot="5400000">
              <a:off x="3429988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Прямая соединительная линия 78"/>
            <p:cNvCxnSpPr/>
            <p:nvPr/>
          </p:nvCxnSpPr>
          <p:spPr bwMode="auto">
            <a:xfrm rot="5400000">
              <a:off x="3215694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Прямая соединительная линия 79"/>
            <p:cNvCxnSpPr/>
            <p:nvPr/>
          </p:nvCxnSpPr>
          <p:spPr bwMode="auto">
            <a:xfrm rot="5400000">
              <a:off x="3001400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Прямая соединительная линия 80"/>
            <p:cNvCxnSpPr/>
            <p:nvPr/>
          </p:nvCxnSpPr>
          <p:spPr bwMode="auto">
            <a:xfrm rot="5400000">
              <a:off x="2787105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Прямая соединительная линия 81"/>
            <p:cNvCxnSpPr/>
            <p:nvPr/>
          </p:nvCxnSpPr>
          <p:spPr bwMode="auto">
            <a:xfrm rot="5400000">
              <a:off x="2572811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Прямая соединительная линия 82"/>
            <p:cNvCxnSpPr/>
            <p:nvPr/>
          </p:nvCxnSpPr>
          <p:spPr bwMode="auto">
            <a:xfrm rot="5400000">
              <a:off x="2358517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Прямая соединительная линия 83"/>
            <p:cNvCxnSpPr/>
            <p:nvPr/>
          </p:nvCxnSpPr>
          <p:spPr bwMode="auto">
            <a:xfrm rot="5400000">
              <a:off x="2144223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Прямая соединительная линия 92"/>
            <p:cNvCxnSpPr/>
            <p:nvPr/>
          </p:nvCxnSpPr>
          <p:spPr bwMode="auto">
            <a:xfrm rot="5400000">
              <a:off x="5572931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Прямая соединительная линия 93"/>
            <p:cNvCxnSpPr/>
            <p:nvPr/>
          </p:nvCxnSpPr>
          <p:spPr bwMode="auto">
            <a:xfrm rot="5400000">
              <a:off x="5358636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Прямая соединительная линия 94"/>
            <p:cNvCxnSpPr/>
            <p:nvPr/>
          </p:nvCxnSpPr>
          <p:spPr bwMode="auto">
            <a:xfrm rot="5400000">
              <a:off x="5144343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0" name="Прямая соединительная линия 209"/>
            <p:cNvCxnSpPr/>
            <p:nvPr/>
          </p:nvCxnSpPr>
          <p:spPr bwMode="auto">
            <a:xfrm rot="5400000">
              <a:off x="1287046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Прямая соединительная линия 210"/>
            <p:cNvCxnSpPr/>
            <p:nvPr/>
          </p:nvCxnSpPr>
          <p:spPr bwMode="auto">
            <a:xfrm rot="5400000">
              <a:off x="1072751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2" name="Прямая соединительная линия 211"/>
            <p:cNvCxnSpPr/>
            <p:nvPr/>
          </p:nvCxnSpPr>
          <p:spPr bwMode="auto">
            <a:xfrm rot="5400000">
              <a:off x="858457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3" name="Прямая соединительная линия 212"/>
            <p:cNvCxnSpPr/>
            <p:nvPr/>
          </p:nvCxnSpPr>
          <p:spPr bwMode="auto">
            <a:xfrm rot="5400000">
              <a:off x="644162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4" name="Прямая соединительная линия 213"/>
            <p:cNvCxnSpPr/>
            <p:nvPr/>
          </p:nvCxnSpPr>
          <p:spPr bwMode="auto">
            <a:xfrm rot="5400000">
              <a:off x="429869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5" name="Прямая соединительная линия 214"/>
            <p:cNvCxnSpPr/>
            <p:nvPr/>
          </p:nvCxnSpPr>
          <p:spPr bwMode="auto">
            <a:xfrm rot="5400000">
              <a:off x="215574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6" name="Прямая соединительная линия 215"/>
            <p:cNvCxnSpPr/>
            <p:nvPr/>
          </p:nvCxnSpPr>
          <p:spPr bwMode="auto">
            <a:xfrm rot="5400000">
              <a:off x="1280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7" name="Прямая соединительная линия 216"/>
            <p:cNvCxnSpPr/>
            <p:nvPr/>
          </p:nvCxnSpPr>
          <p:spPr bwMode="auto">
            <a:xfrm rot="5400000">
              <a:off x="-213015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8" name="Прямая соединительная линия 217"/>
            <p:cNvCxnSpPr/>
            <p:nvPr/>
          </p:nvCxnSpPr>
          <p:spPr bwMode="auto">
            <a:xfrm rot="5400000">
              <a:off x="-427308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9" name="Прямая соединительная линия 218"/>
            <p:cNvCxnSpPr/>
            <p:nvPr/>
          </p:nvCxnSpPr>
          <p:spPr bwMode="auto">
            <a:xfrm rot="5400000">
              <a:off x="-641603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0" name="Прямая соединительная линия 219"/>
            <p:cNvCxnSpPr/>
            <p:nvPr/>
          </p:nvCxnSpPr>
          <p:spPr bwMode="auto">
            <a:xfrm rot="5400000">
              <a:off x="-855897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1" name="Прямая соединительная линия 220"/>
            <p:cNvCxnSpPr/>
            <p:nvPr/>
          </p:nvCxnSpPr>
          <p:spPr bwMode="auto">
            <a:xfrm rot="5400000">
              <a:off x="-1070192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2" name="Прямая соединительная линия 221"/>
            <p:cNvCxnSpPr/>
            <p:nvPr/>
          </p:nvCxnSpPr>
          <p:spPr bwMode="auto">
            <a:xfrm rot="5400000">
              <a:off x="-1284486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3" name="Прямая соединительная линия 222"/>
            <p:cNvCxnSpPr/>
            <p:nvPr/>
          </p:nvCxnSpPr>
          <p:spPr bwMode="auto">
            <a:xfrm rot="5400000">
              <a:off x="-1498780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4" name="Прямая соединительная линия 223"/>
            <p:cNvCxnSpPr/>
            <p:nvPr/>
          </p:nvCxnSpPr>
          <p:spPr bwMode="auto">
            <a:xfrm rot="5400000">
              <a:off x="1929928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5" name="Прямая соединительная линия 224"/>
            <p:cNvCxnSpPr/>
            <p:nvPr/>
          </p:nvCxnSpPr>
          <p:spPr bwMode="auto">
            <a:xfrm rot="5400000">
              <a:off x="1715634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Прямая соединительная линия 225"/>
            <p:cNvCxnSpPr/>
            <p:nvPr/>
          </p:nvCxnSpPr>
          <p:spPr bwMode="auto">
            <a:xfrm rot="5400000">
              <a:off x="1501339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8" name="Прямая соединительная линия 227"/>
            <p:cNvCxnSpPr/>
            <p:nvPr/>
          </p:nvCxnSpPr>
          <p:spPr bwMode="auto">
            <a:xfrm rot="5400000">
              <a:off x="-2357544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9" name="Прямая соединительная линия 228"/>
            <p:cNvCxnSpPr/>
            <p:nvPr/>
          </p:nvCxnSpPr>
          <p:spPr bwMode="auto">
            <a:xfrm rot="5400000">
              <a:off x="-2571839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0" name="Прямая соединительная линия 229"/>
            <p:cNvCxnSpPr/>
            <p:nvPr/>
          </p:nvCxnSpPr>
          <p:spPr bwMode="auto">
            <a:xfrm rot="5400000">
              <a:off x="-2786133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1" name="Прямая соединительная линия 230"/>
            <p:cNvCxnSpPr/>
            <p:nvPr/>
          </p:nvCxnSpPr>
          <p:spPr bwMode="auto">
            <a:xfrm rot="5400000">
              <a:off x="-3000428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Прямая соединительная линия 231"/>
            <p:cNvCxnSpPr/>
            <p:nvPr/>
          </p:nvCxnSpPr>
          <p:spPr bwMode="auto">
            <a:xfrm rot="5400000">
              <a:off x="-3214721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Прямая соединительная линия 232"/>
            <p:cNvCxnSpPr/>
            <p:nvPr/>
          </p:nvCxnSpPr>
          <p:spPr bwMode="auto">
            <a:xfrm rot="5400000">
              <a:off x="-3429016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2" name="Прямая соединительная линия 241"/>
            <p:cNvCxnSpPr/>
            <p:nvPr/>
          </p:nvCxnSpPr>
          <p:spPr bwMode="auto">
            <a:xfrm rot="5400000">
              <a:off x="-1714662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3" name="Прямая соединительная линия 242"/>
            <p:cNvCxnSpPr/>
            <p:nvPr/>
          </p:nvCxnSpPr>
          <p:spPr bwMode="auto">
            <a:xfrm rot="5400000">
              <a:off x="-1928956" y="3428206"/>
              <a:ext cx="6858000" cy="1587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4" name="Прямая соединительная линия 243"/>
            <p:cNvCxnSpPr/>
            <p:nvPr/>
          </p:nvCxnSpPr>
          <p:spPr bwMode="auto">
            <a:xfrm rot="5400000">
              <a:off x="-2143250" y="3428206"/>
              <a:ext cx="6858000" cy="1588"/>
            </a:xfrm>
            <a:prstGeom prst="line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243" name="Группа 374"/>
          <p:cNvGrpSpPr>
            <a:grpSpLocks/>
          </p:cNvGrpSpPr>
          <p:nvPr/>
        </p:nvGrpSpPr>
        <p:grpSpPr bwMode="auto">
          <a:xfrm>
            <a:off x="2679700" y="1289050"/>
            <a:ext cx="1289050" cy="2355850"/>
            <a:chOff x="5143494" y="750886"/>
            <a:chExt cx="1289057" cy="2355850"/>
          </a:xfrm>
        </p:grpSpPr>
        <p:grpSp>
          <p:nvGrpSpPr>
            <p:cNvPr id="10305" name="Группа 126"/>
            <p:cNvGrpSpPr>
              <a:grpSpLocks/>
            </p:cNvGrpSpPr>
            <p:nvPr/>
          </p:nvGrpSpPr>
          <p:grpSpPr bwMode="auto">
            <a:xfrm>
              <a:off x="5143494" y="750886"/>
              <a:ext cx="1284288" cy="2355850"/>
              <a:chOff x="647702" y="646113"/>
              <a:chExt cx="1284288" cy="2355850"/>
            </a:xfrm>
          </p:grpSpPr>
          <p:sp>
            <p:nvSpPr>
              <p:cNvPr id="128" name="Куб 127"/>
              <p:cNvSpPr>
                <a:spLocks noChangeArrowheads="1"/>
              </p:cNvSpPr>
              <p:nvPr/>
            </p:nvSpPr>
            <p:spPr bwMode="auto">
              <a:xfrm rot="10800000">
                <a:off x="647702" y="646113"/>
                <a:ext cx="1284295" cy="2355850"/>
              </a:xfrm>
              <a:prstGeom prst="cube">
                <a:avLst>
                  <a:gd name="adj" fmla="val 7741"/>
                </a:avLst>
              </a:prstGeom>
              <a:solidFill>
                <a:schemeClr val="folHlink"/>
              </a:solidFill>
              <a:ln w="9525" algn="ctr">
                <a:solidFill>
                  <a:srgbClr val="0D0D0D"/>
                </a:solidFill>
                <a:round/>
                <a:headEnd/>
                <a:tailEnd/>
              </a:ln>
            </p:spPr>
            <p:txBody>
              <a:bodyPr rot="10800000"/>
              <a:lstStyle/>
              <a:p>
                <a:pPr algn="l">
                  <a:defRPr/>
                </a:pPr>
                <a:endParaRPr lang="ru-RU" sz="3200" b="1">
                  <a:latin typeface="Arial" charset="0"/>
                </a:endParaRPr>
              </a:p>
            </p:txBody>
          </p:sp>
          <p:cxnSp>
            <p:nvCxnSpPr>
              <p:cNvPr id="10316" name="Прямая соединительная линия 128"/>
              <p:cNvCxnSpPr>
                <a:cxnSpLocks noChangeShapeType="1"/>
                <a:endCxn id="128" idx="1"/>
              </p:cNvCxnSpPr>
              <p:nvPr/>
            </p:nvCxnSpPr>
            <p:spPr bwMode="auto">
              <a:xfrm rot="10800000" flipV="1">
                <a:off x="1339548" y="2573337"/>
                <a:ext cx="590853" cy="329221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17" name="Прямая соединительная линия 129"/>
              <p:cNvCxnSpPr>
                <a:cxnSpLocks noChangeShapeType="1"/>
              </p:cNvCxnSpPr>
              <p:nvPr/>
            </p:nvCxnSpPr>
            <p:spPr bwMode="auto">
              <a:xfrm rot="10800000" flipV="1">
                <a:off x="971551" y="2359025"/>
                <a:ext cx="958851" cy="543534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18" name="Прямая соединительная линия 130"/>
              <p:cNvCxnSpPr>
                <a:cxnSpLocks noChangeShapeType="1"/>
              </p:cNvCxnSpPr>
              <p:nvPr/>
            </p:nvCxnSpPr>
            <p:spPr bwMode="auto">
              <a:xfrm rot="10800000" flipV="1">
                <a:off x="749300" y="2143125"/>
                <a:ext cx="1181100" cy="642938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19" name="Прямая соединительная линия 131"/>
              <p:cNvCxnSpPr>
                <a:cxnSpLocks noChangeShapeType="1"/>
              </p:cNvCxnSpPr>
              <p:nvPr/>
            </p:nvCxnSpPr>
            <p:spPr bwMode="auto">
              <a:xfrm rot="10800000" flipV="1">
                <a:off x="747105" y="1928812"/>
                <a:ext cx="1183294" cy="642937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20" name="Прямая соединительная линия 132"/>
              <p:cNvCxnSpPr>
                <a:cxnSpLocks noChangeShapeType="1"/>
              </p:cNvCxnSpPr>
              <p:nvPr/>
            </p:nvCxnSpPr>
            <p:spPr bwMode="auto">
              <a:xfrm rot="10800000" flipV="1">
                <a:off x="749300" y="1714500"/>
                <a:ext cx="1181098" cy="642938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21" name="Прямая соединительная линия 133"/>
              <p:cNvCxnSpPr>
                <a:cxnSpLocks noChangeShapeType="1"/>
              </p:cNvCxnSpPr>
              <p:nvPr/>
            </p:nvCxnSpPr>
            <p:spPr bwMode="auto">
              <a:xfrm rot="10800000" flipV="1">
                <a:off x="749300" y="1500187"/>
                <a:ext cx="1181096" cy="644525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22" name="Прямая соединительная линия 134"/>
              <p:cNvCxnSpPr>
                <a:cxnSpLocks noChangeShapeType="1"/>
              </p:cNvCxnSpPr>
              <p:nvPr/>
            </p:nvCxnSpPr>
            <p:spPr bwMode="auto">
              <a:xfrm rot="10800000" flipV="1">
                <a:off x="749300" y="1287462"/>
                <a:ext cx="1182690" cy="642937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23" name="Прямая соединительная линия 135"/>
              <p:cNvCxnSpPr>
                <a:cxnSpLocks noChangeShapeType="1"/>
              </p:cNvCxnSpPr>
              <p:nvPr/>
            </p:nvCxnSpPr>
            <p:spPr bwMode="auto">
              <a:xfrm rot="10800000" flipV="1">
                <a:off x="747104" y="1073148"/>
                <a:ext cx="1183292" cy="641351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24" name="Прямая соединительная линия 136"/>
              <p:cNvCxnSpPr>
                <a:cxnSpLocks noChangeShapeType="1"/>
              </p:cNvCxnSpPr>
              <p:nvPr/>
            </p:nvCxnSpPr>
            <p:spPr bwMode="auto">
              <a:xfrm rot="10800000" flipV="1">
                <a:off x="749301" y="858837"/>
                <a:ext cx="1181095" cy="642937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0306" name="Прямая соединительная линия 138"/>
            <p:cNvCxnSpPr>
              <a:cxnSpLocks noChangeShapeType="1"/>
            </p:cNvCxnSpPr>
            <p:nvPr/>
          </p:nvCxnSpPr>
          <p:spPr bwMode="auto">
            <a:xfrm>
              <a:off x="5242897" y="1177920"/>
              <a:ext cx="1183291" cy="42862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7" name="Прямая соединительная линия 139"/>
            <p:cNvCxnSpPr>
              <a:cxnSpLocks noChangeShapeType="1"/>
            </p:cNvCxnSpPr>
            <p:nvPr/>
          </p:nvCxnSpPr>
          <p:spPr bwMode="auto">
            <a:xfrm>
              <a:off x="5242896" y="1390645"/>
              <a:ext cx="1183291" cy="42862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8" name="Прямая соединительная линия 140"/>
            <p:cNvCxnSpPr>
              <a:cxnSpLocks noChangeShapeType="1"/>
            </p:cNvCxnSpPr>
            <p:nvPr/>
          </p:nvCxnSpPr>
          <p:spPr bwMode="auto">
            <a:xfrm>
              <a:off x="5242896" y="1606547"/>
              <a:ext cx="1183291" cy="42862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9" name="Прямая соединительная линия 141"/>
            <p:cNvCxnSpPr>
              <a:cxnSpLocks noChangeShapeType="1"/>
            </p:cNvCxnSpPr>
            <p:nvPr/>
          </p:nvCxnSpPr>
          <p:spPr bwMode="auto">
            <a:xfrm>
              <a:off x="5249260" y="1819270"/>
              <a:ext cx="1183291" cy="42862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0" name="Прямая соединительная линия 142"/>
            <p:cNvCxnSpPr>
              <a:cxnSpLocks noChangeShapeType="1"/>
            </p:cNvCxnSpPr>
            <p:nvPr/>
          </p:nvCxnSpPr>
          <p:spPr bwMode="auto">
            <a:xfrm>
              <a:off x="5249260" y="2033583"/>
              <a:ext cx="1183291" cy="42862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1" name="Прямая соединительная линия 143"/>
            <p:cNvCxnSpPr>
              <a:cxnSpLocks noChangeShapeType="1"/>
            </p:cNvCxnSpPr>
            <p:nvPr/>
          </p:nvCxnSpPr>
          <p:spPr bwMode="auto">
            <a:xfrm>
              <a:off x="5242896" y="2247895"/>
              <a:ext cx="1183291" cy="42862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2" name="Прямая соединительная линия 144"/>
            <p:cNvCxnSpPr>
              <a:cxnSpLocks noChangeShapeType="1"/>
            </p:cNvCxnSpPr>
            <p:nvPr/>
          </p:nvCxnSpPr>
          <p:spPr bwMode="auto">
            <a:xfrm>
              <a:off x="5242896" y="2462208"/>
              <a:ext cx="1183291" cy="42862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3" name="Прямая соединительная линия 145"/>
            <p:cNvCxnSpPr>
              <a:cxnSpLocks noChangeShapeType="1"/>
            </p:cNvCxnSpPr>
            <p:nvPr/>
          </p:nvCxnSpPr>
          <p:spPr bwMode="auto">
            <a:xfrm>
              <a:off x="5242896" y="2676521"/>
              <a:ext cx="929304" cy="33081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4" name="Прямая соединительная линия 146"/>
            <p:cNvCxnSpPr>
              <a:cxnSpLocks noChangeShapeType="1"/>
            </p:cNvCxnSpPr>
            <p:nvPr/>
          </p:nvCxnSpPr>
          <p:spPr bwMode="auto">
            <a:xfrm>
              <a:off x="5242896" y="2890834"/>
              <a:ext cx="330817" cy="109541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244" name="Группа 149"/>
          <p:cNvGrpSpPr>
            <a:grpSpLocks/>
          </p:cNvGrpSpPr>
          <p:nvPr/>
        </p:nvGrpSpPr>
        <p:grpSpPr bwMode="auto">
          <a:xfrm>
            <a:off x="431800" y="1289050"/>
            <a:ext cx="1284288" cy="2355850"/>
            <a:chOff x="647702" y="646113"/>
            <a:chExt cx="1284288" cy="2355850"/>
          </a:xfrm>
        </p:grpSpPr>
        <p:sp>
          <p:nvSpPr>
            <p:cNvPr id="151" name="Куб 150"/>
            <p:cNvSpPr>
              <a:spLocks noChangeArrowheads="1"/>
            </p:cNvSpPr>
            <p:nvPr/>
          </p:nvSpPr>
          <p:spPr bwMode="auto">
            <a:xfrm rot="10800000">
              <a:off x="647702" y="646113"/>
              <a:ext cx="1284288" cy="2355850"/>
            </a:xfrm>
            <a:prstGeom prst="cube">
              <a:avLst>
                <a:gd name="adj" fmla="val 7741"/>
              </a:avLst>
            </a:prstGeom>
            <a:solidFill>
              <a:schemeClr val="folHlink"/>
            </a:solidFill>
            <a:ln w="9525" algn="ctr">
              <a:solidFill>
                <a:srgbClr val="0D0D0D"/>
              </a:solidFill>
              <a:round/>
              <a:headEnd/>
              <a:tailEnd/>
            </a:ln>
          </p:spPr>
          <p:txBody>
            <a:bodyPr rot="10800000"/>
            <a:lstStyle/>
            <a:p>
              <a:pPr algn="l">
                <a:defRPr/>
              </a:pPr>
              <a:endParaRPr lang="ru-RU" sz="3200" b="1">
                <a:latin typeface="Arial" charset="0"/>
              </a:endParaRPr>
            </a:p>
          </p:txBody>
        </p:sp>
        <p:cxnSp>
          <p:nvCxnSpPr>
            <p:cNvPr id="10296" name="Прямая соединительная линия 151"/>
            <p:cNvCxnSpPr>
              <a:cxnSpLocks noChangeShapeType="1"/>
              <a:endCxn id="151" idx="1"/>
            </p:cNvCxnSpPr>
            <p:nvPr/>
          </p:nvCxnSpPr>
          <p:spPr bwMode="auto">
            <a:xfrm rot="10800000" flipV="1">
              <a:off x="1339548" y="2573337"/>
              <a:ext cx="590853" cy="329221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7" name="Прямая соединительная линия 152"/>
            <p:cNvCxnSpPr>
              <a:cxnSpLocks noChangeShapeType="1"/>
            </p:cNvCxnSpPr>
            <p:nvPr/>
          </p:nvCxnSpPr>
          <p:spPr bwMode="auto">
            <a:xfrm rot="10800000" flipV="1">
              <a:off x="971551" y="2359025"/>
              <a:ext cx="958851" cy="54353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8" name="Прямая соединительная линия 153"/>
            <p:cNvCxnSpPr>
              <a:cxnSpLocks noChangeShapeType="1"/>
            </p:cNvCxnSpPr>
            <p:nvPr/>
          </p:nvCxnSpPr>
          <p:spPr bwMode="auto">
            <a:xfrm rot="10800000" flipV="1">
              <a:off x="749300" y="2143125"/>
              <a:ext cx="1181100" cy="64293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9" name="Прямая соединительная линия 154"/>
            <p:cNvCxnSpPr>
              <a:cxnSpLocks noChangeShapeType="1"/>
            </p:cNvCxnSpPr>
            <p:nvPr/>
          </p:nvCxnSpPr>
          <p:spPr bwMode="auto">
            <a:xfrm rot="10800000" flipV="1">
              <a:off x="747105" y="1928812"/>
              <a:ext cx="1183294" cy="64293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0" name="Прямая соединительная линия 155"/>
            <p:cNvCxnSpPr>
              <a:cxnSpLocks noChangeShapeType="1"/>
            </p:cNvCxnSpPr>
            <p:nvPr/>
          </p:nvCxnSpPr>
          <p:spPr bwMode="auto">
            <a:xfrm rot="10800000" flipV="1">
              <a:off x="749300" y="1714500"/>
              <a:ext cx="1181098" cy="64293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1" name="Прямая соединительная линия 156"/>
            <p:cNvCxnSpPr>
              <a:cxnSpLocks noChangeShapeType="1"/>
            </p:cNvCxnSpPr>
            <p:nvPr/>
          </p:nvCxnSpPr>
          <p:spPr bwMode="auto">
            <a:xfrm rot="10800000" flipV="1">
              <a:off x="749300" y="1500187"/>
              <a:ext cx="1181096" cy="6445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2" name="Прямая соединительная линия 157"/>
            <p:cNvCxnSpPr>
              <a:cxnSpLocks noChangeShapeType="1"/>
            </p:cNvCxnSpPr>
            <p:nvPr/>
          </p:nvCxnSpPr>
          <p:spPr bwMode="auto">
            <a:xfrm rot="10800000" flipV="1">
              <a:off x="749300" y="1287462"/>
              <a:ext cx="1182690" cy="64293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3" name="Прямая соединительная линия 158"/>
            <p:cNvCxnSpPr>
              <a:cxnSpLocks noChangeShapeType="1"/>
            </p:cNvCxnSpPr>
            <p:nvPr/>
          </p:nvCxnSpPr>
          <p:spPr bwMode="auto">
            <a:xfrm rot="10800000" flipV="1">
              <a:off x="747104" y="1073148"/>
              <a:ext cx="1183292" cy="641351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4" name="Прямая соединительная линия 159"/>
            <p:cNvCxnSpPr>
              <a:cxnSpLocks noChangeShapeType="1"/>
            </p:cNvCxnSpPr>
            <p:nvPr/>
          </p:nvCxnSpPr>
          <p:spPr bwMode="auto">
            <a:xfrm rot="10800000" flipV="1">
              <a:off x="749301" y="858837"/>
              <a:ext cx="1181095" cy="64293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245" name="Группа 373"/>
          <p:cNvGrpSpPr>
            <a:grpSpLocks/>
          </p:cNvGrpSpPr>
          <p:nvPr/>
        </p:nvGrpSpPr>
        <p:grpSpPr bwMode="auto">
          <a:xfrm>
            <a:off x="4930775" y="1285875"/>
            <a:ext cx="1284288" cy="2355850"/>
            <a:chOff x="2787650" y="3965575"/>
            <a:chExt cx="1284287" cy="2355850"/>
          </a:xfrm>
        </p:grpSpPr>
        <p:sp>
          <p:nvSpPr>
            <p:cNvPr id="106" name="Куб 105"/>
            <p:cNvSpPr>
              <a:spLocks noChangeArrowheads="1"/>
            </p:cNvSpPr>
            <p:nvPr/>
          </p:nvSpPr>
          <p:spPr bwMode="auto">
            <a:xfrm rot="10800000">
              <a:off x="2787650" y="3965575"/>
              <a:ext cx="1284287" cy="2355850"/>
            </a:xfrm>
            <a:prstGeom prst="cube">
              <a:avLst>
                <a:gd name="adj" fmla="val 7741"/>
              </a:avLst>
            </a:prstGeom>
            <a:solidFill>
              <a:schemeClr val="folHlink"/>
            </a:solidFill>
            <a:ln w="9525" algn="ctr">
              <a:solidFill>
                <a:srgbClr val="0D0D0D"/>
              </a:solidFill>
              <a:round/>
              <a:headEnd/>
              <a:tailEnd/>
            </a:ln>
          </p:spPr>
          <p:txBody>
            <a:bodyPr rot="10800000"/>
            <a:lstStyle/>
            <a:p>
              <a:pPr algn="l">
                <a:defRPr/>
              </a:pPr>
              <a:endParaRPr lang="ru-RU" sz="3200" b="1">
                <a:latin typeface="Arial" charset="0"/>
              </a:endParaRPr>
            </a:p>
          </p:txBody>
        </p:sp>
        <p:grpSp>
          <p:nvGrpSpPr>
            <p:cNvPr id="10264" name="Группа 372"/>
            <p:cNvGrpSpPr>
              <a:grpSpLocks/>
            </p:cNvGrpSpPr>
            <p:nvPr/>
          </p:nvGrpSpPr>
          <p:grpSpPr bwMode="auto">
            <a:xfrm>
              <a:off x="3003551" y="4503034"/>
              <a:ext cx="977188" cy="1713616"/>
              <a:chOff x="4719523" y="4141774"/>
              <a:chExt cx="977188" cy="1713616"/>
            </a:xfrm>
          </p:grpSpPr>
          <p:sp>
            <p:nvSpPr>
              <p:cNvPr id="162" name="Дуга 161"/>
              <p:cNvSpPr>
                <a:spLocks/>
              </p:cNvSpPr>
              <p:nvPr/>
            </p:nvSpPr>
            <p:spPr bwMode="auto">
              <a:xfrm rot="-5561977">
                <a:off x="4975904" y="5541859"/>
                <a:ext cx="134937" cy="200025"/>
              </a:xfrm>
              <a:custGeom>
                <a:avLst/>
                <a:gdLst>
                  <a:gd name="T0" fmla="*/ 67469 w 134937"/>
                  <a:gd name="T1" fmla="*/ 0 h 200025"/>
                  <a:gd name="T2" fmla="*/ 67469 w 134937"/>
                  <a:gd name="T3" fmla="*/ 100013 h 200025"/>
                  <a:gd name="T4" fmla="*/ 57575 w 134937"/>
                  <a:gd name="T5" fmla="*/ 198944 h 200025"/>
                  <a:gd name="T6" fmla="*/ 11796480 60000 65536"/>
                  <a:gd name="T7" fmla="*/ 11796480 60000 65536"/>
                  <a:gd name="T8" fmla="*/ 11796480 60000 65536"/>
                  <a:gd name="T9" fmla="*/ 57575 w 134937"/>
                  <a:gd name="T10" fmla="*/ 0 h 200025"/>
                  <a:gd name="T11" fmla="*/ 134937 w 134937"/>
                  <a:gd name="T12" fmla="*/ 200025 h 2000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0025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  <a:lnTo>
                      <a:pt x="67469" y="100013"/>
                    </a:lnTo>
                    <a:close/>
                  </a:path>
                  <a:path w="134937" h="200025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3" name="Дуга 162"/>
              <p:cNvSpPr>
                <a:spLocks/>
              </p:cNvSpPr>
              <p:nvPr/>
            </p:nvSpPr>
            <p:spPr bwMode="auto">
              <a:xfrm rot="-5561977">
                <a:off x="4752860" y="5685527"/>
                <a:ext cx="134938" cy="201613"/>
              </a:xfrm>
              <a:custGeom>
                <a:avLst/>
                <a:gdLst>
                  <a:gd name="T0" fmla="*/ 67469 w 134938"/>
                  <a:gd name="T1" fmla="*/ 0 h 201613"/>
                  <a:gd name="T2" fmla="*/ 67469 w 134938"/>
                  <a:gd name="T3" fmla="*/ 100807 h 201613"/>
                  <a:gd name="T4" fmla="*/ 57499 w 134938"/>
                  <a:gd name="T5" fmla="*/ 200506 h 201613"/>
                  <a:gd name="T6" fmla="*/ 11796480 60000 65536"/>
                  <a:gd name="T7" fmla="*/ 11796480 60000 65536"/>
                  <a:gd name="T8" fmla="*/ 11796480 60000 65536"/>
                  <a:gd name="T9" fmla="*/ 57499 w 134938"/>
                  <a:gd name="T10" fmla="*/ 0 h 201613"/>
                  <a:gd name="T11" fmla="*/ 134938 w 134938"/>
                  <a:gd name="T12" fmla="*/ 201613 h 2016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8" h="201613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  <a:lnTo>
                      <a:pt x="67469" y="100807"/>
                    </a:lnTo>
                    <a:close/>
                  </a:path>
                  <a:path w="134938" h="201613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" name="Дуга 163"/>
              <p:cNvSpPr>
                <a:spLocks/>
              </p:cNvSpPr>
              <p:nvPr/>
            </p:nvSpPr>
            <p:spPr bwMode="auto">
              <a:xfrm rot="-5561977">
                <a:off x="5169578" y="5687909"/>
                <a:ext cx="134937" cy="200025"/>
              </a:xfrm>
              <a:custGeom>
                <a:avLst/>
                <a:gdLst>
                  <a:gd name="T0" fmla="*/ 67469 w 134937"/>
                  <a:gd name="T1" fmla="*/ 0 h 200025"/>
                  <a:gd name="T2" fmla="*/ 67469 w 134937"/>
                  <a:gd name="T3" fmla="*/ 100013 h 200025"/>
                  <a:gd name="T4" fmla="*/ 57575 w 134937"/>
                  <a:gd name="T5" fmla="*/ 198944 h 200025"/>
                  <a:gd name="T6" fmla="*/ 11796480 60000 65536"/>
                  <a:gd name="T7" fmla="*/ 11796480 60000 65536"/>
                  <a:gd name="T8" fmla="*/ 11796480 60000 65536"/>
                  <a:gd name="T9" fmla="*/ 57575 w 134937"/>
                  <a:gd name="T10" fmla="*/ 0 h 200025"/>
                  <a:gd name="T11" fmla="*/ 134937 w 134937"/>
                  <a:gd name="T12" fmla="*/ 200025 h 2000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0025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  <a:lnTo>
                      <a:pt x="67469" y="100013"/>
                    </a:lnTo>
                    <a:close/>
                  </a:path>
                  <a:path w="134937" h="200025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5" name="Дуга 164"/>
              <p:cNvSpPr>
                <a:spLocks/>
              </p:cNvSpPr>
              <p:nvPr/>
            </p:nvSpPr>
            <p:spPr bwMode="auto">
              <a:xfrm rot="-5561977">
                <a:off x="5508509" y="5687115"/>
                <a:ext cx="134937" cy="201613"/>
              </a:xfrm>
              <a:custGeom>
                <a:avLst/>
                <a:gdLst>
                  <a:gd name="T0" fmla="*/ 67469 w 134937"/>
                  <a:gd name="T1" fmla="*/ 0 h 201613"/>
                  <a:gd name="T2" fmla="*/ 67469 w 134937"/>
                  <a:gd name="T3" fmla="*/ 100807 h 201613"/>
                  <a:gd name="T4" fmla="*/ 57498 w 134937"/>
                  <a:gd name="T5" fmla="*/ 200506 h 201613"/>
                  <a:gd name="T6" fmla="*/ 11796480 60000 65536"/>
                  <a:gd name="T7" fmla="*/ 11796480 60000 65536"/>
                  <a:gd name="T8" fmla="*/ 11796480 60000 65536"/>
                  <a:gd name="T9" fmla="*/ 57498 w 134937"/>
                  <a:gd name="T10" fmla="*/ 0 h 201613"/>
                  <a:gd name="T11" fmla="*/ 134937 w 134937"/>
                  <a:gd name="T12" fmla="*/ 201613 h 2016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1613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  <a:lnTo>
                      <a:pt x="67469" y="100807"/>
                    </a:lnTo>
                    <a:close/>
                  </a:path>
                  <a:path w="134937" h="201613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7" name="Дуга 346"/>
              <p:cNvSpPr>
                <a:spLocks/>
              </p:cNvSpPr>
              <p:nvPr/>
            </p:nvSpPr>
            <p:spPr bwMode="auto">
              <a:xfrm rot="-5561977">
                <a:off x="5376746" y="5541066"/>
                <a:ext cx="134937" cy="201612"/>
              </a:xfrm>
              <a:custGeom>
                <a:avLst/>
                <a:gdLst>
                  <a:gd name="T0" fmla="*/ 67469 w 134937"/>
                  <a:gd name="T1" fmla="*/ 0 h 201612"/>
                  <a:gd name="T2" fmla="*/ 67469 w 134937"/>
                  <a:gd name="T3" fmla="*/ 100806 h 201612"/>
                  <a:gd name="T4" fmla="*/ 57499 w 134937"/>
                  <a:gd name="T5" fmla="*/ 200505 h 201612"/>
                  <a:gd name="T6" fmla="*/ 11796480 60000 65536"/>
                  <a:gd name="T7" fmla="*/ 11796480 60000 65536"/>
                  <a:gd name="T8" fmla="*/ 11796480 60000 65536"/>
                  <a:gd name="T9" fmla="*/ 57499 w 134937"/>
                  <a:gd name="T10" fmla="*/ 0 h 201612"/>
                  <a:gd name="T11" fmla="*/ 134937 w 134937"/>
                  <a:gd name="T12" fmla="*/ 201612 h 201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1612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  <a:lnTo>
                      <a:pt x="67469" y="100806"/>
                    </a:lnTo>
                    <a:close/>
                  </a:path>
                  <a:path w="134937" h="201612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" name="Дуга 347"/>
              <p:cNvSpPr>
                <a:spLocks/>
              </p:cNvSpPr>
              <p:nvPr/>
            </p:nvSpPr>
            <p:spPr bwMode="auto">
              <a:xfrm rot="-5561977">
                <a:off x="4997335" y="5252140"/>
                <a:ext cx="134937" cy="201613"/>
              </a:xfrm>
              <a:custGeom>
                <a:avLst/>
                <a:gdLst>
                  <a:gd name="T0" fmla="*/ 67469 w 134937"/>
                  <a:gd name="T1" fmla="*/ 0 h 201613"/>
                  <a:gd name="T2" fmla="*/ 67469 w 134937"/>
                  <a:gd name="T3" fmla="*/ 100807 h 201613"/>
                  <a:gd name="T4" fmla="*/ 57498 w 134937"/>
                  <a:gd name="T5" fmla="*/ 200506 h 201613"/>
                  <a:gd name="T6" fmla="*/ 11796480 60000 65536"/>
                  <a:gd name="T7" fmla="*/ 11796480 60000 65536"/>
                  <a:gd name="T8" fmla="*/ 11796480 60000 65536"/>
                  <a:gd name="T9" fmla="*/ 57498 w 134937"/>
                  <a:gd name="T10" fmla="*/ 0 h 201613"/>
                  <a:gd name="T11" fmla="*/ 134937 w 134937"/>
                  <a:gd name="T12" fmla="*/ 201613 h 2016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1613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  <a:lnTo>
                      <a:pt x="67469" y="100807"/>
                    </a:lnTo>
                    <a:close/>
                  </a:path>
                  <a:path w="134937" h="201613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9" name="Дуга 348"/>
              <p:cNvSpPr>
                <a:spLocks/>
              </p:cNvSpPr>
              <p:nvPr/>
            </p:nvSpPr>
            <p:spPr bwMode="auto">
              <a:xfrm rot="-5561977">
                <a:off x="4773497" y="5396603"/>
                <a:ext cx="134938" cy="201612"/>
              </a:xfrm>
              <a:custGeom>
                <a:avLst/>
                <a:gdLst>
                  <a:gd name="T0" fmla="*/ 67469 w 134938"/>
                  <a:gd name="T1" fmla="*/ 0 h 201612"/>
                  <a:gd name="T2" fmla="*/ 67469 w 134938"/>
                  <a:gd name="T3" fmla="*/ 100806 h 201612"/>
                  <a:gd name="T4" fmla="*/ 57499 w 134938"/>
                  <a:gd name="T5" fmla="*/ 200505 h 201612"/>
                  <a:gd name="T6" fmla="*/ 11796480 60000 65536"/>
                  <a:gd name="T7" fmla="*/ 11796480 60000 65536"/>
                  <a:gd name="T8" fmla="*/ 11796480 60000 65536"/>
                  <a:gd name="T9" fmla="*/ 57499 w 134938"/>
                  <a:gd name="T10" fmla="*/ 0 h 201612"/>
                  <a:gd name="T11" fmla="*/ 134938 w 134938"/>
                  <a:gd name="T12" fmla="*/ 201612 h 201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8" h="201612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  <a:lnTo>
                      <a:pt x="67469" y="100806"/>
                    </a:lnTo>
                    <a:close/>
                  </a:path>
                  <a:path w="134938" h="201612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0" name="Дуга 349"/>
              <p:cNvSpPr>
                <a:spLocks/>
              </p:cNvSpPr>
              <p:nvPr/>
            </p:nvSpPr>
            <p:spPr bwMode="auto">
              <a:xfrm rot="-5561977">
                <a:off x="5190215" y="5398984"/>
                <a:ext cx="134937" cy="200025"/>
              </a:xfrm>
              <a:custGeom>
                <a:avLst/>
                <a:gdLst>
                  <a:gd name="T0" fmla="*/ 67469 w 134937"/>
                  <a:gd name="T1" fmla="*/ 0 h 200025"/>
                  <a:gd name="T2" fmla="*/ 67469 w 134937"/>
                  <a:gd name="T3" fmla="*/ 100013 h 200025"/>
                  <a:gd name="T4" fmla="*/ 57575 w 134937"/>
                  <a:gd name="T5" fmla="*/ 198944 h 200025"/>
                  <a:gd name="T6" fmla="*/ 11796480 60000 65536"/>
                  <a:gd name="T7" fmla="*/ 11796480 60000 65536"/>
                  <a:gd name="T8" fmla="*/ 11796480 60000 65536"/>
                  <a:gd name="T9" fmla="*/ 57575 w 134937"/>
                  <a:gd name="T10" fmla="*/ 0 h 200025"/>
                  <a:gd name="T11" fmla="*/ 134937 w 134937"/>
                  <a:gd name="T12" fmla="*/ 200025 h 2000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0025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  <a:lnTo>
                      <a:pt x="67469" y="100013"/>
                    </a:lnTo>
                    <a:close/>
                  </a:path>
                  <a:path w="134937" h="200025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1" name="Дуга 350"/>
              <p:cNvSpPr>
                <a:spLocks/>
              </p:cNvSpPr>
              <p:nvPr/>
            </p:nvSpPr>
            <p:spPr bwMode="auto">
              <a:xfrm rot="-5561977">
                <a:off x="5529146" y="5398191"/>
                <a:ext cx="134937" cy="201612"/>
              </a:xfrm>
              <a:custGeom>
                <a:avLst/>
                <a:gdLst>
                  <a:gd name="T0" fmla="*/ 67469 w 134937"/>
                  <a:gd name="T1" fmla="*/ 0 h 201612"/>
                  <a:gd name="T2" fmla="*/ 67469 w 134937"/>
                  <a:gd name="T3" fmla="*/ 100806 h 201612"/>
                  <a:gd name="T4" fmla="*/ 57499 w 134937"/>
                  <a:gd name="T5" fmla="*/ 200505 h 201612"/>
                  <a:gd name="T6" fmla="*/ 11796480 60000 65536"/>
                  <a:gd name="T7" fmla="*/ 11796480 60000 65536"/>
                  <a:gd name="T8" fmla="*/ 11796480 60000 65536"/>
                  <a:gd name="T9" fmla="*/ 57499 w 134937"/>
                  <a:gd name="T10" fmla="*/ 0 h 201612"/>
                  <a:gd name="T11" fmla="*/ 134937 w 134937"/>
                  <a:gd name="T12" fmla="*/ 201612 h 201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1612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  <a:lnTo>
                      <a:pt x="67469" y="100806"/>
                    </a:lnTo>
                    <a:close/>
                  </a:path>
                  <a:path w="134937" h="201612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2" name="Дуга 351"/>
              <p:cNvSpPr>
                <a:spLocks/>
              </p:cNvSpPr>
              <p:nvPr/>
            </p:nvSpPr>
            <p:spPr bwMode="auto">
              <a:xfrm rot="-5561977">
                <a:off x="5397384" y="5252140"/>
                <a:ext cx="134937" cy="201613"/>
              </a:xfrm>
              <a:custGeom>
                <a:avLst/>
                <a:gdLst>
                  <a:gd name="T0" fmla="*/ 67469 w 134937"/>
                  <a:gd name="T1" fmla="*/ 0 h 201613"/>
                  <a:gd name="T2" fmla="*/ 67469 w 134937"/>
                  <a:gd name="T3" fmla="*/ 100807 h 201613"/>
                  <a:gd name="T4" fmla="*/ 57498 w 134937"/>
                  <a:gd name="T5" fmla="*/ 200506 h 201613"/>
                  <a:gd name="T6" fmla="*/ 11796480 60000 65536"/>
                  <a:gd name="T7" fmla="*/ 11796480 60000 65536"/>
                  <a:gd name="T8" fmla="*/ 11796480 60000 65536"/>
                  <a:gd name="T9" fmla="*/ 57498 w 134937"/>
                  <a:gd name="T10" fmla="*/ 0 h 201613"/>
                  <a:gd name="T11" fmla="*/ 134937 w 134937"/>
                  <a:gd name="T12" fmla="*/ 201613 h 2016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1613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  <a:lnTo>
                      <a:pt x="67469" y="100807"/>
                    </a:lnTo>
                    <a:close/>
                  </a:path>
                  <a:path w="134937" h="201613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3" name="Дуга 352"/>
              <p:cNvSpPr>
                <a:spLocks/>
              </p:cNvSpPr>
              <p:nvPr/>
            </p:nvSpPr>
            <p:spPr bwMode="auto">
              <a:xfrm rot="-5561977">
                <a:off x="4977491" y="4971946"/>
                <a:ext cx="134938" cy="200025"/>
              </a:xfrm>
              <a:custGeom>
                <a:avLst/>
                <a:gdLst>
                  <a:gd name="T0" fmla="*/ 67469 w 134938"/>
                  <a:gd name="T1" fmla="*/ 0 h 200025"/>
                  <a:gd name="T2" fmla="*/ 67469 w 134938"/>
                  <a:gd name="T3" fmla="*/ 100013 h 200025"/>
                  <a:gd name="T4" fmla="*/ 57576 w 134938"/>
                  <a:gd name="T5" fmla="*/ 198944 h 200025"/>
                  <a:gd name="T6" fmla="*/ 11796480 60000 65536"/>
                  <a:gd name="T7" fmla="*/ 11796480 60000 65536"/>
                  <a:gd name="T8" fmla="*/ 11796480 60000 65536"/>
                  <a:gd name="T9" fmla="*/ 57576 w 134938"/>
                  <a:gd name="T10" fmla="*/ 0 h 200025"/>
                  <a:gd name="T11" fmla="*/ 134938 w 134938"/>
                  <a:gd name="T12" fmla="*/ 200025 h 2000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8" h="200025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  <a:lnTo>
                      <a:pt x="67469" y="100013"/>
                    </a:lnTo>
                    <a:close/>
                  </a:path>
                  <a:path w="134938" h="200025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4" name="Дуга 353"/>
              <p:cNvSpPr>
                <a:spLocks/>
              </p:cNvSpPr>
              <p:nvPr/>
            </p:nvSpPr>
            <p:spPr bwMode="auto">
              <a:xfrm rot="-5561977">
                <a:off x="4754447" y="5115616"/>
                <a:ext cx="134937" cy="201612"/>
              </a:xfrm>
              <a:custGeom>
                <a:avLst/>
                <a:gdLst>
                  <a:gd name="T0" fmla="*/ 67469 w 134937"/>
                  <a:gd name="T1" fmla="*/ 0 h 201612"/>
                  <a:gd name="T2" fmla="*/ 67469 w 134937"/>
                  <a:gd name="T3" fmla="*/ 100806 h 201612"/>
                  <a:gd name="T4" fmla="*/ 57499 w 134937"/>
                  <a:gd name="T5" fmla="*/ 200505 h 201612"/>
                  <a:gd name="T6" fmla="*/ 11796480 60000 65536"/>
                  <a:gd name="T7" fmla="*/ 11796480 60000 65536"/>
                  <a:gd name="T8" fmla="*/ 11796480 60000 65536"/>
                  <a:gd name="T9" fmla="*/ 57499 w 134937"/>
                  <a:gd name="T10" fmla="*/ 0 h 201612"/>
                  <a:gd name="T11" fmla="*/ 134937 w 134937"/>
                  <a:gd name="T12" fmla="*/ 201612 h 201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1612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  <a:lnTo>
                      <a:pt x="67469" y="100806"/>
                    </a:lnTo>
                    <a:close/>
                  </a:path>
                  <a:path w="134937" h="201612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5" name="Дуга 354"/>
              <p:cNvSpPr>
                <a:spLocks/>
              </p:cNvSpPr>
              <p:nvPr/>
            </p:nvSpPr>
            <p:spPr bwMode="auto">
              <a:xfrm rot="-5561977">
                <a:off x="5171165" y="5117996"/>
                <a:ext cx="134938" cy="200025"/>
              </a:xfrm>
              <a:custGeom>
                <a:avLst/>
                <a:gdLst>
                  <a:gd name="T0" fmla="*/ 67469 w 134938"/>
                  <a:gd name="T1" fmla="*/ 0 h 200025"/>
                  <a:gd name="T2" fmla="*/ 67469 w 134938"/>
                  <a:gd name="T3" fmla="*/ 100013 h 200025"/>
                  <a:gd name="T4" fmla="*/ 57576 w 134938"/>
                  <a:gd name="T5" fmla="*/ 198944 h 200025"/>
                  <a:gd name="T6" fmla="*/ 11796480 60000 65536"/>
                  <a:gd name="T7" fmla="*/ 11796480 60000 65536"/>
                  <a:gd name="T8" fmla="*/ 11796480 60000 65536"/>
                  <a:gd name="T9" fmla="*/ 57576 w 134938"/>
                  <a:gd name="T10" fmla="*/ 0 h 200025"/>
                  <a:gd name="T11" fmla="*/ 134938 w 134938"/>
                  <a:gd name="T12" fmla="*/ 200025 h 2000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8" h="200025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  <a:lnTo>
                      <a:pt x="67469" y="100013"/>
                    </a:lnTo>
                    <a:close/>
                  </a:path>
                  <a:path w="134938" h="200025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6" name="Дуга 355"/>
              <p:cNvSpPr>
                <a:spLocks/>
              </p:cNvSpPr>
              <p:nvPr/>
            </p:nvSpPr>
            <p:spPr bwMode="auto">
              <a:xfrm rot="-5561977">
                <a:off x="5510096" y="5117203"/>
                <a:ext cx="134938" cy="201612"/>
              </a:xfrm>
              <a:custGeom>
                <a:avLst/>
                <a:gdLst>
                  <a:gd name="T0" fmla="*/ 67469 w 134938"/>
                  <a:gd name="T1" fmla="*/ 0 h 201612"/>
                  <a:gd name="T2" fmla="*/ 67469 w 134938"/>
                  <a:gd name="T3" fmla="*/ 100806 h 201612"/>
                  <a:gd name="T4" fmla="*/ 57499 w 134938"/>
                  <a:gd name="T5" fmla="*/ 200505 h 201612"/>
                  <a:gd name="T6" fmla="*/ 11796480 60000 65536"/>
                  <a:gd name="T7" fmla="*/ 11796480 60000 65536"/>
                  <a:gd name="T8" fmla="*/ 11796480 60000 65536"/>
                  <a:gd name="T9" fmla="*/ 57499 w 134938"/>
                  <a:gd name="T10" fmla="*/ 0 h 201612"/>
                  <a:gd name="T11" fmla="*/ 134938 w 134938"/>
                  <a:gd name="T12" fmla="*/ 201612 h 201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8" h="201612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  <a:lnTo>
                      <a:pt x="67469" y="100806"/>
                    </a:lnTo>
                    <a:close/>
                  </a:path>
                  <a:path w="134938" h="201612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7" name="Дуга 356"/>
              <p:cNvSpPr>
                <a:spLocks/>
              </p:cNvSpPr>
              <p:nvPr/>
            </p:nvSpPr>
            <p:spPr bwMode="auto">
              <a:xfrm rot="-5561977">
                <a:off x="5378334" y="4971152"/>
                <a:ext cx="134938" cy="201613"/>
              </a:xfrm>
              <a:custGeom>
                <a:avLst/>
                <a:gdLst>
                  <a:gd name="T0" fmla="*/ 67469 w 134938"/>
                  <a:gd name="T1" fmla="*/ 0 h 201613"/>
                  <a:gd name="T2" fmla="*/ 67469 w 134938"/>
                  <a:gd name="T3" fmla="*/ 100807 h 201613"/>
                  <a:gd name="T4" fmla="*/ 57499 w 134938"/>
                  <a:gd name="T5" fmla="*/ 200506 h 201613"/>
                  <a:gd name="T6" fmla="*/ 11796480 60000 65536"/>
                  <a:gd name="T7" fmla="*/ 11796480 60000 65536"/>
                  <a:gd name="T8" fmla="*/ 11796480 60000 65536"/>
                  <a:gd name="T9" fmla="*/ 57499 w 134938"/>
                  <a:gd name="T10" fmla="*/ 0 h 201613"/>
                  <a:gd name="T11" fmla="*/ 134938 w 134938"/>
                  <a:gd name="T12" fmla="*/ 201613 h 2016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8" h="201613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  <a:lnTo>
                      <a:pt x="67469" y="100807"/>
                    </a:lnTo>
                    <a:close/>
                  </a:path>
                  <a:path w="134938" h="201613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" name="Дуга 357"/>
              <p:cNvSpPr>
                <a:spLocks/>
              </p:cNvSpPr>
              <p:nvPr/>
            </p:nvSpPr>
            <p:spPr bwMode="auto">
              <a:xfrm rot="-5561977">
                <a:off x="4975904" y="4689371"/>
                <a:ext cx="134938" cy="200025"/>
              </a:xfrm>
              <a:custGeom>
                <a:avLst/>
                <a:gdLst>
                  <a:gd name="T0" fmla="*/ 67469 w 134938"/>
                  <a:gd name="T1" fmla="*/ 0 h 200025"/>
                  <a:gd name="T2" fmla="*/ 67469 w 134938"/>
                  <a:gd name="T3" fmla="*/ 100013 h 200025"/>
                  <a:gd name="T4" fmla="*/ 57576 w 134938"/>
                  <a:gd name="T5" fmla="*/ 198944 h 200025"/>
                  <a:gd name="T6" fmla="*/ 11796480 60000 65536"/>
                  <a:gd name="T7" fmla="*/ 11796480 60000 65536"/>
                  <a:gd name="T8" fmla="*/ 11796480 60000 65536"/>
                  <a:gd name="T9" fmla="*/ 57576 w 134938"/>
                  <a:gd name="T10" fmla="*/ 0 h 200025"/>
                  <a:gd name="T11" fmla="*/ 134938 w 134938"/>
                  <a:gd name="T12" fmla="*/ 200025 h 2000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8" h="200025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  <a:lnTo>
                      <a:pt x="67469" y="100013"/>
                    </a:lnTo>
                    <a:close/>
                  </a:path>
                  <a:path w="134938" h="200025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9" name="Дуга 358"/>
              <p:cNvSpPr>
                <a:spLocks/>
              </p:cNvSpPr>
              <p:nvPr/>
            </p:nvSpPr>
            <p:spPr bwMode="auto">
              <a:xfrm rot="-5561977">
                <a:off x="4752860" y="4831452"/>
                <a:ext cx="134938" cy="201613"/>
              </a:xfrm>
              <a:custGeom>
                <a:avLst/>
                <a:gdLst>
                  <a:gd name="T0" fmla="*/ 67469 w 134938"/>
                  <a:gd name="T1" fmla="*/ 0 h 201613"/>
                  <a:gd name="T2" fmla="*/ 67469 w 134938"/>
                  <a:gd name="T3" fmla="*/ 100807 h 201613"/>
                  <a:gd name="T4" fmla="*/ 57499 w 134938"/>
                  <a:gd name="T5" fmla="*/ 200506 h 201613"/>
                  <a:gd name="T6" fmla="*/ 11796480 60000 65536"/>
                  <a:gd name="T7" fmla="*/ 11796480 60000 65536"/>
                  <a:gd name="T8" fmla="*/ 11796480 60000 65536"/>
                  <a:gd name="T9" fmla="*/ 57499 w 134938"/>
                  <a:gd name="T10" fmla="*/ 0 h 201613"/>
                  <a:gd name="T11" fmla="*/ 134938 w 134938"/>
                  <a:gd name="T12" fmla="*/ 201613 h 2016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8" h="201613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  <a:lnTo>
                      <a:pt x="67469" y="100807"/>
                    </a:lnTo>
                    <a:close/>
                  </a:path>
                  <a:path w="134938" h="201613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0" name="Дуга 359"/>
              <p:cNvSpPr>
                <a:spLocks/>
              </p:cNvSpPr>
              <p:nvPr/>
            </p:nvSpPr>
            <p:spPr bwMode="auto">
              <a:xfrm rot="-5561977">
                <a:off x="5169578" y="4833834"/>
                <a:ext cx="134937" cy="200025"/>
              </a:xfrm>
              <a:custGeom>
                <a:avLst/>
                <a:gdLst>
                  <a:gd name="T0" fmla="*/ 67469 w 134937"/>
                  <a:gd name="T1" fmla="*/ 0 h 200025"/>
                  <a:gd name="T2" fmla="*/ 67469 w 134937"/>
                  <a:gd name="T3" fmla="*/ 100013 h 200025"/>
                  <a:gd name="T4" fmla="*/ 57575 w 134937"/>
                  <a:gd name="T5" fmla="*/ 198944 h 200025"/>
                  <a:gd name="T6" fmla="*/ 11796480 60000 65536"/>
                  <a:gd name="T7" fmla="*/ 11796480 60000 65536"/>
                  <a:gd name="T8" fmla="*/ 11796480 60000 65536"/>
                  <a:gd name="T9" fmla="*/ 57575 w 134937"/>
                  <a:gd name="T10" fmla="*/ 0 h 200025"/>
                  <a:gd name="T11" fmla="*/ 134937 w 134937"/>
                  <a:gd name="T12" fmla="*/ 200025 h 2000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0025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  <a:lnTo>
                      <a:pt x="67469" y="100013"/>
                    </a:lnTo>
                    <a:close/>
                  </a:path>
                  <a:path w="134937" h="200025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1" name="Дуга 360"/>
              <p:cNvSpPr>
                <a:spLocks/>
              </p:cNvSpPr>
              <p:nvPr/>
            </p:nvSpPr>
            <p:spPr bwMode="auto">
              <a:xfrm rot="-5561977">
                <a:off x="5508509" y="4833040"/>
                <a:ext cx="134937" cy="201613"/>
              </a:xfrm>
              <a:custGeom>
                <a:avLst/>
                <a:gdLst>
                  <a:gd name="T0" fmla="*/ 67469 w 134937"/>
                  <a:gd name="T1" fmla="*/ 0 h 201613"/>
                  <a:gd name="T2" fmla="*/ 67469 w 134937"/>
                  <a:gd name="T3" fmla="*/ 100807 h 201613"/>
                  <a:gd name="T4" fmla="*/ 57498 w 134937"/>
                  <a:gd name="T5" fmla="*/ 200506 h 201613"/>
                  <a:gd name="T6" fmla="*/ 11796480 60000 65536"/>
                  <a:gd name="T7" fmla="*/ 11796480 60000 65536"/>
                  <a:gd name="T8" fmla="*/ 11796480 60000 65536"/>
                  <a:gd name="T9" fmla="*/ 57498 w 134937"/>
                  <a:gd name="T10" fmla="*/ 0 h 201613"/>
                  <a:gd name="T11" fmla="*/ 134937 w 134937"/>
                  <a:gd name="T12" fmla="*/ 201613 h 2016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1613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  <a:lnTo>
                      <a:pt x="67469" y="100807"/>
                    </a:lnTo>
                    <a:close/>
                  </a:path>
                  <a:path w="134937" h="201613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2" name="Дуга 361"/>
              <p:cNvSpPr>
                <a:spLocks/>
              </p:cNvSpPr>
              <p:nvPr/>
            </p:nvSpPr>
            <p:spPr bwMode="auto">
              <a:xfrm rot="-5561977">
                <a:off x="5376746" y="4688578"/>
                <a:ext cx="134938" cy="201612"/>
              </a:xfrm>
              <a:custGeom>
                <a:avLst/>
                <a:gdLst>
                  <a:gd name="T0" fmla="*/ 67469 w 134938"/>
                  <a:gd name="T1" fmla="*/ 0 h 201612"/>
                  <a:gd name="T2" fmla="*/ 67469 w 134938"/>
                  <a:gd name="T3" fmla="*/ 100806 h 201612"/>
                  <a:gd name="T4" fmla="*/ 57499 w 134938"/>
                  <a:gd name="T5" fmla="*/ 200505 h 201612"/>
                  <a:gd name="T6" fmla="*/ 11796480 60000 65536"/>
                  <a:gd name="T7" fmla="*/ 11796480 60000 65536"/>
                  <a:gd name="T8" fmla="*/ 11796480 60000 65536"/>
                  <a:gd name="T9" fmla="*/ 57499 w 134938"/>
                  <a:gd name="T10" fmla="*/ 0 h 201612"/>
                  <a:gd name="T11" fmla="*/ 134938 w 134938"/>
                  <a:gd name="T12" fmla="*/ 201612 h 201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8" h="201612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  <a:lnTo>
                      <a:pt x="67469" y="100806"/>
                    </a:lnTo>
                    <a:close/>
                  </a:path>
                  <a:path w="134938" h="201612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3" name="Дуга 362"/>
              <p:cNvSpPr>
                <a:spLocks/>
              </p:cNvSpPr>
              <p:nvPr/>
            </p:nvSpPr>
            <p:spPr bwMode="auto">
              <a:xfrm rot="-5561977">
                <a:off x="4975904" y="4398859"/>
                <a:ext cx="134937" cy="200025"/>
              </a:xfrm>
              <a:custGeom>
                <a:avLst/>
                <a:gdLst>
                  <a:gd name="T0" fmla="*/ 67469 w 134937"/>
                  <a:gd name="T1" fmla="*/ 0 h 200025"/>
                  <a:gd name="T2" fmla="*/ 67469 w 134937"/>
                  <a:gd name="T3" fmla="*/ 100013 h 200025"/>
                  <a:gd name="T4" fmla="*/ 57575 w 134937"/>
                  <a:gd name="T5" fmla="*/ 198944 h 200025"/>
                  <a:gd name="T6" fmla="*/ 11796480 60000 65536"/>
                  <a:gd name="T7" fmla="*/ 11796480 60000 65536"/>
                  <a:gd name="T8" fmla="*/ 11796480 60000 65536"/>
                  <a:gd name="T9" fmla="*/ 57575 w 134937"/>
                  <a:gd name="T10" fmla="*/ 0 h 200025"/>
                  <a:gd name="T11" fmla="*/ 134937 w 134937"/>
                  <a:gd name="T12" fmla="*/ 200025 h 2000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0025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  <a:lnTo>
                      <a:pt x="67469" y="100013"/>
                    </a:lnTo>
                    <a:close/>
                  </a:path>
                  <a:path w="134937" h="200025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4" name="Дуга 363"/>
              <p:cNvSpPr>
                <a:spLocks/>
              </p:cNvSpPr>
              <p:nvPr/>
            </p:nvSpPr>
            <p:spPr bwMode="auto">
              <a:xfrm rot="-5561977">
                <a:off x="4752860" y="4542527"/>
                <a:ext cx="134938" cy="201613"/>
              </a:xfrm>
              <a:custGeom>
                <a:avLst/>
                <a:gdLst>
                  <a:gd name="T0" fmla="*/ 67469 w 134938"/>
                  <a:gd name="T1" fmla="*/ 0 h 201613"/>
                  <a:gd name="T2" fmla="*/ 67469 w 134938"/>
                  <a:gd name="T3" fmla="*/ 100807 h 201613"/>
                  <a:gd name="T4" fmla="*/ 57499 w 134938"/>
                  <a:gd name="T5" fmla="*/ 200506 h 201613"/>
                  <a:gd name="T6" fmla="*/ 11796480 60000 65536"/>
                  <a:gd name="T7" fmla="*/ 11796480 60000 65536"/>
                  <a:gd name="T8" fmla="*/ 11796480 60000 65536"/>
                  <a:gd name="T9" fmla="*/ 57499 w 134938"/>
                  <a:gd name="T10" fmla="*/ 0 h 201613"/>
                  <a:gd name="T11" fmla="*/ 134938 w 134938"/>
                  <a:gd name="T12" fmla="*/ 201613 h 2016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8" h="201613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  <a:lnTo>
                      <a:pt x="67469" y="100807"/>
                    </a:lnTo>
                    <a:close/>
                  </a:path>
                  <a:path w="134938" h="201613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5" name="Дуга 364"/>
              <p:cNvSpPr>
                <a:spLocks/>
              </p:cNvSpPr>
              <p:nvPr/>
            </p:nvSpPr>
            <p:spPr bwMode="auto">
              <a:xfrm rot="-5561977">
                <a:off x="5169578" y="4544909"/>
                <a:ext cx="134937" cy="200025"/>
              </a:xfrm>
              <a:custGeom>
                <a:avLst/>
                <a:gdLst>
                  <a:gd name="T0" fmla="*/ 67469 w 134937"/>
                  <a:gd name="T1" fmla="*/ 0 h 200025"/>
                  <a:gd name="T2" fmla="*/ 67469 w 134937"/>
                  <a:gd name="T3" fmla="*/ 100013 h 200025"/>
                  <a:gd name="T4" fmla="*/ 57575 w 134937"/>
                  <a:gd name="T5" fmla="*/ 198944 h 200025"/>
                  <a:gd name="T6" fmla="*/ 11796480 60000 65536"/>
                  <a:gd name="T7" fmla="*/ 11796480 60000 65536"/>
                  <a:gd name="T8" fmla="*/ 11796480 60000 65536"/>
                  <a:gd name="T9" fmla="*/ 57575 w 134937"/>
                  <a:gd name="T10" fmla="*/ 0 h 200025"/>
                  <a:gd name="T11" fmla="*/ 134937 w 134937"/>
                  <a:gd name="T12" fmla="*/ 200025 h 2000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0025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  <a:lnTo>
                      <a:pt x="67469" y="100013"/>
                    </a:lnTo>
                    <a:close/>
                  </a:path>
                  <a:path w="134937" h="200025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6" name="Дуга 365"/>
              <p:cNvSpPr>
                <a:spLocks/>
              </p:cNvSpPr>
              <p:nvPr/>
            </p:nvSpPr>
            <p:spPr bwMode="auto">
              <a:xfrm rot="-5561977">
                <a:off x="5508509" y="4544115"/>
                <a:ext cx="134937" cy="201613"/>
              </a:xfrm>
              <a:custGeom>
                <a:avLst/>
                <a:gdLst>
                  <a:gd name="T0" fmla="*/ 67469 w 134937"/>
                  <a:gd name="T1" fmla="*/ 0 h 201613"/>
                  <a:gd name="T2" fmla="*/ 67469 w 134937"/>
                  <a:gd name="T3" fmla="*/ 100807 h 201613"/>
                  <a:gd name="T4" fmla="*/ 57498 w 134937"/>
                  <a:gd name="T5" fmla="*/ 200506 h 201613"/>
                  <a:gd name="T6" fmla="*/ 11796480 60000 65536"/>
                  <a:gd name="T7" fmla="*/ 11796480 60000 65536"/>
                  <a:gd name="T8" fmla="*/ 11796480 60000 65536"/>
                  <a:gd name="T9" fmla="*/ 57498 w 134937"/>
                  <a:gd name="T10" fmla="*/ 0 h 201613"/>
                  <a:gd name="T11" fmla="*/ 134937 w 134937"/>
                  <a:gd name="T12" fmla="*/ 201613 h 2016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1613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  <a:lnTo>
                      <a:pt x="67469" y="100807"/>
                    </a:lnTo>
                    <a:close/>
                  </a:path>
                  <a:path w="134937" h="201613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7" name="Дуга 366"/>
              <p:cNvSpPr>
                <a:spLocks/>
              </p:cNvSpPr>
              <p:nvPr/>
            </p:nvSpPr>
            <p:spPr bwMode="auto">
              <a:xfrm rot="-5561977">
                <a:off x="5376746" y="4398066"/>
                <a:ext cx="134937" cy="201612"/>
              </a:xfrm>
              <a:custGeom>
                <a:avLst/>
                <a:gdLst>
                  <a:gd name="T0" fmla="*/ 67469 w 134937"/>
                  <a:gd name="T1" fmla="*/ 0 h 201612"/>
                  <a:gd name="T2" fmla="*/ 67469 w 134937"/>
                  <a:gd name="T3" fmla="*/ 100806 h 201612"/>
                  <a:gd name="T4" fmla="*/ 57499 w 134937"/>
                  <a:gd name="T5" fmla="*/ 200505 h 201612"/>
                  <a:gd name="T6" fmla="*/ 11796480 60000 65536"/>
                  <a:gd name="T7" fmla="*/ 11796480 60000 65536"/>
                  <a:gd name="T8" fmla="*/ 11796480 60000 65536"/>
                  <a:gd name="T9" fmla="*/ 57499 w 134937"/>
                  <a:gd name="T10" fmla="*/ 0 h 201612"/>
                  <a:gd name="T11" fmla="*/ 134937 w 134937"/>
                  <a:gd name="T12" fmla="*/ 201612 h 201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1612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  <a:lnTo>
                      <a:pt x="67469" y="100806"/>
                    </a:lnTo>
                    <a:close/>
                  </a:path>
                  <a:path w="134937" h="201612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8" name="Дуга 367"/>
              <p:cNvSpPr>
                <a:spLocks/>
              </p:cNvSpPr>
              <p:nvPr/>
            </p:nvSpPr>
            <p:spPr bwMode="auto">
              <a:xfrm rot="-5561977">
                <a:off x="4997335" y="4109140"/>
                <a:ext cx="134937" cy="201613"/>
              </a:xfrm>
              <a:custGeom>
                <a:avLst/>
                <a:gdLst>
                  <a:gd name="T0" fmla="*/ 67469 w 134937"/>
                  <a:gd name="T1" fmla="*/ 0 h 201613"/>
                  <a:gd name="T2" fmla="*/ 67469 w 134937"/>
                  <a:gd name="T3" fmla="*/ 100807 h 201613"/>
                  <a:gd name="T4" fmla="*/ 57498 w 134937"/>
                  <a:gd name="T5" fmla="*/ 200506 h 201613"/>
                  <a:gd name="T6" fmla="*/ 11796480 60000 65536"/>
                  <a:gd name="T7" fmla="*/ 11796480 60000 65536"/>
                  <a:gd name="T8" fmla="*/ 11796480 60000 65536"/>
                  <a:gd name="T9" fmla="*/ 57498 w 134937"/>
                  <a:gd name="T10" fmla="*/ 0 h 201613"/>
                  <a:gd name="T11" fmla="*/ 134937 w 134937"/>
                  <a:gd name="T12" fmla="*/ 201613 h 2016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1613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  <a:lnTo>
                      <a:pt x="67469" y="100807"/>
                    </a:lnTo>
                    <a:close/>
                  </a:path>
                  <a:path w="134937" h="201613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" name="Дуга 368"/>
              <p:cNvSpPr>
                <a:spLocks/>
              </p:cNvSpPr>
              <p:nvPr/>
            </p:nvSpPr>
            <p:spPr bwMode="auto">
              <a:xfrm rot="-5561977">
                <a:off x="4773497" y="4253603"/>
                <a:ext cx="134938" cy="201612"/>
              </a:xfrm>
              <a:custGeom>
                <a:avLst/>
                <a:gdLst>
                  <a:gd name="T0" fmla="*/ 67469 w 134938"/>
                  <a:gd name="T1" fmla="*/ 0 h 201612"/>
                  <a:gd name="T2" fmla="*/ 67469 w 134938"/>
                  <a:gd name="T3" fmla="*/ 100806 h 201612"/>
                  <a:gd name="T4" fmla="*/ 57499 w 134938"/>
                  <a:gd name="T5" fmla="*/ 200505 h 201612"/>
                  <a:gd name="T6" fmla="*/ 11796480 60000 65536"/>
                  <a:gd name="T7" fmla="*/ 11796480 60000 65536"/>
                  <a:gd name="T8" fmla="*/ 11796480 60000 65536"/>
                  <a:gd name="T9" fmla="*/ 57499 w 134938"/>
                  <a:gd name="T10" fmla="*/ 0 h 201612"/>
                  <a:gd name="T11" fmla="*/ 134938 w 134938"/>
                  <a:gd name="T12" fmla="*/ 201612 h 201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8" h="201612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  <a:lnTo>
                      <a:pt x="67469" y="100806"/>
                    </a:lnTo>
                    <a:close/>
                  </a:path>
                  <a:path w="134938" h="201612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0" name="Дуга 369"/>
              <p:cNvSpPr>
                <a:spLocks/>
              </p:cNvSpPr>
              <p:nvPr/>
            </p:nvSpPr>
            <p:spPr bwMode="auto">
              <a:xfrm rot="-5561977">
                <a:off x="5190215" y="4255984"/>
                <a:ext cx="134937" cy="200025"/>
              </a:xfrm>
              <a:custGeom>
                <a:avLst/>
                <a:gdLst>
                  <a:gd name="T0" fmla="*/ 67469 w 134937"/>
                  <a:gd name="T1" fmla="*/ 0 h 200025"/>
                  <a:gd name="T2" fmla="*/ 67469 w 134937"/>
                  <a:gd name="T3" fmla="*/ 100013 h 200025"/>
                  <a:gd name="T4" fmla="*/ 57575 w 134937"/>
                  <a:gd name="T5" fmla="*/ 198944 h 200025"/>
                  <a:gd name="T6" fmla="*/ 11796480 60000 65536"/>
                  <a:gd name="T7" fmla="*/ 11796480 60000 65536"/>
                  <a:gd name="T8" fmla="*/ 11796480 60000 65536"/>
                  <a:gd name="T9" fmla="*/ 57575 w 134937"/>
                  <a:gd name="T10" fmla="*/ 0 h 200025"/>
                  <a:gd name="T11" fmla="*/ 134937 w 134937"/>
                  <a:gd name="T12" fmla="*/ 200025 h 2000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0025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  <a:lnTo>
                      <a:pt x="67469" y="100013"/>
                    </a:lnTo>
                    <a:close/>
                  </a:path>
                  <a:path w="134937" h="200025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4777"/>
                      <a:pt x="134938" y="100013"/>
                    </a:cubicBezTo>
                    <a:cubicBezTo>
                      <a:pt x="134938" y="155248"/>
                      <a:pt x="104731" y="200026"/>
                      <a:pt x="67469" y="200026"/>
                    </a:cubicBezTo>
                    <a:cubicBezTo>
                      <a:pt x="64157" y="200026"/>
                      <a:pt x="60850" y="199664"/>
                      <a:pt x="57575" y="198944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1" name="Дуга 370"/>
              <p:cNvSpPr>
                <a:spLocks/>
              </p:cNvSpPr>
              <p:nvPr/>
            </p:nvSpPr>
            <p:spPr bwMode="auto">
              <a:xfrm rot="-5561977">
                <a:off x="5529146" y="4255191"/>
                <a:ext cx="134937" cy="201612"/>
              </a:xfrm>
              <a:custGeom>
                <a:avLst/>
                <a:gdLst>
                  <a:gd name="T0" fmla="*/ 67469 w 134937"/>
                  <a:gd name="T1" fmla="*/ 0 h 201612"/>
                  <a:gd name="T2" fmla="*/ 67469 w 134937"/>
                  <a:gd name="T3" fmla="*/ 100806 h 201612"/>
                  <a:gd name="T4" fmla="*/ 57499 w 134937"/>
                  <a:gd name="T5" fmla="*/ 200505 h 201612"/>
                  <a:gd name="T6" fmla="*/ 11796480 60000 65536"/>
                  <a:gd name="T7" fmla="*/ 11796480 60000 65536"/>
                  <a:gd name="T8" fmla="*/ 11796480 60000 65536"/>
                  <a:gd name="T9" fmla="*/ 57499 w 134937"/>
                  <a:gd name="T10" fmla="*/ 0 h 201612"/>
                  <a:gd name="T11" fmla="*/ 134937 w 134937"/>
                  <a:gd name="T12" fmla="*/ 201612 h 201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1612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  <a:lnTo>
                      <a:pt x="67469" y="100806"/>
                    </a:lnTo>
                    <a:close/>
                  </a:path>
                  <a:path w="134937" h="201612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6"/>
                    </a:cubicBezTo>
                    <a:cubicBezTo>
                      <a:pt x="134938" y="156479"/>
                      <a:pt x="104731" y="201612"/>
                      <a:pt x="67469" y="201612"/>
                    </a:cubicBezTo>
                    <a:cubicBezTo>
                      <a:pt x="64131" y="201612"/>
                      <a:pt x="60799" y="201242"/>
                      <a:pt x="57498" y="200505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2" name="Дуга 371"/>
              <p:cNvSpPr>
                <a:spLocks/>
              </p:cNvSpPr>
              <p:nvPr/>
            </p:nvSpPr>
            <p:spPr bwMode="auto">
              <a:xfrm rot="-5561977">
                <a:off x="5397384" y="4109140"/>
                <a:ext cx="134937" cy="201613"/>
              </a:xfrm>
              <a:custGeom>
                <a:avLst/>
                <a:gdLst>
                  <a:gd name="T0" fmla="*/ 67469 w 134937"/>
                  <a:gd name="T1" fmla="*/ 0 h 201613"/>
                  <a:gd name="T2" fmla="*/ 67469 w 134937"/>
                  <a:gd name="T3" fmla="*/ 100807 h 201613"/>
                  <a:gd name="T4" fmla="*/ 57498 w 134937"/>
                  <a:gd name="T5" fmla="*/ 200506 h 201613"/>
                  <a:gd name="T6" fmla="*/ 11796480 60000 65536"/>
                  <a:gd name="T7" fmla="*/ 11796480 60000 65536"/>
                  <a:gd name="T8" fmla="*/ 11796480 60000 65536"/>
                  <a:gd name="T9" fmla="*/ 57498 w 134937"/>
                  <a:gd name="T10" fmla="*/ 0 h 201613"/>
                  <a:gd name="T11" fmla="*/ 134937 w 134937"/>
                  <a:gd name="T12" fmla="*/ 201613 h 2016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4937" h="201613" stroke="0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  <a:lnTo>
                      <a:pt x="67469" y="100807"/>
                    </a:lnTo>
                    <a:close/>
                  </a:path>
                  <a:path w="134937" h="201613" fill="none">
                    <a:moveTo>
                      <a:pt x="67469" y="0"/>
                    </a:moveTo>
                    <a:lnTo>
                      <a:pt x="67468" y="0"/>
                    </a:lnTo>
                    <a:cubicBezTo>
                      <a:pt x="104731" y="0"/>
                      <a:pt x="134938" y="45132"/>
                      <a:pt x="134938" y="100807"/>
                    </a:cubicBezTo>
                    <a:cubicBezTo>
                      <a:pt x="134938" y="156481"/>
                      <a:pt x="104731" y="201614"/>
                      <a:pt x="67469" y="201614"/>
                    </a:cubicBezTo>
                    <a:cubicBezTo>
                      <a:pt x="64131" y="201614"/>
                      <a:pt x="60799" y="201244"/>
                      <a:pt x="57498" y="200507"/>
                    </a:cubicBezTo>
                  </a:path>
                </a:pathLst>
              </a:custGeom>
              <a:solidFill>
                <a:schemeClr val="folHlink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246" name="Rectangle 11"/>
          <p:cNvSpPr>
            <a:spLocks noChangeArrowheads="1"/>
          </p:cNvSpPr>
          <p:nvPr/>
        </p:nvSpPr>
        <p:spPr bwMode="auto">
          <a:xfrm>
            <a:off x="257175" y="4013200"/>
            <a:ext cx="1790700" cy="2225675"/>
          </a:xfrm>
          <a:prstGeom prst="rect">
            <a:avLst/>
          </a:prstGeom>
          <a:solidFill>
            <a:srgbClr val="66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>Простая </a:t>
            </a:r>
          </a:p>
          <a:p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>(одинарная)</a:t>
            </a:r>
          </a:p>
          <a:p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>насечка -  </a:t>
            </a:r>
          </a:p>
          <a:p>
            <a:endParaRPr lang="ru-RU" sz="2000" b="1" dirty="0">
              <a:solidFill>
                <a:schemeClr val="bg1"/>
              </a:solidFill>
              <a:latin typeface="Arial" charset="0"/>
            </a:endParaRPr>
          </a:p>
          <a:p>
            <a:r>
              <a:rPr lang="ru-RU" sz="2000" dirty="0">
                <a:solidFill>
                  <a:schemeClr val="bg1"/>
                </a:solidFill>
                <a:latin typeface="Arial" charset="0"/>
              </a:rPr>
              <a:t> применяется</a:t>
            </a:r>
          </a:p>
          <a:p>
            <a:r>
              <a:rPr lang="ru-RU" sz="2000" dirty="0">
                <a:solidFill>
                  <a:schemeClr val="bg1"/>
                </a:solidFill>
                <a:latin typeface="Arial" charset="0"/>
              </a:rPr>
              <a:t> для цветных</a:t>
            </a:r>
          </a:p>
          <a:p>
            <a:r>
              <a:rPr lang="ru-RU" sz="2000" dirty="0">
                <a:solidFill>
                  <a:schemeClr val="bg1"/>
                </a:solidFill>
                <a:latin typeface="Arial" charset="0"/>
              </a:rPr>
              <a:t> металлов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351088" y="4013200"/>
            <a:ext cx="2151061" cy="2246769"/>
          </a:xfrm>
          <a:prstGeom prst="rect">
            <a:avLst/>
          </a:prstGeom>
          <a:solidFill>
            <a:srgbClr val="66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>Крестовая </a:t>
            </a:r>
          </a:p>
          <a:p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>(перекрёстная) </a:t>
            </a:r>
          </a:p>
          <a:p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>насечка </a:t>
            </a:r>
            <a:r>
              <a:rPr lang="ru-RU" sz="2000" dirty="0">
                <a:solidFill>
                  <a:schemeClr val="bg1"/>
                </a:solidFill>
                <a:latin typeface="Arial" charset="0"/>
              </a:rPr>
              <a:t>— </a:t>
            </a:r>
          </a:p>
          <a:p>
            <a:endParaRPr lang="ru-RU" sz="2000" dirty="0">
              <a:solidFill>
                <a:schemeClr val="bg1"/>
              </a:solidFill>
              <a:latin typeface="Arial" charset="0"/>
            </a:endParaRPr>
          </a:p>
          <a:p>
            <a:r>
              <a:rPr lang="ru-RU" sz="2000" dirty="0">
                <a:solidFill>
                  <a:schemeClr val="bg1"/>
                </a:solidFill>
                <a:latin typeface="Arial" charset="0"/>
              </a:rPr>
              <a:t>для стали,</a:t>
            </a:r>
          </a:p>
          <a:p>
            <a:r>
              <a:rPr lang="ru-RU" sz="2000" dirty="0">
                <a:solidFill>
                  <a:schemeClr val="bg1"/>
                </a:solidFill>
                <a:latin typeface="Arial" charset="0"/>
              </a:rPr>
              <a:t> чугуна и бронзы</a:t>
            </a:r>
          </a:p>
        </p:txBody>
      </p:sp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4645026" y="4013200"/>
            <a:ext cx="1785938" cy="2246769"/>
          </a:xfrm>
          <a:prstGeom prst="rect">
            <a:avLst/>
          </a:prstGeom>
          <a:solidFill>
            <a:srgbClr val="66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>Рашпильная </a:t>
            </a:r>
          </a:p>
          <a:p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>(тачечная) </a:t>
            </a:r>
          </a:p>
          <a:p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>насечка </a:t>
            </a:r>
            <a:r>
              <a:rPr lang="ru-RU" sz="2000" dirty="0">
                <a:solidFill>
                  <a:schemeClr val="bg1"/>
                </a:solidFill>
                <a:latin typeface="Arial" charset="0"/>
              </a:rPr>
              <a:t>— </a:t>
            </a:r>
          </a:p>
          <a:p>
            <a:endParaRPr lang="ru-RU" sz="2000" dirty="0">
              <a:solidFill>
                <a:schemeClr val="bg1"/>
              </a:solidFill>
              <a:latin typeface="Arial" charset="0"/>
            </a:endParaRPr>
          </a:p>
          <a:p>
            <a:r>
              <a:rPr lang="ru-RU" sz="2000" dirty="0">
                <a:solidFill>
                  <a:schemeClr val="bg1"/>
                </a:solidFill>
                <a:latin typeface="Arial" charset="0"/>
              </a:rPr>
              <a:t>для дерева,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Arial" charset="0"/>
              </a:rPr>
              <a:t>кожи </a:t>
            </a:r>
            <a:r>
              <a:rPr lang="ru-RU" sz="2000" dirty="0">
                <a:solidFill>
                  <a:schemeClr val="bg1"/>
                </a:solidFill>
                <a:latin typeface="Arial" charset="0"/>
              </a:rPr>
              <a:t>и резины</a:t>
            </a:r>
          </a:p>
        </p:txBody>
      </p:sp>
      <p:sp>
        <p:nvSpPr>
          <p:cNvPr id="381" name="Куб 380"/>
          <p:cNvSpPr>
            <a:spLocks noChangeArrowheads="1"/>
          </p:cNvSpPr>
          <p:nvPr/>
        </p:nvSpPr>
        <p:spPr bwMode="auto">
          <a:xfrm rot="10800000">
            <a:off x="7288213" y="1247775"/>
            <a:ext cx="1284287" cy="2355850"/>
          </a:xfrm>
          <a:prstGeom prst="cube">
            <a:avLst>
              <a:gd name="adj" fmla="val 7741"/>
            </a:avLst>
          </a:prstGeom>
          <a:solidFill>
            <a:schemeClr val="folHlink"/>
          </a:solidFill>
          <a:ln w="9525" algn="ctr">
            <a:solidFill>
              <a:srgbClr val="0D0D0D"/>
            </a:solidFill>
            <a:round/>
            <a:headEnd/>
            <a:tailEnd/>
          </a:ln>
        </p:spPr>
        <p:txBody>
          <a:bodyPr rot="10800000"/>
          <a:lstStyle/>
          <a:p>
            <a:pPr algn="l">
              <a:defRPr/>
            </a:pPr>
            <a:endParaRPr lang="ru-RU" sz="3200" b="1">
              <a:latin typeface="Arial" charset="0"/>
            </a:endParaRPr>
          </a:p>
        </p:txBody>
      </p:sp>
      <p:sp>
        <p:nvSpPr>
          <p:cNvPr id="413" name="Дуга 412"/>
          <p:cNvSpPr/>
          <p:nvPr/>
        </p:nvSpPr>
        <p:spPr bwMode="auto">
          <a:xfrm>
            <a:off x="7370763" y="3132138"/>
            <a:ext cx="1201737" cy="641350"/>
          </a:xfrm>
          <a:prstGeom prst="arc">
            <a:avLst>
              <a:gd name="adj1" fmla="val 11242045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ru-RU" sz="3200" b="1">
              <a:latin typeface="Arial" charset="0"/>
            </a:endParaRPr>
          </a:p>
        </p:txBody>
      </p:sp>
      <p:sp>
        <p:nvSpPr>
          <p:cNvPr id="414" name="Дуга 413"/>
          <p:cNvSpPr/>
          <p:nvPr/>
        </p:nvSpPr>
        <p:spPr bwMode="auto">
          <a:xfrm>
            <a:off x="7373938" y="2962275"/>
            <a:ext cx="1201737" cy="641350"/>
          </a:xfrm>
          <a:prstGeom prst="arc">
            <a:avLst>
              <a:gd name="adj1" fmla="val 11242045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ru-RU" sz="3200" b="1">
              <a:latin typeface="Arial" charset="0"/>
            </a:endParaRPr>
          </a:p>
        </p:txBody>
      </p:sp>
      <p:sp>
        <p:nvSpPr>
          <p:cNvPr id="415" name="Дуга 414"/>
          <p:cNvSpPr>
            <a:spLocks/>
          </p:cNvSpPr>
          <p:nvPr/>
        </p:nvSpPr>
        <p:spPr bwMode="auto">
          <a:xfrm>
            <a:off x="7373938" y="2811463"/>
            <a:ext cx="1201737" cy="641350"/>
          </a:xfrm>
          <a:custGeom>
            <a:avLst/>
            <a:gdLst>
              <a:gd name="T0" fmla="*/ 16894 w 1201737"/>
              <a:gd name="T1" fmla="*/ 245168 h 641350"/>
              <a:gd name="T2" fmla="*/ 600869 w 1201737"/>
              <a:gd name="T3" fmla="*/ 320675 h 641350"/>
              <a:gd name="T4" fmla="*/ 1201737 w 1201737"/>
              <a:gd name="T5" fmla="*/ 320675 h 641350"/>
              <a:gd name="T6" fmla="*/ 5898240 60000 65536"/>
              <a:gd name="T7" fmla="*/ 5898240 60000 65536"/>
              <a:gd name="T8" fmla="*/ 5898240 60000 65536"/>
              <a:gd name="T9" fmla="*/ 16894 w 1201737"/>
              <a:gd name="T10" fmla="*/ 0 h 641350"/>
              <a:gd name="T11" fmla="*/ 1201737 w 1201737"/>
              <a:gd name="T12" fmla="*/ 320675 h 6413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1737" h="641350" stroke="0">
                <a:moveTo>
                  <a:pt x="16894" y="245168"/>
                </a:moveTo>
                <a:lnTo>
                  <a:pt x="16894" y="245168"/>
                </a:lnTo>
                <a:cubicBezTo>
                  <a:pt x="82200" y="101311"/>
                  <a:pt x="323516" y="-1"/>
                  <a:pt x="600869" y="0"/>
                </a:cubicBezTo>
                <a:cubicBezTo>
                  <a:pt x="932719" y="0"/>
                  <a:pt x="1201738" y="143571"/>
                  <a:pt x="1201738" y="320675"/>
                </a:cubicBezTo>
                <a:cubicBezTo>
                  <a:pt x="1201738" y="320675"/>
                  <a:pt x="1201737" y="320676"/>
                  <a:pt x="1201737" y="320676"/>
                </a:cubicBezTo>
                <a:lnTo>
                  <a:pt x="600869" y="320675"/>
                </a:lnTo>
                <a:close/>
              </a:path>
              <a:path w="1201737" h="641350" fill="none">
                <a:moveTo>
                  <a:pt x="16894" y="245168"/>
                </a:moveTo>
                <a:lnTo>
                  <a:pt x="16894" y="245168"/>
                </a:lnTo>
                <a:cubicBezTo>
                  <a:pt x="82200" y="101311"/>
                  <a:pt x="323516" y="-1"/>
                  <a:pt x="600869" y="0"/>
                </a:cubicBezTo>
                <a:cubicBezTo>
                  <a:pt x="932719" y="0"/>
                  <a:pt x="1201738" y="143571"/>
                  <a:pt x="1201738" y="320675"/>
                </a:cubicBezTo>
                <a:cubicBezTo>
                  <a:pt x="1201738" y="320675"/>
                  <a:pt x="1201737" y="320676"/>
                  <a:pt x="1201737" y="320676"/>
                </a:cubicBezTo>
              </a:path>
            </a:pathLst>
          </a:custGeom>
          <a:solidFill>
            <a:schemeClr val="folHlink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6" name="Дуга 415"/>
          <p:cNvSpPr/>
          <p:nvPr/>
        </p:nvSpPr>
        <p:spPr bwMode="auto">
          <a:xfrm>
            <a:off x="7373938" y="2647950"/>
            <a:ext cx="1201737" cy="641350"/>
          </a:xfrm>
          <a:prstGeom prst="arc">
            <a:avLst>
              <a:gd name="adj1" fmla="val 11242045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ru-RU" sz="3200" b="1">
              <a:latin typeface="Arial" charset="0"/>
            </a:endParaRPr>
          </a:p>
        </p:txBody>
      </p:sp>
      <p:sp>
        <p:nvSpPr>
          <p:cNvPr id="417" name="Дуга 416"/>
          <p:cNvSpPr/>
          <p:nvPr/>
        </p:nvSpPr>
        <p:spPr bwMode="auto">
          <a:xfrm>
            <a:off x="7370763" y="2465388"/>
            <a:ext cx="1201737" cy="641350"/>
          </a:xfrm>
          <a:prstGeom prst="arc">
            <a:avLst>
              <a:gd name="adj1" fmla="val 11242045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ru-RU" sz="3200" b="1">
              <a:latin typeface="Arial" charset="0"/>
            </a:endParaRPr>
          </a:p>
        </p:txBody>
      </p:sp>
      <p:sp>
        <p:nvSpPr>
          <p:cNvPr id="418" name="Дуга 417"/>
          <p:cNvSpPr/>
          <p:nvPr/>
        </p:nvSpPr>
        <p:spPr bwMode="auto">
          <a:xfrm>
            <a:off x="7370763" y="2252663"/>
            <a:ext cx="1201737" cy="641350"/>
          </a:xfrm>
          <a:prstGeom prst="arc">
            <a:avLst>
              <a:gd name="adj1" fmla="val 11242045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ru-RU" sz="3200" b="1">
              <a:latin typeface="Arial" charset="0"/>
            </a:endParaRPr>
          </a:p>
        </p:txBody>
      </p:sp>
      <p:sp>
        <p:nvSpPr>
          <p:cNvPr id="419" name="Дуга 418"/>
          <p:cNvSpPr/>
          <p:nvPr/>
        </p:nvSpPr>
        <p:spPr bwMode="auto">
          <a:xfrm>
            <a:off x="7373938" y="2038350"/>
            <a:ext cx="1201737" cy="641350"/>
          </a:xfrm>
          <a:prstGeom prst="arc">
            <a:avLst>
              <a:gd name="adj1" fmla="val 11242045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ru-RU" sz="3200" b="1">
              <a:latin typeface="Arial" charset="0"/>
            </a:endParaRPr>
          </a:p>
        </p:txBody>
      </p:sp>
      <p:sp>
        <p:nvSpPr>
          <p:cNvPr id="420" name="Дуга 419"/>
          <p:cNvSpPr/>
          <p:nvPr/>
        </p:nvSpPr>
        <p:spPr bwMode="auto">
          <a:xfrm>
            <a:off x="7370763" y="1819275"/>
            <a:ext cx="1201737" cy="641350"/>
          </a:xfrm>
          <a:prstGeom prst="arc">
            <a:avLst>
              <a:gd name="adj1" fmla="val 11242045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ru-RU" sz="3200" b="1">
              <a:latin typeface="Arial" charset="0"/>
            </a:endParaRPr>
          </a:p>
        </p:txBody>
      </p:sp>
      <p:sp>
        <p:nvSpPr>
          <p:cNvPr id="421" name="Дуга 420"/>
          <p:cNvSpPr/>
          <p:nvPr/>
        </p:nvSpPr>
        <p:spPr bwMode="auto">
          <a:xfrm>
            <a:off x="7373938" y="2965450"/>
            <a:ext cx="1201737" cy="641350"/>
          </a:xfrm>
          <a:prstGeom prst="arc">
            <a:avLst>
              <a:gd name="adj1" fmla="val 11242045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ru-RU" sz="3200" b="1">
              <a:latin typeface="Arial" charset="0"/>
            </a:endParaRPr>
          </a:p>
        </p:txBody>
      </p:sp>
      <p:sp>
        <p:nvSpPr>
          <p:cNvPr id="422" name="Дуга 421"/>
          <p:cNvSpPr/>
          <p:nvPr/>
        </p:nvSpPr>
        <p:spPr bwMode="auto">
          <a:xfrm>
            <a:off x="7370763" y="3289300"/>
            <a:ext cx="1201737" cy="641350"/>
          </a:xfrm>
          <a:prstGeom prst="arc">
            <a:avLst>
              <a:gd name="adj1" fmla="val 11242045"/>
              <a:gd name="adj2" fmla="val 21133343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ru-RU" sz="3200" b="1">
              <a:latin typeface="Arial" charset="0"/>
            </a:endParaRPr>
          </a:p>
        </p:txBody>
      </p:sp>
      <p:sp>
        <p:nvSpPr>
          <p:cNvPr id="423" name="Дуга 422"/>
          <p:cNvSpPr/>
          <p:nvPr/>
        </p:nvSpPr>
        <p:spPr bwMode="auto">
          <a:xfrm>
            <a:off x="7373938" y="3432175"/>
            <a:ext cx="1201737" cy="641350"/>
          </a:xfrm>
          <a:prstGeom prst="arc">
            <a:avLst>
              <a:gd name="adj1" fmla="val 12395394"/>
              <a:gd name="adj2" fmla="val 19977889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ru-RU" sz="3200" b="1">
              <a:latin typeface="Arial" charset="0"/>
            </a:endParaRPr>
          </a:p>
        </p:txBody>
      </p:sp>
      <p:sp>
        <p:nvSpPr>
          <p:cNvPr id="10261" name="Rectangle 8"/>
          <p:cNvSpPr>
            <a:spLocks noChangeArrowheads="1"/>
          </p:cNvSpPr>
          <p:nvPr/>
        </p:nvSpPr>
        <p:spPr bwMode="auto">
          <a:xfrm>
            <a:off x="6646863" y="3859213"/>
            <a:ext cx="2171700" cy="2225675"/>
          </a:xfrm>
          <a:prstGeom prst="rect">
            <a:avLst/>
          </a:prstGeom>
          <a:solidFill>
            <a:srgbClr val="66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>Фрезерованная</a:t>
            </a:r>
          </a:p>
          <a:p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> (дуговая)</a:t>
            </a:r>
          </a:p>
          <a:p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>насечка</a:t>
            </a:r>
            <a:r>
              <a:rPr lang="ru-RU" sz="2000" dirty="0">
                <a:solidFill>
                  <a:schemeClr val="bg1"/>
                </a:solidFill>
                <a:latin typeface="Arial" charset="0"/>
              </a:rPr>
              <a:t> – </a:t>
            </a:r>
          </a:p>
          <a:p>
            <a:endParaRPr lang="ru-RU" sz="2000" dirty="0">
              <a:solidFill>
                <a:schemeClr val="bg1"/>
              </a:solidFill>
              <a:latin typeface="Arial" charset="0"/>
            </a:endParaRPr>
          </a:p>
          <a:p>
            <a:r>
              <a:rPr lang="ru-RU" sz="2000" dirty="0">
                <a:solidFill>
                  <a:schemeClr val="bg1"/>
                </a:solidFill>
                <a:latin typeface="Arial" charset="0"/>
              </a:rPr>
              <a:t>для цветных </a:t>
            </a:r>
          </a:p>
          <a:p>
            <a:r>
              <a:rPr lang="ru-RU" sz="2000" dirty="0">
                <a:solidFill>
                  <a:schemeClr val="bg1"/>
                </a:solidFill>
                <a:latin typeface="Arial" charset="0"/>
              </a:rPr>
              <a:t> металлов</a:t>
            </a:r>
          </a:p>
          <a:p>
            <a:r>
              <a:rPr lang="ru-RU" sz="2000" dirty="0">
                <a:solidFill>
                  <a:schemeClr val="bg1"/>
                </a:solidFill>
                <a:latin typeface="Arial" charset="0"/>
              </a:rPr>
              <a:t> и дерева</a:t>
            </a:r>
            <a:r>
              <a:rPr lang="ru-RU" dirty="0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sp>
        <p:nvSpPr>
          <p:cNvPr id="425" name="Прямоугольник 424"/>
          <p:cNvSpPr/>
          <p:nvPr/>
        </p:nvSpPr>
        <p:spPr>
          <a:xfrm>
            <a:off x="1771585" y="-72430"/>
            <a:ext cx="5022915" cy="923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Виды насечек</a:t>
            </a:r>
          </a:p>
        </p:txBody>
      </p:sp>
    </p:spTree>
    <p:extLst>
      <p:ext uri="{BB962C8B-B14F-4D97-AF65-F5344CB8AC3E}">
        <p14:creationId xmlns:p14="http://schemas.microsoft.com/office/powerpoint/2010/main" val="428620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906" y="188640"/>
            <a:ext cx="864096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Промышленность выпускает напильники шести номеров – 0, 1, 2, 3, 4, 5.</a:t>
            </a:r>
          </a:p>
          <a:p>
            <a:endParaRPr lang="ru-RU" sz="800" b="1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Напильники номер 0 и 1 – ДРАЧОВЫЕ. Они имеют </a:t>
            </a:r>
            <a:r>
              <a:rPr lang="ru-RU" sz="2400" i="1" u="sng" dirty="0" smtClean="0">
                <a:solidFill>
                  <a:schemeClr val="bg1"/>
                </a:solidFill>
              </a:rPr>
              <a:t>крупную насечку: </a:t>
            </a:r>
            <a:r>
              <a:rPr lang="ru-RU" sz="2400" dirty="0" smtClean="0">
                <a:solidFill>
                  <a:schemeClr val="bg1"/>
                </a:solidFill>
              </a:rPr>
              <a:t>5 – 12 зубьев на 10 мм длины. Их применяют для ГРУБОЙ ОБРАБОТКИ. Толщина снимаемого слоя металла за один ход драчового напильника – 0,2 …0,5 мм.</a:t>
            </a:r>
          </a:p>
          <a:p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Напильники номер 2 и 3 – ЛИЧН</a:t>
            </a:r>
            <a:r>
              <a:rPr lang="ru-RU" sz="2400" b="1" dirty="0" smtClean="0">
                <a:solidFill>
                  <a:schemeClr val="bg1"/>
                </a:solidFill>
              </a:rPr>
              <a:t>Ы</a:t>
            </a:r>
            <a:r>
              <a:rPr lang="ru-RU" sz="2400" dirty="0" smtClean="0">
                <a:solidFill>
                  <a:schemeClr val="bg1"/>
                </a:solidFill>
              </a:rPr>
              <a:t>Е. Они имеют </a:t>
            </a:r>
            <a:r>
              <a:rPr lang="ru-RU" sz="2400" i="1" u="sng" dirty="0" smtClean="0">
                <a:solidFill>
                  <a:schemeClr val="bg1"/>
                </a:solidFill>
              </a:rPr>
              <a:t>среднюю насечку</a:t>
            </a:r>
            <a:r>
              <a:rPr lang="ru-RU" sz="2400" dirty="0" smtClean="0">
                <a:solidFill>
                  <a:schemeClr val="bg1"/>
                </a:solidFill>
              </a:rPr>
              <a:t>: 13 – 26 зубьев на 10 мм длины. Этими напильниками работают, когда основной слой металла уже снят драчовым напильником. Толщина снимаемого слоя металла за один ход </a:t>
            </a:r>
            <a:r>
              <a:rPr lang="ru-RU" sz="2400" dirty="0" smtClean="0">
                <a:solidFill>
                  <a:schemeClr val="bg1"/>
                </a:solidFill>
              </a:rPr>
              <a:t>личн</a:t>
            </a:r>
            <a:r>
              <a:rPr lang="ru-RU" sz="2400" dirty="0" smtClean="0">
                <a:solidFill>
                  <a:schemeClr val="bg1"/>
                </a:solidFill>
              </a:rPr>
              <a:t>ого напильника – 0,1 …0,3 мм.</a:t>
            </a:r>
          </a:p>
          <a:p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Напильники номер 4 и 5 – БАРХАТНЫЕ. Они имеют </a:t>
            </a:r>
            <a:r>
              <a:rPr lang="ru-RU" sz="2400" i="1" u="sng" dirty="0" smtClean="0">
                <a:solidFill>
                  <a:schemeClr val="bg1"/>
                </a:solidFill>
              </a:rPr>
              <a:t>мелкую насечку</a:t>
            </a:r>
            <a:r>
              <a:rPr lang="ru-RU" sz="2400" dirty="0" smtClean="0">
                <a:solidFill>
                  <a:schemeClr val="bg1"/>
                </a:solidFill>
              </a:rPr>
              <a:t>: 42 – 80 зубьев на 10 мм длины. Их применяют для чистовой доводки и шлифования поверхностей. Они снимают слой металла толщиной 0,005 … 0,01 мм.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91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104</TotalTime>
  <Words>714</Words>
  <Application>Microsoft Office PowerPoint</Application>
  <PresentationFormat>Экран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     Тема урока:  опиливание заготовок из сортового проката</vt:lpstr>
      <vt:lpstr>Цели:  1. Познакомиться с видами напильников. 2. Научиться приёмам опиливания металла. 3. Развить умение обрабатывать металл.</vt:lpstr>
      <vt:lpstr>Опиливание – это срезание с заготовки небольшого слоя металла (припуска) при помощи напильников для получения точных размеров, указанных в чертеже.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 ЗА внимание!!!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опиливание заготовок из сортового проката</dc:title>
  <dc:creator>Соколовы</dc:creator>
  <cp:lastModifiedBy>Соколовы</cp:lastModifiedBy>
  <cp:revision>11</cp:revision>
  <dcterms:created xsi:type="dcterms:W3CDTF">2013-03-03T13:50:50Z</dcterms:created>
  <dcterms:modified xsi:type="dcterms:W3CDTF">2013-03-03T15:35:20Z</dcterms:modified>
</cp:coreProperties>
</file>