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94" r:id="rId2"/>
    <p:sldId id="307" r:id="rId3"/>
    <p:sldId id="308" r:id="rId4"/>
    <p:sldId id="309" r:id="rId5"/>
    <p:sldId id="310" r:id="rId6"/>
    <p:sldId id="299" r:id="rId7"/>
    <p:sldId id="300" r:id="rId8"/>
    <p:sldId id="301" r:id="rId9"/>
    <p:sldId id="311" r:id="rId10"/>
    <p:sldId id="312" r:id="rId11"/>
    <p:sldId id="303" r:id="rId12"/>
    <p:sldId id="256" r:id="rId13"/>
    <p:sldId id="313" r:id="rId14"/>
    <p:sldId id="314" r:id="rId15"/>
    <p:sldId id="315" r:id="rId16"/>
    <p:sldId id="257" r:id="rId17"/>
    <p:sldId id="258" r:id="rId18"/>
    <p:sldId id="259" r:id="rId19"/>
    <p:sldId id="260" r:id="rId20"/>
    <p:sldId id="261" r:id="rId21"/>
    <p:sldId id="284" r:id="rId22"/>
    <p:sldId id="318" r:id="rId23"/>
    <p:sldId id="262" r:id="rId24"/>
    <p:sldId id="289" r:id="rId25"/>
    <p:sldId id="264" r:id="rId26"/>
    <p:sldId id="265" r:id="rId27"/>
    <p:sldId id="266" r:id="rId28"/>
    <p:sldId id="291" r:id="rId29"/>
    <p:sldId id="268" r:id="rId30"/>
    <p:sldId id="321" r:id="rId31"/>
    <p:sldId id="293" r:id="rId32"/>
    <p:sldId id="282" r:id="rId33"/>
    <p:sldId id="281" r:id="rId34"/>
    <p:sldId id="322" r:id="rId35"/>
    <p:sldId id="279" r:id="rId36"/>
    <p:sldId id="283" r:id="rId3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</p:showPr>
  <p:clrMru>
    <a:srgbClr val="0D0A03"/>
    <a:srgbClr val="E1F854"/>
    <a:srgbClr val="FF3300"/>
    <a:srgbClr val="FFCC66"/>
    <a:srgbClr val="996633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 autoAdjust="0"/>
    <p:restoredTop sz="94396" autoAdjust="0"/>
  </p:normalViewPr>
  <p:slideViewPr>
    <p:cSldViewPr>
      <p:cViewPr varScale="1">
        <p:scale>
          <a:sx n="71" d="100"/>
          <a:sy n="71" d="100"/>
        </p:scale>
        <p:origin x="-8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DA208-4819-4368-8208-6992109822CC}" type="doc">
      <dgm:prSet loTypeId="urn:microsoft.com/office/officeart/2005/8/layout/bList2#1" loCatId="list" qsTypeId="urn:microsoft.com/office/officeart/2005/8/quickstyle/simple3" qsCatId="simple" csTypeId="urn:microsoft.com/office/officeart/2005/8/colors/accent1_2#1" csCatId="accent1" phldr="1"/>
      <dgm:spPr/>
    </dgm:pt>
    <dgm:pt modelId="{CEF1F106-A94C-493D-88D1-C3654BC26245}">
      <dgm:prSet phldrT="[Текст]"/>
      <dgm:spPr/>
      <dgm:t>
        <a:bodyPr/>
        <a:lstStyle/>
        <a:p>
          <a:r>
            <a:rPr lang="ru-RU" dirty="0" smtClean="0"/>
            <a:t>Возрастные особенности старшеклассников</a:t>
          </a:r>
          <a:endParaRPr lang="ru-RU" dirty="0"/>
        </a:p>
      </dgm:t>
    </dgm:pt>
    <dgm:pt modelId="{82CE7A12-1F2B-4264-B28C-6F513B17962E}" type="parTrans" cxnId="{92F85B9E-95DD-4C19-8583-6D3B9B7F3072}">
      <dgm:prSet/>
      <dgm:spPr/>
      <dgm:t>
        <a:bodyPr/>
        <a:lstStyle/>
        <a:p>
          <a:endParaRPr lang="ru-RU"/>
        </a:p>
      </dgm:t>
    </dgm:pt>
    <dgm:pt modelId="{47DF1DE1-4742-4594-9C68-8BFC5FF4A92C}" type="sibTrans" cxnId="{92F85B9E-95DD-4C19-8583-6D3B9B7F3072}">
      <dgm:prSet/>
      <dgm:spPr/>
      <dgm:t>
        <a:bodyPr/>
        <a:lstStyle/>
        <a:p>
          <a:endParaRPr lang="ru-RU"/>
        </a:p>
      </dgm:t>
    </dgm:pt>
    <dgm:pt modelId="{7F7AD853-1BC7-45F4-A388-45CC2B785E67}">
      <dgm:prSet phldrT="[Текст]"/>
      <dgm:spPr/>
      <dgm:t>
        <a:bodyPr/>
        <a:lstStyle/>
        <a:p>
          <a:r>
            <a:rPr lang="ru-RU" dirty="0" smtClean="0"/>
            <a:t>Рост значения продуктивных методов работы</a:t>
          </a:r>
          <a:endParaRPr lang="ru-RU" dirty="0"/>
        </a:p>
      </dgm:t>
    </dgm:pt>
    <dgm:pt modelId="{D96117A5-CC70-4A3E-8596-9EEB70F668D2}" type="parTrans" cxnId="{1DD4A452-DD46-45F9-A16A-C3B5D226571A}">
      <dgm:prSet/>
      <dgm:spPr/>
      <dgm:t>
        <a:bodyPr/>
        <a:lstStyle/>
        <a:p>
          <a:endParaRPr lang="ru-RU"/>
        </a:p>
      </dgm:t>
    </dgm:pt>
    <dgm:pt modelId="{6612C001-C955-462D-BC26-FFB702C4A208}" type="sibTrans" cxnId="{1DD4A452-DD46-45F9-A16A-C3B5D226571A}">
      <dgm:prSet/>
      <dgm:spPr/>
      <dgm:t>
        <a:bodyPr/>
        <a:lstStyle/>
        <a:p>
          <a:endParaRPr lang="ru-RU"/>
        </a:p>
      </dgm:t>
    </dgm:pt>
    <dgm:pt modelId="{ADFC3DB2-3106-483B-9E2D-7C39222C5DE3}">
      <dgm:prSet custT="1"/>
      <dgm:spPr/>
      <dgm:t>
        <a:bodyPr/>
        <a:lstStyle/>
        <a:p>
          <a:r>
            <a:rPr lang="ru-RU" sz="1400" b="1" dirty="0" smtClean="0"/>
            <a:t>Стремление </a:t>
          </a:r>
          <a:r>
            <a:rPr lang="ru-RU" sz="1400" b="0" dirty="0" smtClean="0"/>
            <a:t>подростков к самоопределению</a:t>
          </a:r>
          <a:r>
            <a:rPr lang="ru-RU" sz="1400" dirty="0" smtClean="0"/>
            <a:t>. </a:t>
          </a:r>
          <a:endParaRPr lang="ru-RU" sz="1400" dirty="0"/>
        </a:p>
      </dgm:t>
    </dgm:pt>
    <dgm:pt modelId="{342D33F8-B8B2-4B30-B54C-B44BF8325367}" type="parTrans" cxnId="{9BF33199-F07E-4FC3-9142-FF89B03695AA}">
      <dgm:prSet/>
      <dgm:spPr/>
      <dgm:t>
        <a:bodyPr/>
        <a:lstStyle/>
        <a:p>
          <a:endParaRPr lang="ru-RU"/>
        </a:p>
      </dgm:t>
    </dgm:pt>
    <dgm:pt modelId="{4654DA63-C1BB-4FF0-8A63-C9D9AF029144}" type="sibTrans" cxnId="{9BF33199-F07E-4FC3-9142-FF89B03695AA}">
      <dgm:prSet/>
      <dgm:spPr/>
      <dgm:t>
        <a:bodyPr/>
        <a:lstStyle/>
        <a:p>
          <a:endParaRPr lang="ru-RU"/>
        </a:p>
      </dgm:t>
    </dgm:pt>
    <dgm:pt modelId="{B129DE29-B57A-4670-A989-7E40C3F39B84}">
      <dgm:prSet custT="1"/>
      <dgm:spPr/>
      <dgm:t>
        <a:bodyPr/>
        <a:lstStyle/>
        <a:p>
          <a:r>
            <a:rPr lang="ru-RU" sz="1400" b="1" dirty="0" smtClean="0"/>
            <a:t>Развитие </a:t>
          </a:r>
          <a:r>
            <a:rPr lang="ru-RU" sz="1400" b="0" dirty="0" smtClean="0"/>
            <a:t>интереса </a:t>
          </a:r>
          <a:r>
            <a:rPr lang="ru-RU" sz="1400" dirty="0" smtClean="0"/>
            <a:t>школьников не только к вопросам теории, но и способам доказательства. </a:t>
          </a:r>
        </a:p>
      </dgm:t>
    </dgm:pt>
    <dgm:pt modelId="{585B6FC6-B320-408F-8FB6-E032311AE2A2}" type="parTrans" cxnId="{1823B18F-69D7-4102-84D7-AA3050142DBE}">
      <dgm:prSet/>
      <dgm:spPr/>
      <dgm:t>
        <a:bodyPr/>
        <a:lstStyle/>
        <a:p>
          <a:endParaRPr lang="ru-RU"/>
        </a:p>
      </dgm:t>
    </dgm:pt>
    <dgm:pt modelId="{24C2BE57-B2B4-4853-91F9-94392F0468E3}" type="sibTrans" cxnId="{1823B18F-69D7-4102-84D7-AA3050142DBE}">
      <dgm:prSet/>
      <dgm:spPr/>
      <dgm:t>
        <a:bodyPr/>
        <a:lstStyle/>
        <a:p>
          <a:endParaRPr lang="ru-RU"/>
        </a:p>
      </dgm:t>
    </dgm:pt>
    <dgm:pt modelId="{9EE5FAFA-D275-49F9-B93F-2B9B7C3F476D}">
      <dgm:prSet custT="1"/>
      <dgm:spPr/>
      <dgm:t>
        <a:bodyPr/>
        <a:lstStyle/>
        <a:p>
          <a:r>
            <a:rPr lang="ru-RU" sz="1400" b="1" dirty="0" smtClean="0"/>
            <a:t>Неустойчивое эмоциональное отношение </a:t>
          </a:r>
          <a:r>
            <a:rPr lang="ru-RU" sz="1400" dirty="0" smtClean="0"/>
            <a:t>к разным сторонам жизни, к товарищам и к взрослым людям.</a:t>
          </a:r>
        </a:p>
      </dgm:t>
    </dgm:pt>
    <dgm:pt modelId="{1EC3ED81-6140-4C1A-8BDC-5F663442A75E}" type="parTrans" cxnId="{D4AD3E7A-7B76-406D-9197-5EC42ED25994}">
      <dgm:prSet/>
      <dgm:spPr/>
      <dgm:t>
        <a:bodyPr/>
        <a:lstStyle/>
        <a:p>
          <a:endParaRPr lang="ru-RU"/>
        </a:p>
      </dgm:t>
    </dgm:pt>
    <dgm:pt modelId="{7AAFBCB4-3C63-425A-98DD-505FD4AEA6CB}" type="sibTrans" cxnId="{D4AD3E7A-7B76-406D-9197-5EC42ED25994}">
      <dgm:prSet/>
      <dgm:spPr/>
      <dgm:t>
        <a:bodyPr/>
        <a:lstStyle/>
        <a:p>
          <a:endParaRPr lang="ru-RU"/>
        </a:p>
      </dgm:t>
    </dgm:pt>
    <dgm:pt modelId="{7EA70A59-B262-4002-A3D9-0F552C4A448F}">
      <dgm:prSet/>
      <dgm:spPr/>
      <dgm:t>
        <a:bodyPr/>
        <a:lstStyle/>
        <a:p>
          <a:r>
            <a:rPr lang="ru-RU" b="1" dirty="0" smtClean="0"/>
            <a:t>Частично-поисковый</a:t>
          </a:r>
          <a:r>
            <a:rPr lang="ru-RU" dirty="0" smtClean="0"/>
            <a:t> (заполнение сравнительной таблицы, соотнесение дат и событий и т.д.)</a:t>
          </a:r>
          <a:endParaRPr lang="ru-RU" dirty="0"/>
        </a:p>
      </dgm:t>
    </dgm:pt>
    <dgm:pt modelId="{99F820E2-6B5E-42DB-9280-8CB6167CF54D}" type="parTrans" cxnId="{5BFA24BB-353F-467E-9089-8692DCA5FE49}">
      <dgm:prSet/>
      <dgm:spPr/>
      <dgm:t>
        <a:bodyPr/>
        <a:lstStyle/>
        <a:p>
          <a:endParaRPr lang="ru-RU"/>
        </a:p>
      </dgm:t>
    </dgm:pt>
    <dgm:pt modelId="{9D4242EC-13F8-47D9-AB89-59FA94A2BB3A}" type="sibTrans" cxnId="{5BFA24BB-353F-467E-9089-8692DCA5FE49}">
      <dgm:prSet/>
      <dgm:spPr/>
      <dgm:t>
        <a:bodyPr/>
        <a:lstStyle/>
        <a:p>
          <a:endParaRPr lang="ru-RU"/>
        </a:p>
      </dgm:t>
    </dgm:pt>
    <dgm:pt modelId="{3F4E48E2-36B8-4545-AC93-EB45CF22D252}">
      <dgm:prSet/>
      <dgm:spPr/>
      <dgm:t>
        <a:bodyPr/>
        <a:lstStyle/>
        <a:p>
          <a:r>
            <a:rPr lang="ru-RU" b="1" dirty="0" smtClean="0"/>
            <a:t>Практический </a:t>
          </a:r>
          <a:r>
            <a:rPr lang="ru-RU" dirty="0" smtClean="0"/>
            <a:t>(отработка навыков применения терминов, работы с документами, с исторической картой, хронологией)</a:t>
          </a:r>
        </a:p>
      </dgm:t>
    </dgm:pt>
    <dgm:pt modelId="{CAD41ACA-E689-4430-B207-6A8328A7BF07}" type="parTrans" cxnId="{6D735994-CF28-4F04-841B-7BE31A3AA595}">
      <dgm:prSet/>
      <dgm:spPr/>
      <dgm:t>
        <a:bodyPr/>
        <a:lstStyle/>
        <a:p>
          <a:endParaRPr lang="ru-RU"/>
        </a:p>
      </dgm:t>
    </dgm:pt>
    <dgm:pt modelId="{93B7737A-CCCA-4547-98DD-735D4A0948E6}" type="sibTrans" cxnId="{6D735994-CF28-4F04-841B-7BE31A3AA595}">
      <dgm:prSet/>
      <dgm:spPr/>
      <dgm:t>
        <a:bodyPr/>
        <a:lstStyle/>
        <a:p>
          <a:endParaRPr lang="ru-RU"/>
        </a:p>
      </dgm:t>
    </dgm:pt>
    <dgm:pt modelId="{889DB57C-322D-4207-BAF4-34FF1CAC6D43}">
      <dgm:prSet/>
      <dgm:spPr/>
      <dgm:t>
        <a:bodyPr/>
        <a:lstStyle/>
        <a:p>
          <a:r>
            <a:rPr lang="ru-RU" b="1" dirty="0" smtClean="0"/>
            <a:t>Эвристический </a:t>
          </a:r>
          <a:r>
            <a:rPr lang="ru-RU" dirty="0" smtClean="0"/>
            <a:t>(поиск ответа на задачу,);</a:t>
          </a:r>
        </a:p>
      </dgm:t>
    </dgm:pt>
    <dgm:pt modelId="{BCBB84C0-2C2D-48D0-9E2F-B9663F4EFB91}" type="parTrans" cxnId="{4904FA89-434A-452A-8F10-2EDE518F8691}">
      <dgm:prSet/>
      <dgm:spPr/>
      <dgm:t>
        <a:bodyPr/>
        <a:lstStyle/>
        <a:p>
          <a:endParaRPr lang="ru-RU"/>
        </a:p>
      </dgm:t>
    </dgm:pt>
    <dgm:pt modelId="{D9636A90-1412-4583-9CE6-81A354B637CB}" type="sibTrans" cxnId="{4904FA89-434A-452A-8F10-2EDE518F8691}">
      <dgm:prSet/>
      <dgm:spPr/>
      <dgm:t>
        <a:bodyPr/>
        <a:lstStyle/>
        <a:p>
          <a:endParaRPr lang="ru-RU"/>
        </a:p>
      </dgm:t>
    </dgm:pt>
    <dgm:pt modelId="{E06638B5-7E31-47AD-BDD0-9CB6D4A14B9A}">
      <dgm:prSet/>
      <dgm:spPr/>
      <dgm:t>
        <a:bodyPr/>
        <a:lstStyle/>
        <a:p>
          <a:r>
            <a:rPr lang="ru-RU" b="1" dirty="0" smtClean="0"/>
            <a:t>Проблемный</a:t>
          </a:r>
          <a:r>
            <a:rPr lang="ru-RU" dirty="0" smtClean="0"/>
            <a:t> (постановка проблемы, выдвижение гипотез, аргументация, выводы);</a:t>
          </a:r>
        </a:p>
      </dgm:t>
    </dgm:pt>
    <dgm:pt modelId="{47D6F7AC-E1DD-4DC1-88F5-A008686D504C}" type="parTrans" cxnId="{2F761728-0CF7-4900-A846-BD921A4436E0}">
      <dgm:prSet/>
      <dgm:spPr/>
      <dgm:t>
        <a:bodyPr/>
        <a:lstStyle/>
        <a:p>
          <a:endParaRPr lang="ru-RU"/>
        </a:p>
      </dgm:t>
    </dgm:pt>
    <dgm:pt modelId="{92A8E83D-01B2-4709-A6C2-8DC60F5A63F6}" type="sibTrans" cxnId="{2F761728-0CF7-4900-A846-BD921A4436E0}">
      <dgm:prSet/>
      <dgm:spPr/>
      <dgm:t>
        <a:bodyPr/>
        <a:lstStyle/>
        <a:p>
          <a:endParaRPr lang="ru-RU"/>
        </a:p>
      </dgm:t>
    </dgm:pt>
    <dgm:pt modelId="{024015FB-35B6-48CC-B456-D53843F94A5F}">
      <dgm:prSet/>
      <dgm:spPr/>
      <dgm:t>
        <a:bodyPr/>
        <a:lstStyle/>
        <a:p>
          <a:r>
            <a:rPr lang="ru-RU" b="1" dirty="0" smtClean="0"/>
            <a:t>Исследовательский </a:t>
          </a:r>
          <a:r>
            <a:rPr lang="ru-RU" dirty="0" smtClean="0"/>
            <a:t>(постановка проблемы, цели исследования, изучение круга источников и литературы, реферативное исследование, доклад на ученической конференции, семинаре и т.д.).</a:t>
          </a:r>
        </a:p>
      </dgm:t>
    </dgm:pt>
    <dgm:pt modelId="{2262ECD9-EC04-44E1-A31B-C44235B2C039}" type="parTrans" cxnId="{0AC3E4D7-9990-42DA-9E08-BD8057D51C46}">
      <dgm:prSet/>
      <dgm:spPr/>
      <dgm:t>
        <a:bodyPr/>
        <a:lstStyle/>
        <a:p>
          <a:endParaRPr lang="ru-RU"/>
        </a:p>
      </dgm:t>
    </dgm:pt>
    <dgm:pt modelId="{995A3759-2B60-42B3-854F-CBAC9174EF36}" type="sibTrans" cxnId="{0AC3E4D7-9990-42DA-9E08-BD8057D51C46}">
      <dgm:prSet/>
      <dgm:spPr/>
      <dgm:t>
        <a:bodyPr/>
        <a:lstStyle/>
        <a:p>
          <a:endParaRPr lang="ru-RU"/>
        </a:p>
      </dgm:t>
    </dgm:pt>
    <dgm:pt modelId="{F71FE887-1021-4B9D-BA24-17B443C57FEB}">
      <dgm:prSet custT="1"/>
      <dgm:spPr/>
      <dgm:t>
        <a:bodyPr/>
        <a:lstStyle/>
        <a:p>
          <a:endParaRPr lang="ru-RU" sz="1400" dirty="0" smtClean="0"/>
        </a:p>
      </dgm:t>
    </dgm:pt>
    <dgm:pt modelId="{CB887B16-E53B-4945-B6F2-AE44EBCC6BB5}" type="parTrans" cxnId="{730128A1-BC36-4890-ACEF-BCF3485FCD46}">
      <dgm:prSet/>
      <dgm:spPr/>
      <dgm:t>
        <a:bodyPr/>
        <a:lstStyle/>
        <a:p>
          <a:endParaRPr lang="ru-RU"/>
        </a:p>
      </dgm:t>
    </dgm:pt>
    <dgm:pt modelId="{404F9ECD-2188-4642-9E6E-8285EC5E779D}" type="sibTrans" cxnId="{730128A1-BC36-4890-ACEF-BCF3485FCD46}">
      <dgm:prSet/>
      <dgm:spPr/>
      <dgm:t>
        <a:bodyPr/>
        <a:lstStyle/>
        <a:p>
          <a:endParaRPr lang="ru-RU"/>
        </a:p>
      </dgm:t>
    </dgm:pt>
    <dgm:pt modelId="{63482C8A-7D19-4B58-B301-BE0F232A4A13}">
      <dgm:prSet custT="1"/>
      <dgm:spPr/>
      <dgm:t>
        <a:bodyPr/>
        <a:lstStyle/>
        <a:p>
          <a:endParaRPr lang="ru-RU" sz="1400" dirty="0"/>
        </a:p>
      </dgm:t>
    </dgm:pt>
    <dgm:pt modelId="{36EDAD70-922A-4D85-B967-D2216CFBB8F4}" type="parTrans" cxnId="{BB4C05D0-4C44-4422-BD41-3A9901CDD7F9}">
      <dgm:prSet/>
      <dgm:spPr/>
      <dgm:t>
        <a:bodyPr/>
        <a:lstStyle/>
        <a:p>
          <a:endParaRPr lang="ru-RU"/>
        </a:p>
      </dgm:t>
    </dgm:pt>
    <dgm:pt modelId="{470BE2F0-BC98-4682-B8E7-31D94D1C4876}" type="sibTrans" cxnId="{BB4C05D0-4C44-4422-BD41-3A9901CDD7F9}">
      <dgm:prSet/>
      <dgm:spPr/>
      <dgm:t>
        <a:bodyPr/>
        <a:lstStyle/>
        <a:p>
          <a:endParaRPr lang="ru-RU"/>
        </a:p>
      </dgm:t>
    </dgm:pt>
    <dgm:pt modelId="{63C0C648-F5D6-42B3-9D49-D7CB5924F1CD}" type="pres">
      <dgm:prSet presAssocID="{3E7DA208-4819-4368-8208-6992109822CC}" presName="diagram" presStyleCnt="0">
        <dgm:presLayoutVars>
          <dgm:dir/>
          <dgm:animLvl val="lvl"/>
          <dgm:resizeHandles val="exact"/>
        </dgm:presLayoutVars>
      </dgm:prSet>
      <dgm:spPr/>
    </dgm:pt>
    <dgm:pt modelId="{4244B475-D336-4EDC-A703-025197D28726}" type="pres">
      <dgm:prSet presAssocID="{CEF1F106-A94C-493D-88D1-C3654BC26245}" presName="compNode" presStyleCnt="0"/>
      <dgm:spPr/>
    </dgm:pt>
    <dgm:pt modelId="{AA6D1295-F88E-49A1-925F-C01105DAA1C2}" type="pres">
      <dgm:prSet presAssocID="{CEF1F106-A94C-493D-88D1-C3654BC26245}" presName="childRect" presStyleLbl="bgAcc1" presStyleIdx="0" presStyleCnt="2" custScaleY="135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AEF5F-498C-41AF-90E2-7ACA4E2C9838}" type="pres">
      <dgm:prSet presAssocID="{CEF1F106-A94C-493D-88D1-C3654BC2624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1E422-A8FD-4921-8A91-76E687DF1171}" type="pres">
      <dgm:prSet presAssocID="{CEF1F106-A94C-493D-88D1-C3654BC26245}" presName="parentRect" presStyleLbl="alignNode1" presStyleIdx="0" presStyleCnt="2" custLinFactNeighborX="-92" custLinFactNeighborY="32652"/>
      <dgm:spPr/>
      <dgm:t>
        <a:bodyPr/>
        <a:lstStyle/>
        <a:p>
          <a:endParaRPr lang="ru-RU"/>
        </a:p>
      </dgm:t>
    </dgm:pt>
    <dgm:pt modelId="{C695502C-96B1-499E-A210-6E8609C3F208}" type="pres">
      <dgm:prSet presAssocID="{CEF1F106-A94C-493D-88D1-C3654BC26245}" presName="adorn" presStyleLbl="fgAccFollowNode1" presStyleIdx="0" presStyleCnt="2" custLinFactNeighborX="3207" custLinFactNeighborY="977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D958608-5408-454B-B7F9-B7160392759C}" type="pres">
      <dgm:prSet presAssocID="{47DF1DE1-4742-4594-9C68-8BFC5FF4A92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1600552-5230-4751-A31B-8EE6F801166C}" type="pres">
      <dgm:prSet presAssocID="{7F7AD853-1BC7-45F4-A388-45CC2B785E67}" presName="compNode" presStyleCnt="0"/>
      <dgm:spPr/>
    </dgm:pt>
    <dgm:pt modelId="{BA1AB6EB-046F-4808-85A6-4412ADB844E8}" type="pres">
      <dgm:prSet presAssocID="{7F7AD853-1BC7-45F4-A388-45CC2B785E67}" presName="childRect" presStyleLbl="bgAcc1" presStyleIdx="1" presStyleCnt="2" custScaleY="136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20DD6-DC51-4635-9001-AAC5FF3BC89C}" type="pres">
      <dgm:prSet presAssocID="{7F7AD853-1BC7-45F4-A388-45CC2B785E6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2BD9B-C2E3-40C5-9FEA-28196BA595F6}" type="pres">
      <dgm:prSet presAssocID="{7F7AD853-1BC7-45F4-A388-45CC2B785E67}" presName="parentRect" presStyleLbl="alignNode1" presStyleIdx="1" presStyleCnt="2" custLinFactNeighborX="-3356" custLinFactNeighborY="37992"/>
      <dgm:spPr/>
      <dgm:t>
        <a:bodyPr/>
        <a:lstStyle/>
        <a:p>
          <a:endParaRPr lang="ru-RU"/>
        </a:p>
      </dgm:t>
    </dgm:pt>
    <dgm:pt modelId="{867B1F01-6091-4459-A00A-AD8DECA0A550}" type="pres">
      <dgm:prSet presAssocID="{7F7AD853-1BC7-45F4-A388-45CC2B785E67}" presName="adorn" presStyleLbl="fgAccFollowNode1" presStyleIdx="1" presStyleCnt="2" custLinFactNeighborX="-17314" custLinFactNeighborY="1467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912B976F-937B-437C-B939-094E042BDC6A}" type="presOf" srcId="{E06638B5-7E31-47AD-BDD0-9CB6D4A14B9A}" destId="{BA1AB6EB-046F-4808-85A6-4412ADB844E8}" srcOrd="0" destOrd="3" presId="urn:microsoft.com/office/officeart/2005/8/layout/bList2#1"/>
    <dgm:cxn modelId="{27CB7C63-0494-4E52-ACBE-A154EB68FABF}" type="presOf" srcId="{889DB57C-322D-4207-BAF4-34FF1CAC6D43}" destId="{BA1AB6EB-046F-4808-85A6-4412ADB844E8}" srcOrd="0" destOrd="2" presId="urn:microsoft.com/office/officeart/2005/8/layout/bList2#1"/>
    <dgm:cxn modelId="{730128A1-BC36-4890-ACEF-BCF3485FCD46}" srcId="{CEF1F106-A94C-493D-88D1-C3654BC26245}" destId="{F71FE887-1021-4B9D-BA24-17B443C57FEB}" srcOrd="3" destOrd="0" parTransId="{CB887B16-E53B-4945-B6F2-AE44EBCC6BB5}" sibTransId="{404F9ECD-2188-4642-9E6E-8285EC5E779D}"/>
    <dgm:cxn modelId="{AE800A14-FE24-4175-9BE4-8EB6D23A6D9E}" type="presOf" srcId="{F71FE887-1021-4B9D-BA24-17B443C57FEB}" destId="{AA6D1295-F88E-49A1-925F-C01105DAA1C2}" srcOrd="0" destOrd="3" presId="urn:microsoft.com/office/officeart/2005/8/layout/bList2#1"/>
    <dgm:cxn modelId="{BE2D46A8-A467-4825-8F56-A30BD7E8EF39}" type="presOf" srcId="{7F7AD853-1BC7-45F4-A388-45CC2B785E67}" destId="{DB72BD9B-C2E3-40C5-9FEA-28196BA595F6}" srcOrd="1" destOrd="0" presId="urn:microsoft.com/office/officeart/2005/8/layout/bList2#1"/>
    <dgm:cxn modelId="{B43700C3-AFC9-47DE-B1CF-5AA60D1F315B}" type="presOf" srcId="{3F4E48E2-36B8-4545-AC93-EB45CF22D252}" destId="{BA1AB6EB-046F-4808-85A6-4412ADB844E8}" srcOrd="0" destOrd="1" presId="urn:microsoft.com/office/officeart/2005/8/layout/bList2#1"/>
    <dgm:cxn modelId="{D36DE40E-257A-44F7-AD18-B12D59DC9B7B}" type="presOf" srcId="{CEF1F106-A94C-493D-88D1-C3654BC26245}" destId="{05A1E422-A8FD-4921-8A91-76E687DF1171}" srcOrd="1" destOrd="0" presId="urn:microsoft.com/office/officeart/2005/8/layout/bList2#1"/>
    <dgm:cxn modelId="{FBC9EEF3-D36A-468A-803B-179B12603597}" type="presOf" srcId="{ADFC3DB2-3106-483B-9E2D-7C39222C5DE3}" destId="{AA6D1295-F88E-49A1-925F-C01105DAA1C2}" srcOrd="0" destOrd="0" presId="urn:microsoft.com/office/officeart/2005/8/layout/bList2#1"/>
    <dgm:cxn modelId="{9341F116-7BC6-44EF-A0F0-6B525D21D98D}" type="presOf" srcId="{47DF1DE1-4742-4594-9C68-8BFC5FF4A92C}" destId="{BD958608-5408-454B-B7F9-B7160392759C}" srcOrd="0" destOrd="0" presId="urn:microsoft.com/office/officeart/2005/8/layout/bList2#1"/>
    <dgm:cxn modelId="{7D8F0FCE-DB89-4359-A288-6373C432348C}" type="presOf" srcId="{CEF1F106-A94C-493D-88D1-C3654BC26245}" destId="{8ABAEF5F-498C-41AF-90E2-7ACA4E2C9838}" srcOrd="0" destOrd="0" presId="urn:microsoft.com/office/officeart/2005/8/layout/bList2#1"/>
    <dgm:cxn modelId="{6D735994-CF28-4F04-841B-7BE31A3AA595}" srcId="{7F7AD853-1BC7-45F4-A388-45CC2B785E67}" destId="{3F4E48E2-36B8-4545-AC93-EB45CF22D252}" srcOrd="1" destOrd="0" parTransId="{CAD41ACA-E689-4430-B207-6A8328A7BF07}" sibTransId="{93B7737A-CCCA-4547-98DD-735D4A0948E6}"/>
    <dgm:cxn modelId="{82CAF2F2-D135-47D2-84A8-D93C81314304}" type="presOf" srcId="{7F7AD853-1BC7-45F4-A388-45CC2B785E67}" destId="{FA420DD6-DC51-4635-9001-AAC5FF3BC89C}" srcOrd="0" destOrd="0" presId="urn:microsoft.com/office/officeart/2005/8/layout/bList2#1"/>
    <dgm:cxn modelId="{0AC3E4D7-9990-42DA-9E08-BD8057D51C46}" srcId="{7F7AD853-1BC7-45F4-A388-45CC2B785E67}" destId="{024015FB-35B6-48CC-B456-D53843F94A5F}" srcOrd="4" destOrd="0" parTransId="{2262ECD9-EC04-44E1-A31B-C44235B2C039}" sibTransId="{995A3759-2B60-42B3-854F-CBAC9174EF36}"/>
    <dgm:cxn modelId="{0BC21668-7B54-4633-A3D1-99D699B72C60}" type="presOf" srcId="{024015FB-35B6-48CC-B456-D53843F94A5F}" destId="{BA1AB6EB-046F-4808-85A6-4412ADB844E8}" srcOrd="0" destOrd="4" presId="urn:microsoft.com/office/officeart/2005/8/layout/bList2#1"/>
    <dgm:cxn modelId="{1823B18F-69D7-4102-84D7-AA3050142DBE}" srcId="{CEF1F106-A94C-493D-88D1-C3654BC26245}" destId="{B129DE29-B57A-4670-A989-7E40C3F39B84}" srcOrd="2" destOrd="0" parTransId="{585B6FC6-B320-408F-8FB6-E032311AE2A2}" sibTransId="{24C2BE57-B2B4-4853-91F9-94392F0468E3}"/>
    <dgm:cxn modelId="{1DD4A452-DD46-45F9-A16A-C3B5D226571A}" srcId="{3E7DA208-4819-4368-8208-6992109822CC}" destId="{7F7AD853-1BC7-45F4-A388-45CC2B785E67}" srcOrd="1" destOrd="0" parTransId="{D96117A5-CC70-4A3E-8596-9EEB70F668D2}" sibTransId="{6612C001-C955-462D-BC26-FFB702C4A208}"/>
    <dgm:cxn modelId="{4904FA89-434A-452A-8F10-2EDE518F8691}" srcId="{7F7AD853-1BC7-45F4-A388-45CC2B785E67}" destId="{889DB57C-322D-4207-BAF4-34FF1CAC6D43}" srcOrd="2" destOrd="0" parTransId="{BCBB84C0-2C2D-48D0-9E2F-B9663F4EFB91}" sibTransId="{D9636A90-1412-4583-9CE6-81A354B637CB}"/>
    <dgm:cxn modelId="{5BFA24BB-353F-467E-9089-8692DCA5FE49}" srcId="{7F7AD853-1BC7-45F4-A388-45CC2B785E67}" destId="{7EA70A59-B262-4002-A3D9-0F552C4A448F}" srcOrd="0" destOrd="0" parTransId="{99F820E2-6B5E-42DB-9280-8CB6167CF54D}" sibTransId="{9D4242EC-13F8-47D9-AB89-59FA94A2BB3A}"/>
    <dgm:cxn modelId="{BB4C05D0-4C44-4422-BD41-3A9901CDD7F9}" srcId="{CEF1F106-A94C-493D-88D1-C3654BC26245}" destId="{63482C8A-7D19-4B58-B301-BE0F232A4A13}" srcOrd="1" destOrd="0" parTransId="{36EDAD70-922A-4D85-B967-D2216CFBB8F4}" sibTransId="{470BE2F0-BC98-4682-B8E7-31D94D1C4876}"/>
    <dgm:cxn modelId="{548C19B3-7495-4DA5-A275-E2464061B790}" type="presOf" srcId="{B129DE29-B57A-4670-A989-7E40C3F39B84}" destId="{AA6D1295-F88E-49A1-925F-C01105DAA1C2}" srcOrd="0" destOrd="2" presId="urn:microsoft.com/office/officeart/2005/8/layout/bList2#1"/>
    <dgm:cxn modelId="{2F761728-0CF7-4900-A846-BD921A4436E0}" srcId="{7F7AD853-1BC7-45F4-A388-45CC2B785E67}" destId="{E06638B5-7E31-47AD-BDD0-9CB6D4A14B9A}" srcOrd="3" destOrd="0" parTransId="{47D6F7AC-E1DD-4DC1-88F5-A008686D504C}" sibTransId="{92A8E83D-01B2-4709-A6C2-8DC60F5A63F6}"/>
    <dgm:cxn modelId="{B979AFC2-CF6A-4C95-8779-064A725D56BD}" type="presOf" srcId="{7EA70A59-B262-4002-A3D9-0F552C4A448F}" destId="{BA1AB6EB-046F-4808-85A6-4412ADB844E8}" srcOrd="0" destOrd="0" presId="urn:microsoft.com/office/officeart/2005/8/layout/bList2#1"/>
    <dgm:cxn modelId="{D4AD3E7A-7B76-406D-9197-5EC42ED25994}" srcId="{CEF1F106-A94C-493D-88D1-C3654BC26245}" destId="{9EE5FAFA-D275-49F9-B93F-2B9B7C3F476D}" srcOrd="4" destOrd="0" parTransId="{1EC3ED81-6140-4C1A-8BDC-5F663442A75E}" sibTransId="{7AAFBCB4-3C63-425A-98DD-505FD4AEA6CB}"/>
    <dgm:cxn modelId="{92C10E6F-087E-4487-8F8E-0DAE798917D2}" type="presOf" srcId="{9EE5FAFA-D275-49F9-B93F-2B9B7C3F476D}" destId="{AA6D1295-F88E-49A1-925F-C01105DAA1C2}" srcOrd="0" destOrd="4" presId="urn:microsoft.com/office/officeart/2005/8/layout/bList2#1"/>
    <dgm:cxn modelId="{9BF33199-F07E-4FC3-9142-FF89B03695AA}" srcId="{CEF1F106-A94C-493D-88D1-C3654BC26245}" destId="{ADFC3DB2-3106-483B-9E2D-7C39222C5DE3}" srcOrd="0" destOrd="0" parTransId="{342D33F8-B8B2-4B30-B54C-B44BF8325367}" sibTransId="{4654DA63-C1BB-4FF0-8A63-C9D9AF029144}"/>
    <dgm:cxn modelId="{2A0EB158-07D2-4484-9199-DD5F6463F9BC}" type="presOf" srcId="{3E7DA208-4819-4368-8208-6992109822CC}" destId="{63C0C648-F5D6-42B3-9D49-D7CB5924F1CD}" srcOrd="0" destOrd="0" presId="urn:microsoft.com/office/officeart/2005/8/layout/bList2#1"/>
    <dgm:cxn modelId="{CA32A241-C2E2-4CBF-8BAF-247200BB9FBA}" type="presOf" srcId="{63482C8A-7D19-4B58-B301-BE0F232A4A13}" destId="{AA6D1295-F88E-49A1-925F-C01105DAA1C2}" srcOrd="0" destOrd="1" presId="urn:microsoft.com/office/officeart/2005/8/layout/bList2#1"/>
    <dgm:cxn modelId="{92F85B9E-95DD-4C19-8583-6D3B9B7F3072}" srcId="{3E7DA208-4819-4368-8208-6992109822CC}" destId="{CEF1F106-A94C-493D-88D1-C3654BC26245}" srcOrd="0" destOrd="0" parTransId="{82CE7A12-1F2B-4264-B28C-6F513B17962E}" sibTransId="{47DF1DE1-4742-4594-9C68-8BFC5FF4A92C}"/>
    <dgm:cxn modelId="{2629A169-2DDB-433C-9F53-9256A2A9D3CA}" type="presParOf" srcId="{63C0C648-F5D6-42B3-9D49-D7CB5924F1CD}" destId="{4244B475-D336-4EDC-A703-025197D28726}" srcOrd="0" destOrd="0" presId="urn:microsoft.com/office/officeart/2005/8/layout/bList2#1"/>
    <dgm:cxn modelId="{87E9DC99-7A85-43D0-BAB3-D9EE15FD42CF}" type="presParOf" srcId="{4244B475-D336-4EDC-A703-025197D28726}" destId="{AA6D1295-F88E-49A1-925F-C01105DAA1C2}" srcOrd="0" destOrd="0" presId="urn:microsoft.com/office/officeart/2005/8/layout/bList2#1"/>
    <dgm:cxn modelId="{F0BC3315-B4BF-4FDE-A6CE-F7D00BFE8CD5}" type="presParOf" srcId="{4244B475-D336-4EDC-A703-025197D28726}" destId="{8ABAEF5F-498C-41AF-90E2-7ACA4E2C9838}" srcOrd="1" destOrd="0" presId="urn:microsoft.com/office/officeart/2005/8/layout/bList2#1"/>
    <dgm:cxn modelId="{D872C0E3-B620-4073-B35B-48C694AB4070}" type="presParOf" srcId="{4244B475-D336-4EDC-A703-025197D28726}" destId="{05A1E422-A8FD-4921-8A91-76E687DF1171}" srcOrd="2" destOrd="0" presId="urn:microsoft.com/office/officeart/2005/8/layout/bList2#1"/>
    <dgm:cxn modelId="{934D8E43-AB14-437D-A533-FF2C9CF44732}" type="presParOf" srcId="{4244B475-D336-4EDC-A703-025197D28726}" destId="{C695502C-96B1-499E-A210-6E8609C3F208}" srcOrd="3" destOrd="0" presId="urn:microsoft.com/office/officeart/2005/8/layout/bList2#1"/>
    <dgm:cxn modelId="{32B37C8B-E6D7-442F-A1EC-6766FE0DF138}" type="presParOf" srcId="{63C0C648-F5D6-42B3-9D49-D7CB5924F1CD}" destId="{BD958608-5408-454B-B7F9-B7160392759C}" srcOrd="1" destOrd="0" presId="urn:microsoft.com/office/officeart/2005/8/layout/bList2#1"/>
    <dgm:cxn modelId="{7E4A34E3-B731-49C9-9C8E-EB13A1F941D9}" type="presParOf" srcId="{63C0C648-F5D6-42B3-9D49-D7CB5924F1CD}" destId="{81600552-5230-4751-A31B-8EE6F801166C}" srcOrd="2" destOrd="0" presId="urn:microsoft.com/office/officeart/2005/8/layout/bList2#1"/>
    <dgm:cxn modelId="{4041AFB8-2486-478B-A9BC-45AA06C40611}" type="presParOf" srcId="{81600552-5230-4751-A31B-8EE6F801166C}" destId="{BA1AB6EB-046F-4808-85A6-4412ADB844E8}" srcOrd="0" destOrd="0" presId="urn:microsoft.com/office/officeart/2005/8/layout/bList2#1"/>
    <dgm:cxn modelId="{976A92B1-A769-46E8-835E-122A314636E4}" type="presParOf" srcId="{81600552-5230-4751-A31B-8EE6F801166C}" destId="{FA420DD6-DC51-4635-9001-AAC5FF3BC89C}" srcOrd="1" destOrd="0" presId="urn:microsoft.com/office/officeart/2005/8/layout/bList2#1"/>
    <dgm:cxn modelId="{78895035-2B32-4C91-BE97-DD0C2016F319}" type="presParOf" srcId="{81600552-5230-4751-A31B-8EE6F801166C}" destId="{DB72BD9B-C2E3-40C5-9FEA-28196BA595F6}" srcOrd="2" destOrd="0" presId="urn:microsoft.com/office/officeart/2005/8/layout/bList2#1"/>
    <dgm:cxn modelId="{D359ADAB-35F8-48B4-82D2-C1539B889670}" type="presParOf" srcId="{81600552-5230-4751-A31B-8EE6F801166C}" destId="{867B1F01-6091-4459-A00A-AD8DECA0A550}" srcOrd="3" destOrd="0" presId="urn:microsoft.com/office/officeart/2005/8/layout/bList2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A3B33F-10C1-49C6-8666-CCBDE07A3377}" type="doc">
      <dgm:prSet loTypeId="urn:microsoft.com/office/officeart/2005/8/layout/hList1" loCatId="list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9F7EDB6E-974C-4442-B866-FB996736BAC2}">
      <dgm:prSet phldrT="[Текст]"/>
      <dgm:spPr/>
      <dgm:t>
        <a:bodyPr/>
        <a:lstStyle/>
        <a:p>
          <a:r>
            <a:rPr lang="ru-RU" b="1" dirty="0" smtClean="0"/>
            <a:t>Традиционные формы уроков</a:t>
          </a:r>
          <a:endParaRPr lang="ru-RU" b="1" dirty="0"/>
        </a:p>
      </dgm:t>
    </dgm:pt>
    <dgm:pt modelId="{7EA289F9-CD83-4BF5-A316-35284D2A3579}" type="parTrans" cxnId="{84CA934C-52EF-4702-AEF9-4CC9046F5EBA}">
      <dgm:prSet/>
      <dgm:spPr/>
      <dgm:t>
        <a:bodyPr/>
        <a:lstStyle/>
        <a:p>
          <a:endParaRPr lang="ru-RU"/>
        </a:p>
      </dgm:t>
    </dgm:pt>
    <dgm:pt modelId="{1E0A8226-0723-4C14-B362-70547CFE77A6}" type="sibTrans" cxnId="{84CA934C-52EF-4702-AEF9-4CC9046F5EBA}">
      <dgm:prSet/>
      <dgm:spPr/>
      <dgm:t>
        <a:bodyPr/>
        <a:lstStyle/>
        <a:p>
          <a:endParaRPr lang="ru-RU"/>
        </a:p>
      </dgm:t>
    </dgm:pt>
    <dgm:pt modelId="{423DB0B4-6007-475C-A8B3-E44F7BBA4DDB}">
      <dgm:prSet phldrT="[Текст]" custT="1"/>
      <dgm:spPr/>
      <dgm:t>
        <a:bodyPr/>
        <a:lstStyle/>
        <a:p>
          <a:pPr defTabSz="912813">
            <a:buFont typeface="Wingdings 2" pitchFamily="18" charset="2"/>
            <a:buNone/>
          </a:pPr>
          <a:r>
            <a:rPr lang="ru-RU" sz="1400" dirty="0" smtClean="0"/>
            <a:t>1. Уроки изучения нового учебного материала  </a:t>
          </a:r>
        </a:p>
        <a:p>
          <a:pPr defTabSz="912813">
            <a:buFont typeface="Wingdings 2" pitchFamily="18" charset="2"/>
            <a:buNone/>
          </a:pPr>
          <a:r>
            <a:rPr lang="ru-RU" sz="1400" dirty="0" smtClean="0"/>
            <a:t>2. Уроки совершенствования знаний, умений и навыков</a:t>
          </a:r>
        </a:p>
        <a:p>
          <a:pPr defTabSz="912813">
            <a:buFont typeface="Wingdings 2" pitchFamily="18" charset="2"/>
            <a:buNone/>
          </a:pPr>
          <a:r>
            <a:rPr lang="ru-RU" sz="1400" dirty="0" smtClean="0"/>
            <a:t>3. Уроки обобщения и систематизации, </a:t>
          </a:r>
        </a:p>
        <a:p>
          <a:pPr defTabSz="912813">
            <a:buFont typeface="Wingdings 2" pitchFamily="18" charset="2"/>
            <a:buNone/>
          </a:pPr>
          <a:r>
            <a:rPr lang="ru-RU" sz="1400" dirty="0" smtClean="0"/>
            <a:t>4. Комбинированные уроки </a:t>
          </a:r>
        </a:p>
        <a:p>
          <a:pPr defTabSz="912813">
            <a:buFont typeface="Wingdings 2" pitchFamily="18" charset="2"/>
            <a:buNone/>
          </a:pPr>
          <a:r>
            <a:rPr lang="ru-RU" sz="1400" dirty="0" smtClean="0"/>
            <a:t>5. Уроки контроля и коррекции знаний, умений и навыков </a:t>
          </a:r>
          <a:endParaRPr lang="ru-RU" sz="1400" dirty="0"/>
        </a:p>
      </dgm:t>
    </dgm:pt>
    <dgm:pt modelId="{572A1721-A5D5-4CF3-85B2-2B6CF091BD14}" type="parTrans" cxnId="{CB2C2891-92B0-423D-8738-11FB9A7AF703}">
      <dgm:prSet/>
      <dgm:spPr/>
      <dgm:t>
        <a:bodyPr/>
        <a:lstStyle/>
        <a:p>
          <a:endParaRPr lang="ru-RU"/>
        </a:p>
      </dgm:t>
    </dgm:pt>
    <dgm:pt modelId="{56B07F24-2219-4FD1-BA6A-06EF4EB009A2}" type="sibTrans" cxnId="{CB2C2891-92B0-423D-8738-11FB9A7AF703}">
      <dgm:prSet/>
      <dgm:spPr/>
      <dgm:t>
        <a:bodyPr/>
        <a:lstStyle/>
        <a:p>
          <a:endParaRPr lang="ru-RU"/>
        </a:p>
      </dgm:t>
    </dgm:pt>
    <dgm:pt modelId="{E116D4F9-211C-40DD-95FE-C223B4ADDA1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/>
            <a:t>Нетрадиционные формы урока: </a:t>
          </a: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91C0FF5-3C75-4D64-9F5A-A87F2926F9A4}" type="parTrans" cxnId="{DDAE25A7-1E0E-4D1B-A2FB-80A366F6614C}">
      <dgm:prSet/>
      <dgm:spPr/>
      <dgm:t>
        <a:bodyPr/>
        <a:lstStyle/>
        <a:p>
          <a:endParaRPr lang="ru-RU"/>
        </a:p>
      </dgm:t>
    </dgm:pt>
    <dgm:pt modelId="{4A3D2A45-96C2-4EA6-87C1-C17A815FFE6F}" type="sibTrans" cxnId="{DDAE25A7-1E0E-4D1B-A2FB-80A366F6614C}">
      <dgm:prSet/>
      <dgm:spPr/>
      <dgm:t>
        <a:bodyPr/>
        <a:lstStyle/>
        <a:p>
          <a:endParaRPr lang="ru-RU"/>
        </a:p>
      </dgm:t>
    </dgm:pt>
    <dgm:pt modelId="{879DFCE3-82A6-4734-AF00-E1F4C8569D13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урок-зачет; </a:t>
          </a:r>
          <a:endParaRPr lang="ru-RU" sz="1400" dirty="0"/>
        </a:p>
      </dgm:t>
    </dgm:pt>
    <dgm:pt modelId="{43C888A1-1F67-4AAE-B78F-1B4533323068}" type="parTrans" cxnId="{0561121A-4D17-4583-AD7C-ACDC071D58AF}">
      <dgm:prSet/>
      <dgm:spPr/>
      <dgm:t>
        <a:bodyPr/>
        <a:lstStyle/>
        <a:p>
          <a:endParaRPr lang="ru-RU"/>
        </a:p>
      </dgm:t>
    </dgm:pt>
    <dgm:pt modelId="{40BC0E55-6ACD-4D89-9CEF-CA6C6668D00B}" type="sibTrans" cxnId="{0561121A-4D17-4583-AD7C-ACDC071D58AF}">
      <dgm:prSet/>
      <dgm:spPr/>
      <dgm:t>
        <a:bodyPr/>
        <a:lstStyle/>
        <a:p>
          <a:endParaRPr lang="ru-RU"/>
        </a:p>
      </dgm:t>
    </dgm:pt>
    <dgm:pt modelId="{17438496-DF23-4F21-80EA-BB007AF48286}">
      <dgm:prSet phldrT="[Текст]"/>
      <dgm:spPr/>
      <dgm:t>
        <a:bodyPr/>
        <a:lstStyle/>
        <a:p>
          <a:r>
            <a:rPr lang="ru-RU" b="1" dirty="0" smtClean="0"/>
            <a:t>Формы и приемы организации работы</a:t>
          </a:r>
          <a:endParaRPr lang="ru-RU" b="1" dirty="0"/>
        </a:p>
      </dgm:t>
    </dgm:pt>
    <dgm:pt modelId="{70F59BA3-0793-401F-BA58-250DEC7D6A0C}" type="parTrans" cxnId="{10141BD7-B558-4C36-8A72-307DF3969FFD}">
      <dgm:prSet/>
      <dgm:spPr/>
      <dgm:t>
        <a:bodyPr/>
        <a:lstStyle/>
        <a:p>
          <a:endParaRPr lang="ru-RU"/>
        </a:p>
      </dgm:t>
    </dgm:pt>
    <dgm:pt modelId="{D5F6DFE5-31F1-4A86-AE24-B6C40A7D18A4}" type="sibTrans" cxnId="{10141BD7-B558-4C36-8A72-307DF3969FFD}">
      <dgm:prSet/>
      <dgm:spPr/>
      <dgm:t>
        <a:bodyPr/>
        <a:lstStyle/>
        <a:p>
          <a:endParaRPr lang="ru-RU"/>
        </a:p>
      </dgm:t>
    </dgm:pt>
    <dgm:pt modelId="{6EF3A2B1-FA3A-4DB1-B1F0-8E3B4D2C6CC9}">
      <dgm:prSet phldrT="[Текст]"/>
      <dgm:spPr/>
      <dgm:t>
        <a:bodyPr/>
        <a:lstStyle/>
        <a:p>
          <a:r>
            <a:rPr lang="ru-RU" dirty="0" smtClean="0"/>
            <a:t>коллективные</a:t>
          </a:r>
          <a:endParaRPr lang="ru-RU" dirty="0"/>
        </a:p>
      </dgm:t>
    </dgm:pt>
    <dgm:pt modelId="{4092E654-627F-4CE0-BE95-77C3250FED68}" type="parTrans" cxnId="{39AC9B57-C88F-4BE5-B893-D14CF6888978}">
      <dgm:prSet/>
      <dgm:spPr/>
      <dgm:t>
        <a:bodyPr/>
        <a:lstStyle/>
        <a:p>
          <a:endParaRPr lang="ru-RU"/>
        </a:p>
      </dgm:t>
    </dgm:pt>
    <dgm:pt modelId="{02882C64-B34A-4E1E-AC4B-58D1AF47A5B6}" type="sibTrans" cxnId="{39AC9B57-C88F-4BE5-B893-D14CF6888978}">
      <dgm:prSet/>
      <dgm:spPr/>
      <dgm:t>
        <a:bodyPr/>
        <a:lstStyle/>
        <a:p>
          <a:endParaRPr lang="ru-RU"/>
        </a:p>
      </dgm:t>
    </dgm:pt>
    <dgm:pt modelId="{3FCB77E4-C5AA-454A-B1B6-2877CFF9832D}">
      <dgm:prSet/>
      <dgm:spPr/>
      <dgm:t>
        <a:bodyPr/>
        <a:lstStyle/>
        <a:p>
          <a:r>
            <a:rPr lang="ru-RU" dirty="0" smtClean="0"/>
            <a:t>групповые</a:t>
          </a:r>
        </a:p>
      </dgm:t>
    </dgm:pt>
    <dgm:pt modelId="{04410761-5934-436B-8296-4E797702A7F6}" type="parTrans" cxnId="{5F66B19F-1A74-477B-BC9E-61D23820681A}">
      <dgm:prSet/>
      <dgm:spPr/>
      <dgm:t>
        <a:bodyPr/>
        <a:lstStyle/>
        <a:p>
          <a:endParaRPr lang="ru-RU"/>
        </a:p>
      </dgm:t>
    </dgm:pt>
    <dgm:pt modelId="{345E5767-FD8F-4745-9BFE-0C0D4C23B94C}" type="sibTrans" cxnId="{5F66B19F-1A74-477B-BC9E-61D23820681A}">
      <dgm:prSet/>
      <dgm:spPr/>
      <dgm:t>
        <a:bodyPr/>
        <a:lstStyle/>
        <a:p>
          <a:endParaRPr lang="ru-RU"/>
        </a:p>
      </dgm:t>
    </dgm:pt>
    <dgm:pt modelId="{B83A5CE3-AA0A-4E96-BA26-5C3E0E49F2C3}">
      <dgm:prSet/>
      <dgm:spPr/>
      <dgm:t>
        <a:bodyPr/>
        <a:lstStyle/>
        <a:p>
          <a:r>
            <a:rPr lang="ru-RU" dirty="0" smtClean="0"/>
            <a:t>индивидуальные</a:t>
          </a:r>
          <a:endParaRPr lang="ru-RU" dirty="0"/>
        </a:p>
      </dgm:t>
    </dgm:pt>
    <dgm:pt modelId="{CC6A0260-E66B-4929-8A4D-FC0D4E783D03}" type="parTrans" cxnId="{01A8CEB8-A62D-4FD9-A72A-49AC32E7D2C7}">
      <dgm:prSet/>
      <dgm:spPr/>
      <dgm:t>
        <a:bodyPr/>
        <a:lstStyle/>
        <a:p>
          <a:endParaRPr lang="ru-RU"/>
        </a:p>
      </dgm:t>
    </dgm:pt>
    <dgm:pt modelId="{2F26588B-587D-4C5D-9BE8-3BB4D5D242AC}" type="sibTrans" cxnId="{01A8CEB8-A62D-4FD9-A72A-49AC32E7D2C7}">
      <dgm:prSet/>
      <dgm:spPr/>
      <dgm:t>
        <a:bodyPr/>
        <a:lstStyle/>
        <a:p>
          <a:endParaRPr lang="ru-RU"/>
        </a:p>
      </dgm:t>
    </dgm:pt>
    <dgm:pt modelId="{2A3D3B45-A2D3-49EF-ADA5-5BF1568ACE5E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урок </a:t>
          </a:r>
          <a:r>
            <a:rPr lang="ru-RU" sz="1400" dirty="0" err="1" smtClean="0"/>
            <a:t>взаимообучения</a:t>
          </a:r>
          <a:r>
            <a:rPr lang="ru-RU" sz="1400" dirty="0" smtClean="0"/>
            <a:t>;</a:t>
          </a:r>
          <a:endParaRPr lang="ru-RU" sz="1400" dirty="0"/>
        </a:p>
      </dgm:t>
    </dgm:pt>
    <dgm:pt modelId="{C7E4F353-8802-4988-A8DD-6B2A47C294E8}" type="parTrans" cxnId="{D2F0C854-B2DD-43DE-B800-EED8767DB262}">
      <dgm:prSet/>
      <dgm:spPr/>
      <dgm:t>
        <a:bodyPr/>
        <a:lstStyle/>
        <a:p>
          <a:endParaRPr lang="ru-RU"/>
        </a:p>
      </dgm:t>
    </dgm:pt>
    <dgm:pt modelId="{5DF5A79D-ABF9-4D65-9075-89DBD3BC17EF}" type="sibTrans" cxnId="{D2F0C854-B2DD-43DE-B800-EED8767DB262}">
      <dgm:prSet/>
      <dgm:spPr/>
      <dgm:t>
        <a:bodyPr/>
        <a:lstStyle/>
        <a:p>
          <a:endParaRPr lang="ru-RU"/>
        </a:p>
      </dgm:t>
    </dgm:pt>
    <dgm:pt modelId="{38B58692-6B12-4446-8179-2CE9A9AB7C79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урок-путешествие;</a:t>
          </a:r>
          <a:endParaRPr lang="ru-RU" sz="1400" dirty="0"/>
        </a:p>
      </dgm:t>
    </dgm:pt>
    <dgm:pt modelId="{34804FEE-1960-430E-B404-FA05E3482D37}" type="parTrans" cxnId="{CA7749CF-2F95-466D-8B47-833E61CDB81E}">
      <dgm:prSet/>
      <dgm:spPr/>
      <dgm:t>
        <a:bodyPr/>
        <a:lstStyle/>
        <a:p>
          <a:endParaRPr lang="ru-RU"/>
        </a:p>
      </dgm:t>
    </dgm:pt>
    <dgm:pt modelId="{50C433C4-8F2A-4FF5-96A2-DC735B179EED}" type="sibTrans" cxnId="{CA7749CF-2F95-466D-8B47-833E61CDB81E}">
      <dgm:prSet/>
      <dgm:spPr/>
      <dgm:t>
        <a:bodyPr/>
        <a:lstStyle/>
        <a:p>
          <a:endParaRPr lang="ru-RU"/>
        </a:p>
      </dgm:t>
    </dgm:pt>
    <dgm:pt modelId="{BAC6A17D-9E24-4F39-A384-9FA68D539DBC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круглый стол или конференция; </a:t>
          </a:r>
          <a:endParaRPr lang="ru-RU" sz="1400" dirty="0"/>
        </a:p>
      </dgm:t>
    </dgm:pt>
    <dgm:pt modelId="{50E48B32-DF08-4C70-A0F8-EEDCA57C36B2}" type="parTrans" cxnId="{BE242706-22E0-41F4-962B-056D16E064E8}">
      <dgm:prSet/>
      <dgm:spPr/>
      <dgm:t>
        <a:bodyPr/>
        <a:lstStyle/>
        <a:p>
          <a:endParaRPr lang="ru-RU"/>
        </a:p>
      </dgm:t>
    </dgm:pt>
    <dgm:pt modelId="{8369BF5B-577A-44A0-BA04-BDD0C8311627}" type="sibTrans" cxnId="{BE242706-22E0-41F4-962B-056D16E064E8}">
      <dgm:prSet/>
      <dgm:spPr/>
      <dgm:t>
        <a:bodyPr/>
        <a:lstStyle/>
        <a:p>
          <a:endParaRPr lang="ru-RU"/>
        </a:p>
      </dgm:t>
    </dgm:pt>
    <dgm:pt modelId="{FB64AF18-6DCF-4344-AD70-2E4564175B89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аукцион знаний;</a:t>
          </a:r>
          <a:endParaRPr lang="ru-RU" sz="1400" dirty="0"/>
        </a:p>
      </dgm:t>
    </dgm:pt>
    <dgm:pt modelId="{396E18E4-3668-4FE1-A301-A3C2096DDFC1}" type="parTrans" cxnId="{999B2143-00C8-4F0C-B1F8-E11141A27ECE}">
      <dgm:prSet/>
      <dgm:spPr/>
      <dgm:t>
        <a:bodyPr/>
        <a:lstStyle/>
        <a:p>
          <a:endParaRPr lang="ru-RU"/>
        </a:p>
      </dgm:t>
    </dgm:pt>
    <dgm:pt modelId="{837C2010-E9F1-4DD1-866B-CB1A4AFC0777}" type="sibTrans" cxnId="{999B2143-00C8-4F0C-B1F8-E11141A27ECE}">
      <dgm:prSet/>
      <dgm:spPr/>
      <dgm:t>
        <a:bodyPr/>
        <a:lstStyle/>
        <a:p>
          <a:endParaRPr lang="ru-RU"/>
        </a:p>
      </dgm:t>
    </dgm:pt>
    <dgm:pt modelId="{DC152247-5943-4035-89B3-727DDFDE5318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имитационно-ролевое моделирование;</a:t>
          </a:r>
          <a:endParaRPr lang="ru-RU" sz="1400" dirty="0"/>
        </a:p>
      </dgm:t>
    </dgm:pt>
    <dgm:pt modelId="{FFE45516-397A-42BE-8BCD-59ADB65783EB}" type="parTrans" cxnId="{6F2168EA-705B-424C-BCDD-86041E9433BD}">
      <dgm:prSet/>
      <dgm:spPr/>
      <dgm:t>
        <a:bodyPr/>
        <a:lstStyle/>
        <a:p>
          <a:endParaRPr lang="ru-RU"/>
        </a:p>
      </dgm:t>
    </dgm:pt>
    <dgm:pt modelId="{8D0EE455-CFE2-42CC-BACF-121D1874C10B}" type="sibTrans" cxnId="{6F2168EA-705B-424C-BCDD-86041E9433BD}">
      <dgm:prSet/>
      <dgm:spPr/>
      <dgm:t>
        <a:bodyPr/>
        <a:lstStyle/>
        <a:p>
          <a:endParaRPr lang="ru-RU"/>
        </a:p>
      </dgm:t>
    </dgm:pt>
    <dgm:pt modelId="{71717E6F-58B0-4FA6-AAD4-69196B5BE5EA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ролевая деловая игра;</a:t>
          </a:r>
          <a:endParaRPr lang="ru-RU" sz="1400" dirty="0"/>
        </a:p>
      </dgm:t>
    </dgm:pt>
    <dgm:pt modelId="{01CEB7A0-C7CB-4ACE-909F-7AEA17BC7C85}" type="parTrans" cxnId="{DFC157A1-D348-4042-AD39-8972027FE009}">
      <dgm:prSet/>
      <dgm:spPr/>
      <dgm:t>
        <a:bodyPr/>
        <a:lstStyle/>
        <a:p>
          <a:endParaRPr lang="ru-RU"/>
        </a:p>
      </dgm:t>
    </dgm:pt>
    <dgm:pt modelId="{9AA6D376-D116-4A6A-885A-5FB13867F672}" type="sibTrans" cxnId="{DFC157A1-D348-4042-AD39-8972027FE009}">
      <dgm:prSet/>
      <dgm:spPr/>
      <dgm:t>
        <a:bodyPr/>
        <a:lstStyle/>
        <a:p>
          <a:endParaRPr lang="ru-RU"/>
        </a:p>
      </dgm:t>
    </dgm:pt>
    <dgm:pt modelId="{4161FF51-7D8F-4A8E-8C7F-CC21FF93FFED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smtClean="0"/>
            <a:t>урок-лекция; </a:t>
          </a:r>
          <a:endParaRPr lang="ru-RU" sz="1400" dirty="0"/>
        </a:p>
      </dgm:t>
    </dgm:pt>
    <dgm:pt modelId="{53479478-643B-43BC-B8B6-5716EDC05C1F}" type="parTrans" cxnId="{D431A7EC-AECA-41B3-9A77-E90DB999B26F}">
      <dgm:prSet/>
      <dgm:spPr/>
      <dgm:t>
        <a:bodyPr/>
        <a:lstStyle/>
        <a:p>
          <a:endParaRPr lang="ru-RU"/>
        </a:p>
      </dgm:t>
    </dgm:pt>
    <dgm:pt modelId="{C291C42F-5CBB-4374-B059-DDA32947005A}" type="sibTrans" cxnId="{D431A7EC-AECA-41B3-9A77-E90DB999B26F}">
      <dgm:prSet/>
      <dgm:spPr/>
      <dgm:t>
        <a:bodyPr/>
        <a:lstStyle/>
        <a:p>
          <a:endParaRPr lang="ru-RU"/>
        </a:p>
      </dgm:t>
    </dgm:pt>
    <dgm:pt modelId="{960182D9-D7D2-442D-8EC4-5DE1BE96349B}">
      <dgm:prSet phldrT="[Текст]" custT="1"/>
      <dgm:spPr/>
      <dgm:t>
        <a:bodyPr/>
        <a:lstStyle/>
        <a:p>
          <a:pPr>
            <a:lnSpc>
              <a:spcPct val="100000"/>
            </a:lnSpc>
            <a:buFont typeface="Arial" pitchFamily="34" charset="0"/>
            <a:buChar char="•"/>
            <a:defRPr/>
          </a:pPr>
          <a:r>
            <a:rPr lang="ru-RU" sz="1400" dirty="0" err="1" smtClean="0"/>
            <a:t>межпредметный</a:t>
          </a:r>
          <a:r>
            <a:rPr lang="ru-RU" sz="1400" dirty="0" smtClean="0"/>
            <a:t> интегрированный урок.</a:t>
          </a:r>
          <a:endParaRPr lang="ru-RU" sz="1400" dirty="0"/>
        </a:p>
      </dgm:t>
    </dgm:pt>
    <dgm:pt modelId="{E6E65EBF-8366-4949-B4E7-AC4E4801666E}" type="parTrans" cxnId="{47316C19-4D63-48AE-991A-FC6D2FF9AB4E}">
      <dgm:prSet/>
      <dgm:spPr/>
      <dgm:t>
        <a:bodyPr/>
        <a:lstStyle/>
        <a:p>
          <a:endParaRPr lang="ru-RU"/>
        </a:p>
      </dgm:t>
    </dgm:pt>
    <dgm:pt modelId="{78A25DA6-3C2F-460C-81B3-40112D1BDE43}" type="sibTrans" cxnId="{47316C19-4D63-48AE-991A-FC6D2FF9AB4E}">
      <dgm:prSet/>
      <dgm:spPr/>
      <dgm:t>
        <a:bodyPr/>
        <a:lstStyle/>
        <a:p>
          <a:endParaRPr lang="ru-RU"/>
        </a:p>
      </dgm:t>
    </dgm:pt>
    <dgm:pt modelId="{F3AB6BA3-C3ED-4F8B-8548-EB15F453AD8E}" type="pres">
      <dgm:prSet presAssocID="{2FA3B33F-10C1-49C6-8666-CCBDE07A33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28452B-CA55-471F-9D21-B57993F669B9}" type="pres">
      <dgm:prSet presAssocID="{9F7EDB6E-974C-4442-B866-FB996736BAC2}" presName="composite" presStyleCnt="0"/>
      <dgm:spPr/>
    </dgm:pt>
    <dgm:pt modelId="{C21B543D-61CB-4C59-8F61-EA2B097EB2E7}" type="pres">
      <dgm:prSet presAssocID="{9F7EDB6E-974C-4442-B866-FB996736BAC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716B4-C3D3-4C8C-A3BC-A4FFBB4FCB17}" type="pres">
      <dgm:prSet presAssocID="{9F7EDB6E-974C-4442-B866-FB996736BAC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8FED9-E656-4E4E-B0F9-D6EF3E979A74}" type="pres">
      <dgm:prSet presAssocID="{1E0A8226-0723-4C14-B362-70547CFE77A6}" presName="space" presStyleCnt="0"/>
      <dgm:spPr/>
    </dgm:pt>
    <dgm:pt modelId="{CA4C2B68-683A-4BA7-9ED4-94FEB7977127}" type="pres">
      <dgm:prSet presAssocID="{E116D4F9-211C-40DD-95FE-C223B4ADDA10}" presName="composite" presStyleCnt="0"/>
      <dgm:spPr/>
    </dgm:pt>
    <dgm:pt modelId="{0166B5A7-19FC-4AED-922B-35C89323D971}" type="pres">
      <dgm:prSet presAssocID="{E116D4F9-211C-40DD-95FE-C223B4ADDA1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441D4-E276-46B2-AA3B-3D2BAA8998BE}" type="pres">
      <dgm:prSet presAssocID="{E116D4F9-211C-40DD-95FE-C223B4ADDA1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C942A-EDE6-49EC-96E1-701F0E1F6D31}" type="pres">
      <dgm:prSet presAssocID="{4A3D2A45-96C2-4EA6-87C1-C17A815FFE6F}" presName="space" presStyleCnt="0"/>
      <dgm:spPr/>
    </dgm:pt>
    <dgm:pt modelId="{0909573F-E7AE-4AB7-8120-826E33ADE2CD}" type="pres">
      <dgm:prSet presAssocID="{17438496-DF23-4F21-80EA-BB007AF48286}" presName="composite" presStyleCnt="0"/>
      <dgm:spPr/>
    </dgm:pt>
    <dgm:pt modelId="{9454F503-064D-4F27-B952-937421C250C6}" type="pres">
      <dgm:prSet presAssocID="{17438496-DF23-4F21-80EA-BB007AF4828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FE310-7041-414D-8530-E176132A40FF}" type="pres">
      <dgm:prSet presAssocID="{17438496-DF23-4F21-80EA-BB007AF4828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BF795F-4A02-4455-9963-DE773C8E9AD5}" type="presOf" srcId="{17438496-DF23-4F21-80EA-BB007AF48286}" destId="{9454F503-064D-4F27-B952-937421C250C6}" srcOrd="0" destOrd="0" presId="urn:microsoft.com/office/officeart/2005/8/layout/hList1"/>
    <dgm:cxn modelId="{C4950BAB-633A-4C77-9EFD-628465CDF80A}" type="presOf" srcId="{2A3D3B45-A2D3-49EF-ADA5-5BF1568ACE5E}" destId="{FEA441D4-E276-46B2-AA3B-3D2BAA8998BE}" srcOrd="0" destOrd="1" presId="urn:microsoft.com/office/officeart/2005/8/layout/hList1"/>
    <dgm:cxn modelId="{D803A7B1-FD31-42F6-AC93-83EDA6AA8827}" type="presOf" srcId="{71717E6F-58B0-4FA6-AAD4-69196B5BE5EA}" destId="{FEA441D4-E276-46B2-AA3B-3D2BAA8998BE}" srcOrd="0" destOrd="6" presId="urn:microsoft.com/office/officeart/2005/8/layout/hList1"/>
    <dgm:cxn modelId="{BE242706-22E0-41F4-962B-056D16E064E8}" srcId="{E116D4F9-211C-40DD-95FE-C223B4ADDA10}" destId="{BAC6A17D-9E24-4F39-A384-9FA68D539DBC}" srcOrd="3" destOrd="0" parTransId="{50E48B32-DF08-4C70-A0F8-EEDCA57C36B2}" sibTransId="{8369BF5B-577A-44A0-BA04-BDD0C8311627}"/>
    <dgm:cxn modelId="{1617DD49-9573-4483-831C-413E165C112C}" type="presOf" srcId="{E116D4F9-211C-40DD-95FE-C223B4ADDA10}" destId="{0166B5A7-19FC-4AED-922B-35C89323D971}" srcOrd="0" destOrd="0" presId="urn:microsoft.com/office/officeart/2005/8/layout/hList1"/>
    <dgm:cxn modelId="{DDAE25A7-1E0E-4D1B-A2FB-80A366F6614C}" srcId="{2FA3B33F-10C1-49C6-8666-CCBDE07A3377}" destId="{E116D4F9-211C-40DD-95FE-C223B4ADDA10}" srcOrd="1" destOrd="0" parTransId="{A91C0FF5-3C75-4D64-9F5A-A87F2926F9A4}" sibTransId="{4A3D2A45-96C2-4EA6-87C1-C17A815FFE6F}"/>
    <dgm:cxn modelId="{0561121A-4D17-4583-AD7C-ACDC071D58AF}" srcId="{E116D4F9-211C-40DD-95FE-C223B4ADDA10}" destId="{879DFCE3-82A6-4734-AF00-E1F4C8569D13}" srcOrd="0" destOrd="0" parTransId="{43C888A1-1F67-4AAE-B78F-1B4533323068}" sibTransId="{40BC0E55-6ACD-4D89-9CEF-CA6C6668D00B}"/>
    <dgm:cxn modelId="{F618F60A-39C2-4465-A149-1FA5654ACEE4}" type="presOf" srcId="{423DB0B4-6007-475C-A8B3-E44F7BBA4DDB}" destId="{7C9716B4-C3D3-4C8C-A3BC-A4FFBB4FCB17}" srcOrd="0" destOrd="0" presId="urn:microsoft.com/office/officeart/2005/8/layout/hList1"/>
    <dgm:cxn modelId="{61C6D207-32DF-4A42-880B-F939B7116B21}" type="presOf" srcId="{B83A5CE3-AA0A-4E96-BA26-5C3E0E49F2C3}" destId="{FAEFE310-7041-414D-8530-E176132A40FF}" srcOrd="0" destOrd="2" presId="urn:microsoft.com/office/officeart/2005/8/layout/hList1"/>
    <dgm:cxn modelId="{AE10B545-B041-4A46-9CE8-0AE6A8594B67}" type="presOf" srcId="{2FA3B33F-10C1-49C6-8666-CCBDE07A3377}" destId="{F3AB6BA3-C3ED-4F8B-8548-EB15F453AD8E}" srcOrd="0" destOrd="0" presId="urn:microsoft.com/office/officeart/2005/8/layout/hList1"/>
    <dgm:cxn modelId="{E2A3A337-06BF-401C-812E-8665AB703F1F}" type="presOf" srcId="{6EF3A2B1-FA3A-4DB1-B1F0-8E3B4D2C6CC9}" destId="{FAEFE310-7041-414D-8530-E176132A40FF}" srcOrd="0" destOrd="0" presId="urn:microsoft.com/office/officeart/2005/8/layout/hList1"/>
    <dgm:cxn modelId="{47316C19-4D63-48AE-991A-FC6D2FF9AB4E}" srcId="{E116D4F9-211C-40DD-95FE-C223B4ADDA10}" destId="{960182D9-D7D2-442D-8EC4-5DE1BE96349B}" srcOrd="8" destOrd="0" parTransId="{E6E65EBF-8366-4949-B4E7-AC4E4801666E}" sibTransId="{78A25DA6-3C2F-460C-81B3-40112D1BDE43}"/>
    <dgm:cxn modelId="{5A71B893-65A5-4FE9-B163-CACA00FA3523}" type="presOf" srcId="{FB64AF18-6DCF-4344-AD70-2E4564175B89}" destId="{FEA441D4-E276-46B2-AA3B-3D2BAA8998BE}" srcOrd="0" destOrd="4" presId="urn:microsoft.com/office/officeart/2005/8/layout/hList1"/>
    <dgm:cxn modelId="{01A8CEB8-A62D-4FD9-A72A-49AC32E7D2C7}" srcId="{17438496-DF23-4F21-80EA-BB007AF48286}" destId="{B83A5CE3-AA0A-4E96-BA26-5C3E0E49F2C3}" srcOrd="2" destOrd="0" parTransId="{CC6A0260-E66B-4929-8A4D-FC0D4E783D03}" sibTransId="{2F26588B-587D-4C5D-9BE8-3BB4D5D242AC}"/>
    <dgm:cxn modelId="{A04E3D45-768D-4165-8E90-18B4C38D557D}" type="presOf" srcId="{38B58692-6B12-4446-8179-2CE9A9AB7C79}" destId="{FEA441D4-E276-46B2-AA3B-3D2BAA8998BE}" srcOrd="0" destOrd="2" presId="urn:microsoft.com/office/officeart/2005/8/layout/hList1"/>
    <dgm:cxn modelId="{5F66B19F-1A74-477B-BC9E-61D23820681A}" srcId="{17438496-DF23-4F21-80EA-BB007AF48286}" destId="{3FCB77E4-C5AA-454A-B1B6-2877CFF9832D}" srcOrd="1" destOrd="0" parTransId="{04410761-5934-436B-8296-4E797702A7F6}" sibTransId="{345E5767-FD8F-4745-9BFE-0C0D4C23B94C}"/>
    <dgm:cxn modelId="{5231BFEB-0811-4276-AF8E-C3A22090CC5B}" type="presOf" srcId="{DC152247-5943-4035-89B3-727DDFDE5318}" destId="{FEA441D4-E276-46B2-AA3B-3D2BAA8998BE}" srcOrd="0" destOrd="5" presId="urn:microsoft.com/office/officeart/2005/8/layout/hList1"/>
    <dgm:cxn modelId="{D431A7EC-AECA-41B3-9A77-E90DB999B26F}" srcId="{E116D4F9-211C-40DD-95FE-C223B4ADDA10}" destId="{4161FF51-7D8F-4A8E-8C7F-CC21FF93FFED}" srcOrd="7" destOrd="0" parTransId="{53479478-643B-43BC-B8B6-5716EDC05C1F}" sibTransId="{C291C42F-5CBB-4374-B059-DDA32947005A}"/>
    <dgm:cxn modelId="{8CF19A1F-EC89-4A13-B822-E4C5042E48E2}" type="presOf" srcId="{3FCB77E4-C5AA-454A-B1B6-2877CFF9832D}" destId="{FAEFE310-7041-414D-8530-E176132A40FF}" srcOrd="0" destOrd="1" presId="urn:microsoft.com/office/officeart/2005/8/layout/hList1"/>
    <dgm:cxn modelId="{3BBF1AB0-D420-4B6E-8B24-96E2B527C4F1}" type="presOf" srcId="{879DFCE3-82A6-4734-AF00-E1F4C8569D13}" destId="{FEA441D4-E276-46B2-AA3B-3D2BAA8998BE}" srcOrd="0" destOrd="0" presId="urn:microsoft.com/office/officeart/2005/8/layout/hList1"/>
    <dgm:cxn modelId="{68331843-ECFB-4217-9582-F9A5C9DD80C6}" type="presOf" srcId="{BAC6A17D-9E24-4F39-A384-9FA68D539DBC}" destId="{FEA441D4-E276-46B2-AA3B-3D2BAA8998BE}" srcOrd="0" destOrd="3" presId="urn:microsoft.com/office/officeart/2005/8/layout/hList1"/>
    <dgm:cxn modelId="{CB2C2891-92B0-423D-8738-11FB9A7AF703}" srcId="{9F7EDB6E-974C-4442-B866-FB996736BAC2}" destId="{423DB0B4-6007-475C-A8B3-E44F7BBA4DDB}" srcOrd="0" destOrd="0" parTransId="{572A1721-A5D5-4CF3-85B2-2B6CF091BD14}" sibTransId="{56B07F24-2219-4FD1-BA6A-06EF4EB009A2}"/>
    <dgm:cxn modelId="{6F2168EA-705B-424C-BCDD-86041E9433BD}" srcId="{E116D4F9-211C-40DD-95FE-C223B4ADDA10}" destId="{DC152247-5943-4035-89B3-727DDFDE5318}" srcOrd="5" destOrd="0" parTransId="{FFE45516-397A-42BE-8BCD-59ADB65783EB}" sibTransId="{8D0EE455-CFE2-42CC-BACF-121D1874C10B}"/>
    <dgm:cxn modelId="{E4FFD6BE-F4E4-4EB8-93C3-C417F6E9908C}" type="presOf" srcId="{4161FF51-7D8F-4A8E-8C7F-CC21FF93FFED}" destId="{FEA441D4-E276-46B2-AA3B-3D2BAA8998BE}" srcOrd="0" destOrd="7" presId="urn:microsoft.com/office/officeart/2005/8/layout/hList1"/>
    <dgm:cxn modelId="{CA7749CF-2F95-466D-8B47-833E61CDB81E}" srcId="{E116D4F9-211C-40DD-95FE-C223B4ADDA10}" destId="{38B58692-6B12-4446-8179-2CE9A9AB7C79}" srcOrd="2" destOrd="0" parTransId="{34804FEE-1960-430E-B404-FA05E3482D37}" sibTransId="{50C433C4-8F2A-4FF5-96A2-DC735B179EED}"/>
    <dgm:cxn modelId="{9BCA5E97-7FE8-4E7E-A3DC-59AC0FBB4DFD}" type="presOf" srcId="{960182D9-D7D2-442D-8EC4-5DE1BE96349B}" destId="{FEA441D4-E276-46B2-AA3B-3D2BAA8998BE}" srcOrd="0" destOrd="8" presId="urn:microsoft.com/office/officeart/2005/8/layout/hList1"/>
    <dgm:cxn modelId="{10141BD7-B558-4C36-8A72-307DF3969FFD}" srcId="{2FA3B33F-10C1-49C6-8666-CCBDE07A3377}" destId="{17438496-DF23-4F21-80EA-BB007AF48286}" srcOrd="2" destOrd="0" parTransId="{70F59BA3-0793-401F-BA58-250DEC7D6A0C}" sibTransId="{D5F6DFE5-31F1-4A86-AE24-B6C40A7D18A4}"/>
    <dgm:cxn modelId="{D2F0C854-B2DD-43DE-B800-EED8767DB262}" srcId="{E116D4F9-211C-40DD-95FE-C223B4ADDA10}" destId="{2A3D3B45-A2D3-49EF-ADA5-5BF1568ACE5E}" srcOrd="1" destOrd="0" parTransId="{C7E4F353-8802-4988-A8DD-6B2A47C294E8}" sibTransId="{5DF5A79D-ABF9-4D65-9075-89DBD3BC17EF}"/>
    <dgm:cxn modelId="{84CA934C-52EF-4702-AEF9-4CC9046F5EBA}" srcId="{2FA3B33F-10C1-49C6-8666-CCBDE07A3377}" destId="{9F7EDB6E-974C-4442-B866-FB996736BAC2}" srcOrd="0" destOrd="0" parTransId="{7EA289F9-CD83-4BF5-A316-35284D2A3579}" sibTransId="{1E0A8226-0723-4C14-B362-70547CFE77A6}"/>
    <dgm:cxn modelId="{999B2143-00C8-4F0C-B1F8-E11141A27ECE}" srcId="{E116D4F9-211C-40DD-95FE-C223B4ADDA10}" destId="{FB64AF18-6DCF-4344-AD70-2E4564175B89}" srcOrd="4" destOrd="0" parTransId="{396E18E4-3668-4FE1-A301-A3C2096DDFC1}" sibTransId="{837C2010-E9F1-4DD1-866B-CB1A4AFC0777}"/>
    <dgm:cxn modelId="{39AC9B57-C88F-4BE5-B893-D14CF6888978}" srcId="{17438496-DF23-4F21-80EA-BB007AF48286}" destId="{6EF3A2B1-FA3A-4DB1-B1F0-8E3B4D2C6CC9}" srcOrd="0" destOrd="0" parTransId="{4092E654-627F-4CE0-BE95-77C3250FED68}" sibTransId="{02882C64-B34A-4E1E-AC4B-58D1AF47A5B6}"/>
    <dgm:cxn modelId="{EE8F97F1-9D3D-46AF-862E-34EF0952B419}" type="presOf" srcId="{9F7EDB6E-974C-4442-B866-FB996736BAC2}" destId="{C21B543D-61CB-4C59-8F61-EA2B097EB2E7}" srcOrd="0" destOrd="0" presId="urn:microsoft.com/office/officeart/2005/8/layout/hList1"/>
    <dgm:cxn modelId="{DFC157A1-D348-4042-AD39-8972027FE009}" srcId="{E116D4F9-211C-40DD-95FE-C223B4ADDA10}" destId="{71717E6F-58B0-4FA6-AAD4-69196B5BE5EA}" srcOrd="6" destOrd="0" parTransId="{01CEB7A0-C7CB-4ACE-909F-7AEA17BC7C85}" sibTransId="{9AA6D376-D116-4A6A-885A-5FB13867F672}"/>
    <dgm:cxn modelId="{2D007D8D-2EDB-4F17-9335-2F26F7E57502}" type="presParOf" srcId="{F3AB6BA3-C3ED-4F8B-8548-EB15F453AD8E}" destId="{5B28452B-CA55-471F-9D21-B57993F669B9}" srcOrd="0" destOrd="0" presId="urn:microsoft.com/office/officeart/2005/8/layout/hList1"/>
    <dgm:cxn modelId="{22CD101C-136E-4299-8BB5-D2E7A7D870DF}" type="presParOf" srcId="{5B28452B-CA55-471F-9D21-B57993F669B9}" destId="{C21B543D-61CB-4C59-8F61-EA2B097EB2E7}" srcOrd="0" destOrd="0" presId="urn:microsoft.com/office/officeart/2005/8/layout/hList1"/>
    <dgm:cxn modelId="{C2DC293D-525B-46D1-A99A-2844CD61EC5D}" type="presParOf" srcId="{5B28452B-CA55-471F-9D21-B57993F669B9}" destId="{7C9716B4-C3D3-4C8C-A3BC-A4FFBB4FCB17}" srcOrd="1" destOrd="0" presId="urn:microsoft.com/office/officeart/2005/8/layout/hList1"/>
    <dgm:cxn modelId="{6BB19A81-2B91-4F0C-A047-439DB04BA8E7}" type="presParOf" srcId="{F3AB6BA3-C3ED-4F8B-8548-EB15F453AD8E}" destId="{BAE8FED9-E656-4E4E-B0F9-D6EF3E979A74}" srcOrd="1" destOrd="0" presId="urn:microsoft.com/office/officeart/2005/8/layout/hList1"/>
    <dgm:cxn modelId="{E677D826-22C6-40EC-915E-60E78BFB4006}" type="presParOf" srcId="{F3AB6BA3-C3ED-4F8B-8548-EB15F453AD8E}" destId="{CA4C2B68-683A-4BA7-9ED4-94FEB7977127}" srcOrd="2" destOrd="0" presId="urn:microsoft.com/office/officeart/2005/8/layout/hList1"/>
    <dgm:cxn modelId="{79C1AD95-53A4-4264-9FED-1E459F490697}" type="presParOf" srcId="{CA4C2B68-683A-4BA7-9ED4-94FEB7977127}" destId="{0166B5A7-19FC-4AED-922B-35C89323D971}" srcOrd="0" destOrd="0" presId="urn:microsoft.com/office/officeart/2005/8/layout/hList1"/>
    <dgm:cxn modelId="{70A372DC-444D-4E8D-AE42-95D28A9926CD}" type="presParOf" srcId="{CA4C2B68-683A-4BA7-9ED4-94FEB7977127}" destId="{FEA441D4-E276-46B2-AA3B-3D2BAA8998BE}" srcOrd="1" destOrd="0" presId="urn:microsoft.com/office/officeart/2005/8/layout/hList1"/>
    <dgm:cxn modelId="{F80BC916-9F2B-4C31-908D-17B98D635673}" type="presParOf" srcId="{F3AB6BA3-C3ED-4F8B-8548-EB15F453AD8E}" destId="{24AC942A-EDE6-49EC-96E1-701F0E1F6D31}" srcOrd="3" destOrd="0" presId="urn:microsoft.com/office/officeart/2005/8/layout/hList1"/>
    <dgm:cxn modelId="{FB77D513-4781-494E-866C-9679DE8AEC10}" type="presParOf" srcId="{F3AB6BA3-C3ED-4F8B-8548-EB15F453AD8E}" destId="{0909573F-E7AE-4AB7-8120-826E33ADE2CD}" srcOrd="4" destOrd="0" presId="urn:microsoft.com/office/officeart/2005/8/layout/hList1"/>
    <dgm:cxn modelId="{D1B1687D-1B56-4F0B-9336-73C894DB881B}" type="presParOf" srcId="{0909573F-E7AE-4AB7-8120-826E33ADE2CD}" destId="{9454F503-064D-4F27-B952-937421C250C6}" srcOrd="0" destOrd="0" presId="urn:microsoft.com/office/officeart/2005/8/layout/hList1"/>
    <dgm:cxn modelId="{FFA5FBEF-A967-48F5-A8F0-6927BE08F342}" type="presParOf" srcId="{0909573F-E7AE-4AB7-8120-826E33ADE2CD}" destId="{FAEFE310-7041-414D-8530-E176132A40FF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drawings/_rels/vmlDrawing5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7.bin"/><Relationship Id="rId2" Type="http://schemas.microsoft.com/office/2006/relationships/legacyDiagramText" Target="legacyDiagramText6.bin"/><Relationship Id="rId1" Type="http://schemas.microsoft.com/office/2006/relationships/legacyDiagramText" Target="legacyDiagramText5.bin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0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5" Type="http://schemas.microsoft.com/office/2006/relationships/legacyDiagramText" Target="legacyDiagramText12.bin"/><Relationship Id="rId4" Type="http://schemas.microsoft.com/office/2006/relationships/legacyDiagramText" Target="legacyDiagramText1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</p:grpSp>
      <p:sp>
        <p:nvSpPr>
          <p:cNvPr id="10346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346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E3D52-9A61-44C5-8C43-2F8885896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368C9-7B1F-4F64-B959-98A41E11A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7A294-F061-4470-9E20-70200D0FC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4A797-9EE4-4352-836D-169EEB3CC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8BED-2609-44EE-8117-0A8BB96B8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B8ACA-3D96-4B2C-AA6F-8EFCCC736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B4CC-C6A7-4B56-B62D-DCDD9AC47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26948-182C-4BEE-BF21-1B21ED851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2FED-5D3E-4435-9F24-5FA2E07FCC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A662D-A6A2-4975-A256-E37AE5743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3B240-A14B-4803-BA50-D2B38E156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4EF0-9BCE-416C-A59D-0F5D91DFC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E75F8-4ECD-4555-9E00-16338191B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0240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0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0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0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0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0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0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1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2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  <p:sp>
          <p:nvSpPr>
            <p:cNvPr id="10243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/>
            </a:p>
          </p:txBody>
        </p:sp>
      </p:grpSp>
      <p:sp>
        <p:nvSpPr>
          <p:cNvPr id="10243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3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3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F06F7ABA-3FD3-4F94-8764-C15805182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</p:sldLayoutIdLst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7" grpId="0"/>
      <p:bldP spid="102438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43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43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43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43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43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ru-RU" sz="2000" b="1" i="1" smtClean="0">
                <a:solidFill>
                  <a:schemeClr val="tx1"/>
                </a:solidFill>
                <a:effectLst/>
              </a:rPr>
              <a:t>Методическая разработка раздела программы по</a:t>
            </a:r>
            <a:r>
              <a:rPr lang="en-US" sz="2000" b="1" i="1" smtClean="0">
                <a:solidFill>
                  <a:schemeClr val="tx1"/>
                </a:solidFill>
                <a:effectLst/>
              </a:rPr>
              <a:t> </a:t>
            </a:r>
            <a:r>
              <a:rPr lang="ru-RU" sz="2000" b="1" i="1" smtClean="0">
                <a:solidFill>
                  <a:schemeClr val="tx1"/>
                </a:solidFill>
                <a:effectLst/>
              </a:rPr>
              <a:t>Технологии </a:t>
            </a:r>
            <a:r>
              <a:rPr lang="en-US" sz="20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2000" b="1" i="1" smtClean="0">
                <a:solidFill>
                  <a:schemeClr val="tx1"/>
                </a:solidFill>
                <a:effectLst/>
              </a:rPr>
            </a:br>
            <a:r>
              <a:rPr lang="ru-RU" sz="2000" b="1" i="1" smtClean="0">
                <a:solidFill>
                  <a:schemeClr val="tx1"/>
                </a:solidFill>
                <a:effectLst/>
              </a:rPr>
              <a:t>«Профессиональное самоопределение»</a:t>
            </a:r>
            <a:br>
              <a:rPr lang="ru-RU" sz="2000" b="1" i="1" smtClean="0">
                <a:solidFill>
                  <a:schemeClr val="tx1"/>
                </a:solidFill>
                <a:effectLst/>
              </a:rPr>
            </a:br>
            <a:r>
              <a:rPr lang="ru-RU" sz="2000" b="1" i="1" smtClean="0">
                <a:solidFill>
                  <a:schemeClr val="tx1"/>
                </a:solidFill>
                <a:effectLst/>
              </a:rPr>
              <a:t> в 9 классе.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38600" y="1752600"/>
            <a:ext cx="4800600" cy="2590800"/>
          </a:xfrm>
        </p:spPr>
        <p:txBody>
          <a:bodyPr/>
          <a:lstStyle/>
          <a:p>
            <a:pPr>
              <a:defRPr/>
            </a:pPr>
            <a:r>
              <a:rPr lang="ru-RU" sz="2000" smtClean="0">
                <a:effectLst/>
              </a:rPr>
              <a:t>Автор </a:t>
            </a:r>
          </a:p>
          <a:p>
            <a:pPr>
              <a:defRPr/>
            </a:pPr>
            <a:r>
              <a:rPr lang="ru-RU" sz="2000" b="1" smtClean="0">
                <a:effectLst/>
              </a:rPr>
              <a:t>Зайцева Марина Вячеславовна</a:t>
            </a:r>
          </a:p>
          <a:p>
            <a:pPr>
              <a:defRPr/>
            </a:pPr>
            <a:endParaRPr lang="ru-RU" sz="2000" smtClean="0">
              <a:effectLst/>
            </a:endParaRPr>
          </a:p>
          <a:p>
            <a:pPr>
              <a:defRPr/>
            </a:pPr>
            <a:r>
              <a:rPr lang="ru-RU" sz="2000" smtClean="0">
                <a:effectLst/>
              </a:rPr>
              <a:t>учитель технологии </a:t>
            </a:r>
          </a:p>
          <a:p>
            <a:pPr>
              <a:defRPr/>
            </a:pPr>
            <a:r>
              <a:rPr lang="ru-RU" sz="2000" smtClean="0">
                <a:effectLst/>
              </a:rPr>
              <a:t>1 кв. категории МБОУ СОШ № 127</a:t>
            </a:r>
            <a:endParaRPr lang="en-US" sz="2000" smtClean="0">
              <a:effectLst/>
            </a:endParaRPr>
          </a:p>
          <a:p>
            <a:pPr>
              <a:defRPr/>
            </a:pPr>
            <a:r>
              <a:rPr lang="ru-RU" sz="2000" smtClean="0">
                <a:effectLst/>
              </a:rPr>
              <a:t>Автозаводского района </a:t>
            </a:r>
            <a:endParaRPr lang="en-US" sz="2000" smtClean="0">
              <a:effectLst/>
            </a:endParaRPr>
          </a:p>
          <a:p>
            <a:pPr>
              <a:defRPr/>
            </a:pPr>
            <a:r>
              <a:rPr lang="ru-RU" sz="2000" smtClean="0">
                <a:effectLst/>
              </a:rPr>
              <a:t>г. Н.Новгорода</a:t>
            </a:r>
            <a:endParaRPr lang="ru-RU" sz="2000" smtClean="0"/>
          </a:p>
          <a:p>
            <a:pPr>
              <a:defRPr/>
            </a:pPr>
            <a:endParaRPr lang="ru-RU" sz="2000" smtClean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noFill/>
        </p:spPr>
        <p:txBody>
          <a:bodyPr/>
          <a:lstStyle/>
          <a:p>
            <a:r>
              <a:rPr lang="ru-RU" sz="3200" smtClean="0">
                <a:effectLst/>
              </a:rPr>
              <a:t>Система деятельности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762000" y="1828800"/>
            <a:ext cx="2133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4" name="Прямоугольник 4"/>
          <p:cNvSpPr>
            <a:spLocks noChangeArrowheads="1"/>
          </p:cNvSpPr>
          <p:nvPr/>
        </p:nvSpPr>
        <p:spPr bwMode="auto">
          <a:xfrm>
            <a:off x="1219200" y="2514600"/>
            <a:ext cx="6705600" cy="3081338"/>
          </a:xfrm>
          <a:prstGeom prst="rect">
            <a:avLst/>
          </a:prstGeom>
          <a:solidFill>
            <a:schemeClr val="tx1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b="1">
                <a:solidFill>
                  <a:schemeClr val="bg1"/>
                </a:solidFill>
                <a:latin typeface="Tahoma" pitchFamily="34" charset="0"/>
              </a:rPr>
              <a:t>         Самоорганизующая</a:t>
            </a:r>
            <a:r>
              <a:rPr lang="ru-RU">
                <a:solidFill>
                  <a:schemeClr val="bg1"/>
                </a:solidFill>
                <a:latin typeface="Tahoma" pitchFamily="34" charset="0"/>
              </a:rPr>
              <a:t/>
            </a:r>
            <a:br>
              <a:rPr lang="ru-RU">
                <a:solidFill>
                  <a:schemeClr val="bg1"/>
                </a:solidFill>
                <a:latin typeface="Tahoma" pitchFamily="34" charset="0"/>
              </a:rPr>
            </a:br>
            <a:r>
              <a:rPr lang="ru-RU">
                <a:solidFill>
                  <a:schemeClr val="bg1"/>
                </a:solidFill>
                <a:latin typeface="Tahoma" pitchFamily="34" charset="0"/>
              </a:rPr>
              <a:t>- </a:t>
            </a:r>
            <a:r>
              <a:rPr lang="ru-RU" sz="2000" i="1">
                <a:solidFill>
                  <a:schemeClr val="bg1"/>
                </a:solidFill>
                <a:latin typeface="Tahoma" pitchFamily="34" charset="0"/>
              </a:rPr>
              <a:t>через умение самостоятельно ставить цели и планировать деятельность по их достижению,</a:t>
            </a:r>
            <a:r>
              <a:rPr lang="ru-RU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ru-RU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ru-RU" b="1">
                <a:solidFill>
                  <a:schemeClr val="bg1"/>
                </a:solidFill>
                <a:latin typeface="Tahoma" pitchFamily="34" charset="0"/>
              </a:rPr>
              <a:t>самоанализ, </a:t>
            </a:r>
          </a:p>
          <a:p>
            <a:pPr algn="ctr" eaLnBrk="1" hangingPunct="1"/>
            <a:r>
              <a:rPr lang="ru-RU" b="1">
                <a:solidFill>
                  <a:schemeClr val="bg1"/>
                </a:solidFill>
                <a:latin typeface="Tahoma" pitchFamily="34" charset="0"/>
              </a:rPr>
              <a:t>    самоконтроль, </a:t>
            </a:r>
          </a:p>
          <a:p>
            <a:pPr algn="ctr" eaLnBrk="1" hangingPunct="1"/>
            <a:r>
              <a:rPr lang="ru-RU" b="1">
                <a:solidFill>
                  <a:schemeClr val="bg1"/>
                </a:solidFill>
                <a:latin typeface="Tahoma" pitchFamily="34" charset="0"/>
              </a:rPr>
              <a:t>самооценка, </a:t>
            </a:r>
          </a:p>
          <a:p>
            <a:pPr algn="ctr" eaLnBrk="1" hangingPunct="1"/>
            <a:r>
              <a:rPr lang="ru-RU" b="1">
                <a:solidFill>
                  <a:schemeClr val="bg1"/>
                </a:solidFill>
                <a:latin typeface="Tahoma" pitchFamily="34" charset="0"/>
              </a:rPr>
              <a:t>    саморегуляция.</a:t>
            </a:r>
          </a:p>
        </p:txBody>
      </p:sp>
      <p:sp>
        <p:nvSpPr>
          <p:cNvPr id="30725" name="Прямоугольник 2"/>
          <p:cNvSpPr>
            <a:spLocks noChangeArrowheads="1"/>
          </p:cNvSpPr>
          <p:nvPr/>
        </p:nvSpPr>
        <p:spPr bwMode="auto">
          <a:xfrm>
            <a:off x="407988" y="1295400"/>
            <a:ext cx="873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Arial Narrow" pitchFamily="34" charset="0"/>
              </a:rPr>
              <a:t>в ходе освоения учебного материала раздела включает такие виды: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sz="3000" b="1" smtClean="0"/>
              <a:t>Раздел программы «Профессиональное самоопределение»</a:t>
            </a:r>
          </a:p>
        </p:txBody>
      </p:sp>
      <p:graphicFrame>
        <p:nvGraphicFramePr>
          <p:cNvPr id="32819" name="Group 51"/>
          <p:cNvGraphicFramePr>
            <a:graphicFrameLocks noGrp="1"/>
          </p:cNvGraphicFramePr>
          <p:nvPr>
            <p:ph idx="4294967295"/>
          </p:nvPr>
        </p:nvGraphicFramePr>
        <p:xfrm>
          <a:off x="228600" y="1371600"/>
          <a:ext cx="8610600" cy="5213986"/>
        </p:xfrm>
        <a:graphic>
          <a:graphicData uri="http://schemas.openxmlformats.org/drawingml/2006/table">
            <a:tbl>
              <a:tblPr/>
              <a:tblGrid>
                <a:gridCol w="609600"/>
                <a:gridCol w="6553200"/>
                <a:gridCol w="1447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п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Тема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Количество  учебных часов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Внутренний мир человека и система представлений о себе. Профессиональные интересы и склонности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Способности, условия их проявления и развития. Природные свойства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нервной системы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Психические процессы и их роль в профессиональной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Профессиональные и жизненные планы. Формула профессии.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Здоровье и выбор профессии. Проф.пригодность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Отрасли общественного производства.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Профессии, специальности, должности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Профессиональная проба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0E7"/>
                    </a:solidFill>
                  </a:tcPr>
                </a:tc>
              </a:tr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1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648200"/>
            <a:ext cx="2743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smtClean="0">
                <a:solidFill>
                  <a:schemeClr val="accent1"/>
                </a:solidFill>
              </a:rPr>
              <a:t>Кем</a:t>
            </a:r>
            <a:r>
              <a:rPr lang="ru-RU" sz="4400" b="1" smtClean="0">
                <a:solidFill>
                  <a:schemeClr val="accent1"/>
                </a:solidFill>
              </a:rPr>
              <a:t> быть?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"/>
            <a:ext cx="84582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Тема урока</a:t>
            </a:r>
            <a:r>
              <a:rPr lang="en-US" b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Профессиональные и жизненные планы. Формула  выбора профессии.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noFill/>
        </p:spPr>
        <p:txBody>
          <a:bodyPr/>
          <a:lstStyle/>
          <a:p>
            <a:r>
              <a:rPr lang="ru-RU" sz="3200" smtClean="0">
                <a:effectLst/>
              </a:rPr>
              <a:t>Ход урока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762000" y="1828800"/>
            <a:ext cx="2133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457200" y="838200"/>
            <a:ext cx="8153400" cy="551815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D0A03"/>
                </a:solidFill>
                <a:latin typeface="Tahoma" pitchFamily="34" charset="0"/>
              </a:rPr>
              <a:t>Орг.момент.</a:t>
            </a:r>
          </a:p>
          <a:p>
            <a:endParaRPr lang="ru-RU" sz="2000" b="1">
              <a:solidFill>
                <a:srgbClr val="0D0A03"/>
              </a:solidFill>
              <a:latin typeface="Tahoma" pitchFamily="34" charset="0"/>
            </a:endParaRPr>
          </a:p>
          <a:p>
            <a:r>
              <a:rPr lang="ru-RU" sz="2000" b="1">
                <a:solidFill>
                  <a:srgbClr val="0D0A03"/>
                </a:solidFill>
                <a:latin typeface="Tahoma" pitchFamily="34" charset="0"/>
              </a:rPr>
              <a:t>Повторение и актуализация знаний обучающихся.</a:t>
            </a:r>
          </a:p>
          <a:p>
            <a:endParaRPr lang="ru-RU" sz="2000" b="1">
              <a:solidFill>
                <a:srgbClr val="0D0A03"/>
              </a:solidFill>
              <a:latin typeface="Tahoma" pitchFamily="34" charset="0"/>
            </a:endParaRPr>
          </a:p>
          <a:p>
            <a:r>
              <a:rPr lang="ru-RU" b="1">
                <a:solidFill>
                  <a:schemeClr val="bg2"/>
                </a:solidFill>
              </a:rPr>
              <a:t>Мотивационно-ориентировочный этап</a:t>
            </a:r>
          </a:p>
          <a:p>
            <a:endParaRPr lang="ru-RU" b="1">
              <a:solidFill>
                <a:schemeClr val="bg2"/>
              </a:solidFill>
            </a:endParaRPr>
          </a:p>
          <a:p>
            <a:r>
              <a:rPr lang="ru-RU" sz="2000">
                <a:solidFill>
                  <a:schemeClr val="bg2"/>
                </a:solidFill>
              </a:rPr>
              <a:t>Актуализация опорных знаний. Создание проблемной ситуации. Постановка целей и задач урока.</a:t>
            </a:r>
          </a:p>
          <a:p>
            <a:endParaRPr lang="ru-RU" sz="2000" i="1">
              <a:solidFill>
                <a:schemeClr val="bg2"/>
              </a:solidFill>
            </a:endParaRPr>
          </a:p>
          <a:p>
            <a:r>
              <a:rPr lang="ru-RU" sz="2000">
                <a:solidFill>
                  <a:schemeClr val="bg2"/>
                </a:solidFill>
              </a:rPr>
              <a:t>Обеспечение мотивации и принятия учащимися цели, учебно-познавательной деятельности, актуализация опорных знаний и умений.</a:t>
            </a:r>
          </a:p>
          <a:p>
            <a:r>
              <a:rPr lang="ru-RU" sz="2000">
                <a:solidFill>
                  <a:schemeClr val="bg2"/>
                </a:solidFill>
              </a:rPr>
              <a:t> </a:t>
            </a:r>
          </a:p>
          <a:p>
            <a:r>
              <a:rPr lang="ru-RU" sz="2000" i="1">
                <a:solidFill>
                  <a:schemeClr val="bg2"/>
                </a:solidFill>
              </a:rPr>
              <a:t>Учащиеся размышляют, предлагают классу свою точку зрения</a:t>
            </a:r>
            <a:r>
              <a:rPr lang="ru-RU" sz="2000" b="1">
                <a:solidFill>
                  <a:schemeClr val="bg2"/>
                </a:solidFill>
              </a:rPr>
              <a:t>. </a:t>
            </a:r>
          </a:p>
          <a:p>
            <a:r>
              <a:rPr lang="ru-RU" sz="2000">
                <a:solidFill>
                  <a:schemeClr val="bg2"/>
                </a:solidFill>
              </a:rPr>
              <a:t>В процессе диалога  учащиеся называют тему, цели и  задачи к уроку.</a:t>
            </a:r>
          </a:p>
          <a:p>
            <a:endParaRPr lang="ru-RU" sz="2000" b="1">
              <a:solidFill>
                <a:schemeClr val="bg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noFill/>
        </p:spPr>
        <p:txBody>
          <a:bodyPr/>
          <a:lstStyle/>
          <a:p>
            <a:r>
              <a:rPr lang="ru-RU" sz="3200" smtClean="0">
                <a:effectLst/>
              </a:rPr>
              <a:t>Ход урока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762000" y="1828800"/>
            <a:ext cx="2133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57200" y="838200"/>
            <a:ext cx="81534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D0A03"/>
                </a:solidFill>
                <a:latin typeface="Tahoma" pitchFamily="34" charset="0"/>
              </a:rPr>
              <a:t>Повторение и закрепление старого материала.</a:t>
            </a:r>
          </a:p>
          <a:p>
            <a:endParaRPr lang="ru-RU" sz="2000" b="1">
              <a:solidFill>
                <a:srgbClr val="0D0A03"/>
              </a:solidFill>
              <a:latin typeface="Tahoma" pitchFamily="34" charset="0"/>
            </a:endParaRPr>
          </a:p>
          <a:p>
            <a:endParaRPr lang="ru-RU" sz="2000" b="1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810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4000" ker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Общий обзор и классификация профессий</a:t>
            </a:r>
          </a:p>
        </p:txBody>
      </p:sp>
      <p:sp>
        <p:nvSpPr>
          <p:cNvPr id="52285" name="Rectangle 61"/>
          <p:cNvSpPr>
            <a:spLocks noChangeArrowheads="1"/>
          </p:cNvSpPr>
          <p:nvPr/>
        </p:nvSpPr>
        <p:spPr bwMode="auto">
          <a:xfrm>
            <a:off x="304800" y="2667000"/>
            <a:ext cx="40386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32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Типы профессий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32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Классы профессий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32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Отделы профессий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ru-RU" sz="3200" ker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Группы профессий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9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Типы профессий</a:t>
            </a:r>
            <a:br>
              <a:rPr lang="ru-RU" dirty="0" smtClean="0"/>
            </a:br>
            <a:r>
              <a:rPr lang="ru-RU" sz="2000" dirty="0" smtClean="0"/>
              <a:t>подразделяются в зависимости от предметов труда</a:t>
            </a:r>
          </a:p>
        </p:txBody>
      </p:sp>
      <p:sp>
        <p:nvSpPr>
          <p:cNvPr id="56342" name="Rectangle 2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2327275"/>
            <a:ext cx="4038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Человек-природа</a:t>
            </a:r>
          </a:p>
          <a:p>
            <a:pPr eaLnBrk="1" hangingPunct="1">
              <a:defRPr/>
            </a:pPr>
            <a:r>
              <a:rPr lang="ru-RU" sz="2800" smtClean="0"/>
              <a:t>Человек-техника</a:t>
            </a:r>
          </a:p>
          <a:p>
            <a:pPr eaLnBrk="1" hangingPunct="1">
              <a:defRPr/>
            </a:pPr>
            <a:r>
              <a:rPr lang="ru-RU" sz="2800" smtClean="0"/>
              <a:t>Человек-человек</a:t>
            </a:r>
          </a:p>
          <a:p>
            <a:pPr eaLnBrk="1" hangingPunct="1">
              <a:defRPr/>
            </a:pPr>
            <a:r>
              <a:rPr lang="ru-RU" sz="2800" smtClean="0"/>
              <a:t>Человек-знаки</a:t>
            </a:r>
          </a:p>
          <a:p>
            <a:pPr eaLnBrk="1" hangingPunct="1">
              <a:defRPr/>
            </a:pPr>
            <a:r>
              <a:rPr lang="ru-RU" sz="2800" smtClean="0"/>
              <a:t>Человек -художественный образ</a:t>
            </a:r>
          </a:p>
        </p:txBody>
      </p:sp>
      <p:graphicFrame>
        <p:nvGraphicFramePr>
          <p:cNvPr id="1026" name="Organization Chart 4"/>
          <p:cNvGraphicFramePr>
            <a:graphicFrameLocks noChangeAspect="1"/>
          </p:cNvGraphicFramePr>
          <p:nvPr>
            <p:ph type="clipArt" sz="half" idx="4294967295"/>
          </p:nvPr>
        </p:nvGraphicFramePr>
        <p:xfrm>
          <a:off x="4648200" y="1600200"/>
          <a:ext cx="4038600" cy="453072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Общий обзор и классификация профессий</a:t>
            </a:r>
          </a:p>
        </p:txBody>
      </p:sp>
      <p:sp>
        <p:nvSpPr>
          <p:cNvPr id="52285" name="Rectangle 6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67000"/>
            <a:ext cx="4038600" cy="39973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Типы профессий</a:t>
            </a:r>
          </a:p>
          <a:p>
            <a:pPr eaLnBrk="1" hangingPunct="1">
              <a:defRPr/>
            </a:pPr>
            <a:r>
              <a:rPr lang="ru-RU" smtClean="0"/>
              <a:t>Классы профессий</a:t>
            </a:r>
          </a:p>
          <a:p>
            <a:pPr eaLnBrk="1" hangingPunct="1">
              <a:defRPr/>
            </a:pPr>
            <a:r>
              <a:rPr lang="ru-RU" smtClean="0"/>
              <a:t>Отделы профессий</a:t>
            </a:r>
          </a:p>
          <a:p>
            <a:pPr eaLnBrk="1" hangingPunct="1">
              <a:defRPr/>
            </a:pPr>
            <a:r>
              <a:rPr lang="ru-RU" smtClean="0"/>
              <a:t>Группы профессий</a:t>
            </a:r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9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Типы профессий</a:t>
            </a:r>
            <a:br>
              <a:rPr lang="ru-RU" dirty="0" smtClean="0"/>
            </a:br>
            <a:r>
              <a:rPr lang="ru-RU" sz="2000" dirty="0" smtClean="0"/>
              <a:t>подразделяются в зависимости от предметов труда</a:t>
            </a:r>
          </a:p>
        </p:txBody>
      </p:sp>
      <p:sp>
        <p:nvSpPr>
          <p:cNvPr id="56342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819400"/>
            <a:ext cx="4648200" cy="31242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Человек-природа</a:t>
            </a:r>
          </a:p>
          <a:p>
            <a:pPr eaLnBrk="1" hangingPunct="1">
              <a:defRPr/>
            </a:pPr>
            <a:r>
              <a:rPr lang="ru-RU" sz="2800" smtClean="0"/>
              <a:t>Человек-техника</a:t>
            </a:r>
          </a:p>
          <a:p>
            <a:pPr eaLnBrk="1" hangingPunct="1">
              <a:defRPr/>
            </a:pPr>
            <a:r>
              <a:rPr lang="ru-RU" sz="2800" smtClean="0"/>
              <a:t>Человек-человек</a:t>
            </a:r>
          </a:p>
          <a:p>
            <a:pPr eaLnBrk="1" hangingPunct="1">
              <a:defRPr/>
            </a:pPr>
            <a:r>
              <a:rPr lang="ru-RU" sz="2800" smtClean="0"/>
              <a:t>Человек-знаки</a:t>
            </a:r>
          </a:p>
          <a:p>
            <a:pPr eaLnBrk="1" hangingPunct="1">
              <a:defRPr/>
            </a:pPr>
            <a:r>
              <a:rPr lang="ru-RU" sz="2800" smtClean="0"/>
              <a:t>Человек -художественный образ</a:t>
            </a:r>
          </a:p>
        </p:txBody>
      </p:sp>
      <p:graphicFrame>
        <p:nvGraphicFramePr>
          <p:cNvPr id="2050" name="Organization Char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648200" y="1600200"/>
          <a:ext cx="4038600" cy="453072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Классы профессий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2000" dirty="0" smtClean="0"/>
              <a:t>подразделяются в зависимости от цели труда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590800"/>
            <a:ext cx="3886200" cy="24384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Гностические </a:t>
            </a:r>
            <a:r>
              <a:rPr lang="ru-RU" sz="2000" smtClean="0"/>
              <a:t>знания</a:t>
            </a:r>
          </a:p>
          <a:p>
            <a:pPr eaLnBrk="1" hangingPunct="1">
              <a:defRPr/>
            </a:pPr>
            <a:r>
              <a:rPr lang="ru-RU" sz="2800" smtClean="0"/>
              <a:t>Преобразующие</a:t>
            </a:r>
          </a:p>
          <a:p>
            <a:pPr eaLnBrk="1" hangingPunct="1">
              <a:defRPr/>
            </a:pPr>
            <a:r>
              <a:rPr lang="ru-RU" sz="2800" smtClean="0"/>
              <a:t>Изыскательские</a:t>
            </a:r>
          </a:p>
          <a:p>
            <a:pPr eaLnBrk="1" hangingPunct="1">
              <a:defRPr/>
            </a:pPr>
            <a:endParaRPr lang="ru-RU" sz="2800" smtClean="0"/>
          </a:p>
          <a:p>
            <a:pPr eaLnBrk="1" hangingPunct="1">
              <a:defRPr/>
            </a:pPr>
            <a:endParaRPr lang="ru-RU" sz="2800" smtClean="0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Отделы профессий</a:t>
            </a:r>
            <a:br>
              <a:rPr lang="ru-RU" sz="4000" dirty="0" smtClean="0"/>
            </a:br>
            <a:r>
              <a:rPr lang="ru-RU" sz="1800" dirty="0" smtClean="0"/>
              <a:t>подразделяются в зависимости от средств труда</a:t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0"/>
            <a:ext cx="5181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Профессии с использованием ручного труда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Профессии с использованием машин с ручным управлением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Профессии с использованием автоматизированных и автоматических систем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Профессии с использованием функциональных средств труда </a:t>
            </a:r>
            <a:r>
              <a:rPr lang="ru-RU" sz="1600" smtClean="0"/>
              <a:t>речь, жесты, мимика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1600" smtClean="0"/>
          </a:p>
        </p:txBody>
      </p:sp>
      <p:sp>
        <p:nvSpPr>
          <p:cNvPr id="37892" name="Rectangle 7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noFill/>
        </p:spPr>
        <p:txBody>
          <a:bodyPr/>
          <a:lstStyle/>
          <a:p>
            <a:r>
              <a:rPr lang="ru-RU" sz="3200" b="1" smtClean="0">
                <a:effectLst/>
              </a:rPr>
              <a:t>Основная цель раздела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90600" y="1752600"/>
            <a:ext cx="22098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Содержимое 2"/>
          <p:cNvSpPr>
            <a:spLocks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ru-RU" sz="11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09600" y="1219200"/>
            <a:ext cx="8077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628650"/>
            <a:r>
              <a:rPr lang="ru-RU" sz="2400" b="1">
                <a:solidFill>
                  <a:srgbClr val="E1F854"/>
                </a:solidFill>
              </a:rPr>
              <a:t>- подготовка учащихся к самостоятельной трудовой жизни в условиях рыночной экономики.</a:t>
            </a:r>
            <a:br>
              <a:rPr lang="ru-RU" sz="2400" b="1">
                <a:solidFill>
                  <a:srgbClr val="E1F854"/>
                </a:solidFill>
              </a:rPr>
            </a:br>
            <a:r>
              <a:rPr lang="ru-RU" sz="2000" b="1">
                <a:solidFill>
                  <a:schemeClr val="tx2"/>
                </a:solidFill>
              </a:rPr>
              <a:t/>
            </a:r>
            <a:br>
              <a:rPr lang="ru-RU" sz="2000" b="1">
                <a:solidFill>
                  <a:schemeClr val="tx2"/>
                </a:solidFill>
              </a:rPr>
            </a:br>
            <a:r>
              <a:rPr lang="ru-RU" sz="2000">
                <a:solidFill>
                  <a:srgbClr val="0D0A03"/>
                </a:solidFill>
              </a:rPr>
              <a:t>Это предполагает</a:t>
            </a:r>
            <a:r>
              <a:rPr lang="en-US" sz="2000">
                <a:solidFill>
                  <a:srgbClr val="0D0A03"/>
                </a:solidFill>
              </a:rPr>
              <a:t>: </a:t>
            </a:r>
            <a:br>
              <a:rPr lang="en-US" sz="2000">
                <a:solidFill>
                  <a:srgbClr val="0D0A03"/>
                </a:solidFill>
              </a:rPr>
            </a:br>
            <a:r>
              <a:rPr lang="ru-RU" sz="2000">
                <a:solidFill>
                  <a:srgbClr val="0D0A03"/>
                </a:solidFill>
              </a:rPr>
              <a:t/>
            </a:r>
            <a:br>
              <a:rPr lang="ru-RU" sz="2000">
                <a:solidFill>
                  <a:srgbClr val="0D0A03"/>
                </a:solidFill>
              </a:rPr>
            </a:br>
            <a:r>
              <a:rPr lang="en-US" sz="2000">
                <a:solidFill>
                  <a:srgbClr val="0D0A03"/>
                </a:solidFill>
              </a:rPr>
              <a:t>1</a:t>
            </a:r>
            <a:r>
              <a:rPr lang="ru-RU" sz="2000">
                <a:solidFill>
                  <a:srgbClr val="0D0A03"/>
                </a:solidFill>
              </a:rPr>
              <a:t>. Формирование у учащихся качеств творческой, думающей, активно - действующей и легко адаптирующейся личности.</a:t>
            </a:r>
            <a:br>
              <a:rPr lang="ru-RU" sz="2000">
                <a:solidFill>
                  <a:srgbClr val="0D0A03"/>
                </a:solidFill>
              </a:rPr>
            </a:br>
            <a:r>
              <a:rPr lang="ru-RU" sz="2000">
                <a:solidFill>
                  <a:srgbClr val="0D0A03"/>
                </a:solidFill>
              </a:rPr>
              <a:t>2. Подготовку учащихся к осознанному профессиональному самоопределению.</a:t>
            </a:r>
            <a:br>
              <a:rPr lang="ru-RU" sz="2000">
                <a:solidFill>
                  <a:srgbClr val="0D0A03"/>
                </a:solidFill>
              </a:rPr>
            </a:br>
            <a:r>
              <a:rPr lang="ru-RU" sz="2000">
                <a:solidFill>
                  <a:srgbClr val="0D0A03"/>
                </a:solidFill>
              </a:rPr>
              <a:t>3. Развитие разносторонних качеств личности и способности профессиональной адаптации к изменяющимся социально-экономическим условиям.</a:t>
            </a:r>
          </a:p>
        </p:txBody>
      </p:sp>
      <p:pic>
        <p:nvPicPr>
          <p:cNvPr id="22534" name="Заголовок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-762000"/>
            <a:ext cx="7396163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Группы профессий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2400" dirty="0" smtClean="0"/>
              <a:t>подразделяются по условиям труда</a:t>
            </a:r>
            <a:br>
              <a:rPr lang="ru-RU" sz="2400" dirty="0" smtClean="0"/>
            </a:br>
            <a:endParaRPr lang="ru-RU" sz="2400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362200"/>
            <a:ext cx="53340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Труд в условиях бытового микроклимата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Труд с пребыванием на открытом воздухе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Труд в необычных условиях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Труд с повышенной моральной ответственностью за здоровье и жизнь людей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smtClean="0"/>
          </a:p>
        </p:txBody>
      </p:sp>
      <p:sp>
        <p:nvSpPr>
          <p:cNvPr id="38916" name="Rectangle 7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>Схема построения </a:t>
            </a:r>
            <a:r>
              <a:rPr lang="ru-RU" sz="3600" b="1" dirty="0" err="1" smtClean="0"/>
              <a:t>профессиограммы</a:t>
            </a:r>
            <a:endParaRPr lang="ru-RU" sz="3600" b="1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43200"/>
            <a:ext cx="8686800" cy="4343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Название профессии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Значение и место профессии в народном хозяйстве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Вид труда: ручной , механизированный, автоматизированный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Предмет и продукт труда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Знания, умения, необходимые для выполнения труда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Условия работы, рабочее место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Режим труда( сменность, монотонность) и отдыха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Медицинские противопоказания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Требования к волевым, деловым, и другим качествам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Влияние профессии на личность: на формирование общего культурного уровня. Развитие умственных способностей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Пути получения профессии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Перспективы профессионального роста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1800" dirty="0" smtClean="0"/>
              <a:t>Родственные профессии</a:t>
            </a:r>
          </a:p>
        </p:txBody>
      </p:sp>
      <p:sp>
        <p:nvSpPr>
          <p:cNvPr id="39940" name="Rectangle 7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  <p:sp>
        <p:nvSpPr>
          <p:cNvPr id="39941" name="Rectangle 8"/>
          <p:cNvSpPr>
            <a:spLocks noChangeArrowheads="1"/>
          </p:cNvSpPr>
          <p:nvPr/>
        </p:nvSpPr>
        <p:spPr bwMode="auto">
          <a:xfrm>
            <a:off x="533400" y="1905000"/>
            <a:ext cx="8153400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D0A03"/>
                </a:solidFill>
                <a:latin typeface="Tahoma" pitchFamily="34" charset="0"/>
              </a:rPr>
              <a:t>Проверка домашнего задания. Индивидуально-творческая работа – профессиограмма</a:t>
            </a:r>
          </a:p>
          <a:p>
            <a:endParaRPr lang="ru-RU" sz="2000" b="1">
              <a:solidFill>
                <a:srgbClr val="0D0A03"/>
              </a:solidFill>
              <a:latin typeface="Tahoma" pitchFamily="34" charset="0"/>
            </a:endParaRPr>
          </a:p>
          <a:p>
            <a:endParaRPr lang="ru-RU" sz="2000" b="1">
              <a:solidFill>
                <a:schemeClr val="bg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rganization Chart 4"/>
          <p:cNvGraphicFramePr>
            <a:graphicFrameLocks noChangeAspect="1"/>
          </p:cNvGraphicFramePr>
          <p:nvPr>
            <p:ph type="clipArt" sz="half" idx="4294967295"/>
          </p:nvPr>
        </p:nvGraphicFramePr>
        <p:xfrm>
          <a:off x="4648200" y="1600200"/>
          <a:ext cx="4038600" cy="4530725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>
                <a:solidFill>
                  <a:schemeClr val="tx2"/>
                </a:solidFill>
              </a:rPr>
              <a:t>Ход урока</a:t>
            </a:r>
          </a:p>
        </p:txBody>
      </p:sp>
      <p:grpSp>
        <p:nvGrpSpPr>
          <p:cNvPr id="3077" name="5"/>
          <p:cNvGrpSpPr>
            <a:grpSpLocks/>
          </p:cNvGrpSpPr>
          <p:nvPr/>
        </p:nvGrpSpPr>
        <p:grpSpPr bwMode="auto">
          <a:xfrm>
            <a:off x="228600" y="1066800"/>
            <a:ext cx="8474075" cy="5622925"/>
            <a:chOff x="671049" y="452197"/>
            <a:chExt cx="7801897" cy="6678633"/>
          </a:xfrm>
        </p:grpSpPr>
        <p:sp>
          <p:nvSpPr>
            <p:cNvPr id="22" name="Прямоугольник 21"/>
            <p:cNvSpPr>
              <a:spLocks noChangeArrowheads="1"/>
            </p:cNvSpPr>
            <p:nvPr/>
          </p:nvSpPr>
          <p:spPr bwMode="auto">
            <a:xfrm>
              <a:off x="671049" y="633210"/>
              <a:ext cx="7801897" cy="649762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>
                <a:solidFill>
                  <a:schemeClr val="dk1"/>
                </a:solidFill>
                <a:latin typeface="+mn-lt"/>
              </a:endParaRPr>
            </a:p>
          </p:txBody>
        </p:sp>
        <p:sp>
          <p:nvSpPr>
            <p:cNvPr id="3079" name="Прямоугольник 23"/>
            <p:cNvSpPr>
              <a:spLocks noChangeArrowheads="1"/>
            </p:cNvSpPr>
            <p:nvPr/>
          </p:nvSpPr>
          <p:spPr bwMode="auto">
            <a:xfrm>
              <a:off x="811360" y="452197"/>
              <a:ext cx="7448195" cy="6265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Aft>
                  <a:spcPts val="750"/>
                </a:spcAft>
              </a:pPr>
              <a:r>
                <a:rPr lang="ru-RU" b="1">
                  <a:solidFill>
                    <a:srgbClr val="0D0A03"/>
                  </a:solidFill>
                  <a:latin typeface="Tahoma" pitchFamily="34" charset="0"/>
                  <a:ea typeface="Calibri" pitchFamily="34" charset="0"/>
                  <a:cs typeface="Times New Roman" pitchFamily="18" charset="0"/>
                </a:rPr>
                <a:t>Этап подготовки учащихся к активному и сознательному усвоению нового материала</a:t>
              </a:r>
            </a:p>
            <a:p>
              <a:pPr eaLnBrk="1" hangingPunct="1">
                <a:spcAft>
                  <a:spcPts val="750"/>
                </a:spcAft>
              </a:pPr>
              <a:endParaRPr lang="ru-RU" sz="3200" b="1">
                <a:solidFill>
                  <a:srgbClr val="0D0A03"/>
                </a:solidFill>
                <a:latin typeface="Tahoma" pitchFamily="34" charset="0"/>
                <a:ea typeface="Calibri" pitchFamily="34" charset="0"/>
                <a:cs typeface="Times New Roman" pitchFamily="18" charset="0"/>
              </a:endParaRPr>
            </a:p>
            <a:p>
              <a:r>
                <a:rPr lang="ru-RU" sz="2400" i="1">
                  <a:ea typeface="Calibri" pitchFamily="34" charset="0"/>
                  <a:cs typeface="Times New Roman" pitchFamily="18" charset="0"/>
                </a:rPr>
                <a:t>Учитель демонстрирует информацию на экране, по необходимости сопровождая ее дополнительными объяснениями и примерами</a:t>
              </a:r>
            </a:p>
            <a:p>
              <a:r>
                <a:rPr lang="ru-RU" sz="2400" i="1">
                  <a:ea typeface="Calibri" pitchFamily="34" charset="0"/>
                  <a:cs typeface="Times New Roman" pitchFamily="18" charset="0"/>
                </a:rPr>
                <a:t>Обучающиеся наблюдают,  задают вопросы</a:t>
              </a:r>
            </a:p>
            <a:p>
              <a:r>
                <a:rPr lang="ru-RU" sz="2400" i="1">
                  <a:ea typeface="Calibri" pitchFamily="34" charset="0"/>
                  <a:cs typeface="Times New Roman" pitchFamily="18" charset="0"/>
                </a:rPr>
                <a:t>Учащиеся с помощью учителя соотносят «новую» информацию со  «старой» (используются ранее полученные знания)</a:t>
              </a:r>
            </a:p>
            <a:p>
              <a:r>
                <a:rPr lang="ru-RU" sz="2400" i="1">
                  <a:ea typeface="Calibri" pitchFamily="34" charset="0"/>
                  <a:cs typeface="Times New Roman" pitchFamily="18" charset="0"/>
                </a:rPr>
                <a:t>Создается схематичная запись понятия языка, как знаковой системы в тетради совместно с учителем (кластер)</a:t>
              </a:r>
            </a:p>
          </p:txBody>
        </p:sp>
      </p:grp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996633"/>
                </a:solidFill>
              </a:rPr>
              <a:t>Как выбрать профессию для начинающих?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3733800" cy="44545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Если ты мечтал о ней с детства, то ты счастливчик!</a:t>
            </a:r>
          </a:p>
          <a:p>
            <a:pPr eaLnBrk="1" hangingPunct="1">
              <a:defRPr/>
            </a:pPr>
            <a:r>
              <a:rPr lang="ru-RU" smtClean="0"/>
              <a:t>Пассивный незнайка</a:t>
            </a:r>
          </a:p>
          <a:p>
            <a:pPr eaLnBrk="1" hangingPunct="1">
              <a:defRPr/>
            </a:pPr>
            <a:r>
              <a:rPr lang="ru-RU" smtClean="0"/>
              <a:t>Активный всезнайка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rganization Chart 4"/>
          <p:cNvGraphicFramePr>
            <a:graphicFrameLocks/>
          </p:cNvGraphicFramePr>
          <p:nvPr>
            <p:ph type="dgm" idx="1"/>
          </p:nvPr>
        </p:nvGraphicFramePr>
        <p:xfrm>
          <a:off x="152400" y="1431925"/>
          <a:ext cx="8534400" cy="4699000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eaLnBrk="1" hangingPunct="1">
              <a:defRPr/>
            </a:pPr>
            <a:r>
              <a:rPr lang="ru-RU" sz="8800" smtClean="0"/>
              <a:t>ХОЧУ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996633"/>
                </a:solidFill>
              </a:rPr>
              <a:t>Хочу – это интерес, склонность, желание, мечта.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162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Интерес - активная познавательная направленность человека к определенной области труда. «Хочу знать»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Склонность – стремление заниматься определенной деятельностью. «Хочу делать»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>
                <a:solidFill>
                  <a:srgbClr val="FF9966"/>
                </a:solidFill>
              </a:rPr>
              <a:t>Вывод</a:t>
            </a:r>
            <a:r>
              <a:rPr lang="en-US" smtClean="0">
                <a:solidFill>
                  <a:srgbClr val="FF9966"/>
                </a:solidFill>
              </a:rPr>
              <a:t>:</a:t>
            </a:r>
            <a:r>
              <a:rPr lang="ru-RU" smtClean="0">
                <a:solidFill>
                  <a:srgbClr val="FF9966"/>
                </a:solidFill>
              </a:rPr>
              <a:t> профессия должна быть интересна!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996633"/>
                </a:solidFill>
              </a:rPr>
              <a:t>Могу – способности, здоровье</a:t>
            </a:r>
            <a:r>
              <a:rPr lang="ru-RU" smtClean="0"/>
              <a:t>.</a:t>
            </a:r>
          </a:p>
        </p:txBody>
      </p:sp>
      <p:graphicFrame>
        <p:nvGraphicFramePr>
          <p:cNvPr id="5122" name="Organization Chart 8"/>
          <p:cNvGraphicFramePr>
            <a:graphicFrameLocks/>
          </p:cNvGraphicFramePr>
          <p:nvPr>
            <p:ph type="dgm" idx="1"/>
          </p:nvPr>
        </p:nvGraphicFramePr>
        <p:xfrm>
          <a:off x="457200" y="3657600"/>
          <a:ext cx="8229600" cy="2971800"/>
        </p:xfrm>
        <a:graphic>
          <a:graphicData uri="http://schemas.openxmlformats.org/drawingml/2006/compatibility">
            <com:legacyDrawing xmlns:com="http://schemas.openxmlformats.org/drawingml/2006/compatibility" spid="_x0000_s5122"/>
          </a:graphicData>
        </a:graphic>
      </p:graphicFrame>
      <p:sp>
        <p:nvSpPr>
          <p:cNvPr id="110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8229600" cy="2189163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Способность – индивидуально-психологическая особенность человека, помогающая успеху в какой-либо деятельности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eaLnBrk="1" hangingPunct="1">
              <a:defRPr/>
            </a:pPr>
            <a:r>
              <a:rPr lang="ru-RU" sz="8800" smtClean="0"/>
              <a:t>ХОЧУ</a:t>
            </a:r>
          </a:p>
          <a:p>
            <a:pPr eaLnBrk="1" hangingPunct="1">
              <a:defRPr/>
            </a:pPr>
            <a:r>
              <a:rPr lang="ru-RU" sz="8800" smtClean="0"/>
              <a:t>МОГУ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8800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996633"/>
                </a:solidFill>
              </a:rPr>
              <a:t>Профессионально-производственные факторы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Температурные перепады</a:t>
            </a:r>
          </a:p>
          <a:p>
            <a:pPr eaLnBrk="1" hangingPunct="1">
              <a:defRPr/>
            </a:pPr>
            <a:r>
              <a:rPr lang="ru-RU" smtClean="0"/>
              <a:t>Повышенная влажность</a:t>
            </a:r>
          </a:p>
          <a:p>
            <a:pPr eaLnBrk="1" hangingPunct="1">
              <a:defRPr/>
            </a:pPr>
            <a:r>
              <a:rPr lang="ru-RU" smtClean="0"/>
              <a:t>Шум</a:t>
            </a:r>
          </a:p>
          <a:p>
            <a:pPr eaLnBrk="1" hangingPunct="1">
              <a:defRPr/>
            </a:pPr>
            <a:r>
              <a:rPr lang="ru-RU" smtClean="0"/>
              <a:t>Вибрация</a:t>
            </a:r>
          </a:p>
          <a:p>
            <a:pPr eaLnBrk="1" hangingPunct="1">
              <a:defRPr/>
            </a:pPr>
            <a:r>
              <a:rPr lang="ru-RU" smtClean="0"/>
              <a:t>Воздействие на кожу или дыхательные пути токсичных веществ</a:t>
            </a:r>
          </a:p>
          <a:p>
            <a:pPr eaLnBrk="1" hangingPunct="1">
              <a:defRPr/>
            </a:pPr>
            <a:r>
              <a:rPr lang="ru-RU" smtClean="0"/>
              <a:t>Запыленность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219200"/>
            <a:ext cx="8229600" cy="712788"/>
          </a:xfrm>
          <a:noFill/>
        </p:spPr>
        <p:txBody>
          <a:bodyPr/>
          <a:lstStyle/>
          <a:p>
            <a:r>
              <a:rPr lang="ru-RU" sz="3200" b="1" smtClean="0">
                <a:effectLst/>
              </a:rPr>
              <a:t>Учебно-методический комплекс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57400"/>
            <a:ext cx="7772400" cy="4073525"/>
          </a:xfrm>
          <a:noFill/>
        </p:spPr>
        <p:txBody>
          <a:bodyPr/>
          <a:lstStyle/>
          <a:p>
            <a:endParaRPr lang="ru-RU" smtClean="0">
              <a:effectLst/>
            </a:endParaRPr>
          </a:p>
        </p:txBody>
      </p:sp>
      <p:pic>
        <p:nvPicPr>
          <p:cNvPr id="23556" name="Заголовок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-533400"/>
            <a:ext cx="7396163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учебник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133600"/>
            <a:ext cx="26670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учебник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133600"/>
            <a:ext cx="29225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kern="1200" dirty="0" smtClean="0">
                <a:ea typeface="+mn-ea"/>
                <a:cs typeface="+mn-cs"/>
              </a:rPr>
              <a:t>Ход урока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530725"/>
          </a:xfrm>
        </p:spPr>
        <p:txBody>
          <a:bodyPr/>
          <a:lstStyle/>
          <a:p>
            <a:pPr algn="ctr">
              <a:spcAft>
                <a:spcPts val="750"/>
              </a:spcAft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ahoma" pitchFamily="34" charset="0"/>
              </a:rPr>
              <a:t>Этап первичной проверки понимания изученного</a:t>
            </a:r>
            <a:endParaRPr lang="ru-RU" sz="24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750"/>
              </a:spcAft>
              <a:defRPr/>
            </a:pPr>
            <a:r>
              <a:rPr lang="ru-RU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Учитель предлагает выполнить задание на закрепление нового материала</a:t>
            </a:r>
          </a:p>
          <a:p>
            <a:pPr algn="r">
              <a:spcAft>
                <a:spcPts val="750"/>
              </a:spcAft>
              <a:buFont typeface="Wingdings" pitchFamily="2" charset="2"/>
              <a:buNone/>
              <a:defRPr/>
            </a:pPr>
            <a:r>
              <a:rPr lang="ru-RU" sz="24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Учащимся выдается задание. Они выполняют его, отвечая на поставленный вопрос. Установление осознания усвоения учебного материала; выявление неверных представлений и их коррекция.</a:t>
            </a:r>
            <a:endParaRPr lang="ru-RU" sz="24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eaLnBrk="1" hangingPunct="1">
              <a:defRPr/>
            </a:pPr>
            <a:r>
              <a:rPr lang="ru-RU" sz="8800" smtClean="0"/>
              <a:t>ХОЧУ</a:t>
            </a:r>
          </a:p>
          <a:p>
            <a:pPr eaLnBrk="1" hangingPunct="1">
              <a:defRPr/>
            </a:pPr>
            <a:r>
              <a:rPr lang="ru-RU" sz="8800" smtClean="0"/>
              <a:t>МОГУ</a:t>
            </a:r>
          </a:p>
          <a:p>
            <a:pPr eaLnBrk="1" hangingPunct="1">
              <a:defRPr/>
            </a:pPr>
            <a:r>
              <a:rPr lang="ru-RU" sz="8800" smtClean="0"/>
              <a:t>НАДО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9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9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9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gamma/>
                <a:shade val="46275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534400" cy="20574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996633"/>
                </a:solidFill>
              </a:rPr>
              <a:t>Надо - существующая в обществе потребность в кадрах определенных профессий</a:t>
            </a:r>
          </a:p>
        </p:txBody>
      </p:sp>
      <p:graphicFrame>
        <p:nvGraphicFramePr>
          <p:cNvPr id="50179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0" y="2424113"/>
          <a:ext cx="8677275" cy="4129087"/>
        </p:xfrm>
        <a:graphic>
          <a:graphicData uri="http://schemas.openxmlformats.org/presentationml/2006/ole">
            <p:oleObj spid="_x0000_s50179" r:id="rId3" imgW="8675360" imgH="4127350" progId="Excel.Chart.8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Формула выбора профессии</a:t>
            </a:r>
          </a:p>
        </p:txBody>
      </p:sp>
      <p:graphicFrame>
        <p:nvGraphicFramePr>
          <p:cNvPr id="6146" name="Diagram 7"/>
          <p:cNvGraphicFramePr>
            <a:graphicFrameLocks/>
          </p:cNvGraphicFramePr>
          <p:nvPr>
            <p:ph sz="half" idx="2"/>
          </p:nvPr>
        </p:nvGraphicFramePr>
        <p:xfrm>
          <a:off x="-228600" y="1447800"/>
          <a:ext cx="6276975" cy="5184775"/>
        </p:xfrm>
        <a:graphic>
          <a:graphicData uri="http://schemas.openxmlformats.org/drawingml/2006/compatibility">
            <com:legacyDrawing xmlns:com="http://schemas.openxmlformats.org/drawingml/2006/compatibility" spid="_x0000_s6146"/>
          </a:graphicData>
        </a:graphic>
      </p:graphicFrame>
      <p:sp>
        <p:nvSpPr>
          <p:cNvPr id="6158" name="Text Box 20"/>
          <p:cNvSpPr txBox="1">
            <a:spLocks noChangeArrowheads="1"/>
          </p:cNvSpPr>
          <p:nvPr/>
        </p:nvSpPr>
        <p:spPr bwMode="auto">
          <a:xfrm>
            <a:off x="7086600" y="1828800"/>
            <a:ext cx="1752600" cy="4762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1 – Зона совпадения стремления личности с потребностями общества</a:t>
            </a:r>
          </a:p>
          <a:p>
            <a:pPr>
              <a:spcBef>
                <a:spcPct val="50000"/>
              </a:spcBef>
            </a:pPr>
            <a:r>
              <a:rPr lang="ru-RU" sz="1800"/>
              <a:t>2 – Зона совпадения возможности личности с потребностями общества</a:t>
            </a:r>
          </a:p>
          <a:p>
            <a:pPr>
              <a:spcBef>
                <a:spcPct val="50000"/>
              </a:spcBef>
            </a:pPr>
            <a:r>
              <a:rPr lang="ru-RU" sz="1800"/>
              <a:t>3 – Зона оптимального выбора профессии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dirty="0" smtClean="0"/>
              <a:t>Ход урока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spcAft>
                <a:spcPts val="750"/>
              </a:spcAft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ahoma" pitchFamily="34" charset="0"/>
              </a:rPr>
              <a:t>Этап рефлексии и оценивания</a:t>
            </a:r>
          </a:p>
          <a:p>
            <a:pPr algn="ctr">
              <a:spcAft>
                <a:spcPts val="750"/>
              </a:spcAft>
              <a:defRPr/>
            </a:pPr>
            <a:endParaRPr lang="ru-RU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750"/>
              </a:spcAft>
              <a:buFont typeface="Wingdings" pitchFamily="2" charset="2"/>
              <a:buNone/>
              <a:defRPr/>
            </a:pPr>
            <a:r>
              <a:rPr lang="ru-RU" sz="24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Мобилизация учащихся на рефлексию своего поведения (мотивации, способов деятельности, общения)</a:t>
            </a:r>
          </a:p>
          <a:p>
            <a:pPr>
              <a:spcAft>
                <a:spcPts val="750"/>
              </a:spcAft>
              <a:defRPr/>
            </a:pPr>
            <a:r>
              <a:rPr lang="ru-RU" sz="24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Усвоение принципов </a:t>
            </a:r>
            <a:r>
              <a:rPr lang="ru-RU" sz="2400" i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Учащиеся дают оценку собственной работе, отмечают, что еще не получилось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med"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Ошибки при выборе профессии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Отношение к выбору профессии как к неизменному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Бытующие мнения о престижности профессии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Выбор профессии под влиянием товарищей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Перенос отношения к человеку. представителю профессии, на саму профессию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Увлечение только внешней стороной профессии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Отождествление школьного предмета с профессией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Устарелые представления о рабочих специальностях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Незнание/недооценка своих физических особенностей</a:t>
            </a:r>
          </a:p>
          <a:p>
            <a:pPr>
              <a:lnSpc>
                <a:spcPct val="80000"/>
              </a:lnSpc>
              <a:spcAft>
                <a:spcPts val="750"/>
              </a:spcAft>
              <a:defRPr/>
            </a:pPr>
            <a:r>
              <a:rPr lang="ru-RU" sz="2200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Незнание основных действий, порядка обдумывания при выборе профессий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/>
              <a:t> 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УДАЧИ!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Урок подготовила и провела: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Зайцева Марина Вячеславовна.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noFill/>
        </p:spPr>
        <p:txBody>
          <a:bodyPr/>
          <a:lstStyle/>
          <a:p>
            <a:r>
              <a:rPr lang="ru-RU" sz="3200" smtClean="0">
                <a:effectLst/>
              </a:rPr>
              <a:t>Дидактические задачи раздела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219200"/>
            <a:ext cx="3124200" cy="3429000"/>
          </a:xfrm>
          <a:noFill/>
        </p:spPr>
        <p:txBody>
          <a:bodyPr/>
          <a:lstStyle/>
          <a:p>
            <a:pPr marL="541338">
              <a:buFont typeface="Wingdings" pitchFamily="2" charset="2"/>
              <a:buNone/>
            </a:pPr>
            <a:r>
              <a:rPr lang="ru-RU" sz="2800" smtClean="0">
                <a:effectLst/>
              </a:rPr>
              <a:t>Познавательные </a:t>
            </a:r>
            <a:br>
              <a:rPr lang="ru-RU" sz="2800" smtClean="0">
                <a:effectLst/>
              </a:rPr>
            </a:br>
            <a:r>
              <a:rPr lang="ru-RU" sz="2800" smtClean="0">
                <a:effectLst/>
              </a:rPr>
              <a:t/>
            </a:r>
            <a:br>
              <a:rPr lang="ru-RU" sz="2800" smtClean="0">
                <a:effectLst/>
              </a:rPr>
            </a:br>
            <a:r>
              <a:rPr lang="ru-RU" sz="1600" smtClean="0">
                <a:effectLst/>
              </a:rPr>
              <a:t>1. Уровень развития своих профессионально-важных качеств</a:t>
            </a:r>
            <a:br>
              <a:rPr lang="ru-RU" sz="1600" smtClean="0">
                <a:effectLst/>
              </a:rPr>
            </a:br>
            <a:r>
              <a:rPr lang="ru-RU" sz="1600" smtClean="0">
                <a:effectLst/>
              </a:rPr>
              <a:t>2. Сферы трудовой  деятельности</a:t>
            </a:r>
            <a:br>
              <a:rPr lang="ru-RU" sz="1600" smtClean="0">
                <a:effectLst/>
              </a:rPr>
            </a:br>
            <a:r>
              <a:rPr lang="ru-RU" sz="1600" smtClean="0">
                <a:effectLst/>
              </a:rPr>
              <a:t>3. Правила выбора профессии</a:t>
            </a:r>
            <a:br>
              <a:rPr lang="ru-RU" sz="1600" smtClean="0">
                <a:effectLst/>
              </a:rPr>
            </a:br>
            <a:r>
              <a:rPr lang="ru-RU" sz="1600" smtClean="0">
                <a:effectLst/>
              </a:rPr>
              <a:t>4. Значение правильного самоопределения для личности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2000" y="1828800"/>
            <a:ext cx="2133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429000" y="2057400"/>
            <a:ext cx="2895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>
                <a:latin typeface="Tahoma" pitchFamily="34" charset="0"/>
              </a:rPr>
              <a:t>Развивающиеся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/>
            </a:r>
            <a:br>
              <a:rPr lang="ru-RU">
                <a:latin typeface="Tahoma" pitchFamily="34" charset="0"/>
              </a:rPr>
            </a:br>
            <a:r>
              <a:rPr lang="ru-RU" sz="1600">
                <a:latin typeface="Tahoma" pitchFamily="34" charset="0"/>
              </a:rPr>
              <a:t>1. Способность определять собственную позицию</a:t>
            </a:r>
            <a:br>
              <a:rPr lang="ru-RU" sz="1600">
                <a:latin typeface="Tahoma" pitchFamily="34" charset="0"/>
              </a:rPr>
            </a:br>
            <a:r>
              <a:rPr lang="ru-RU" sz="1600">
                <a:latin typeface="Tahoma" pitchFamily="34" charset="0"/>
              </a:rPr>
              <a:t>2. Осуществлять самоанализ развития своей личности</a:t>
            </a:r>
            <a:br>
              <a:rPr lang="ru-RU" sz="1600">
                <a:latin typeface="Tahoma" pitchFamily="34" charset="0"/>
              </a:rPr>
            </a:br>
            <a:r>
              <a:rPr lang="ru-RU" sz="1600">
                <a:latin typeface="Tahoma" pitchFamily="34" charset="0"/>
              </a:rPr>
              <a:t>3. Развивать речь учащихся, мышление, внимание, память</a:t>
            </a:r>
            <a:endParaRPr lang="ru-RU">
              <a:latin typeface="Tahoma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96000" y="3505200"/>
            <a:ext cx="2895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>
                <a:latin typeface="Tahoma" pitchFamily="34" charset="0"/>
              </a:rPr>
              <a:t>Воспитательные</a:t>
            </a:r>
            <a:br>
              <a:rPr lang="ru-RU">
                <a:latin typeface="Tahoma" pitchFamily="34" charset="0"/>
              </a:rPr>
            </a:br>
            <a:r>
              <a:rPr lang="ru-RU">
                <a:latin typeface="Tahoma" pitchFamily="34" charset="0"/>
              </a:rPr>
              <a:t/>
            </a:r>
            <a:br>
              <a:rPr lang="ru-RU">
                <a:latin typeface="Tahoma" pitchFamily="34" charset="0"/>
              </a:rPr>
            </a:br>
            <a:r>
              <a:rPr lang="ru-RU" sz="1600">
                <a:latin typeface="Tahoma" pitchFamily="34" charset="0"/>
              </a:rPr>
              <a:t>1. Воспитывать уважение к людям рабочих профессий</a:t>
            </a:r>
            <a:br>
              <a:rPr lang="ru-RU" sz="1600">
                <a:latin typeface="Tahoma" pitchFamily="34" charset="0"/>
              </a:rPr>
            </a:br>
            <a:r>
              <a:rPr lang="ru-RU" sz="1600">
                <a:latin typeface="Tahoma" pitchFamily="34" charset="0"/>
              </a:rPr>
              <a:t>2. Научить быстро и четко организовывать свой труд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81000"/>
            <a:ext cx="8458200" cy="1219200"/>
          </a:xfrm>
          <a:noFill/>
        </p:spPr>
        <p:txBody>
          <a:bodyPr/>
          <a:lstStyle/>
          <a:p>
            <a:r>
              <a:rPr lang="ru-RU" sz="2400" smtClean="0">
                <a:effectLst/>
              </a:rPr>
              <a:t>Психолого-педагогическое объяснение специфики восприятия и освоения учебного материала обучающимися в соответствии с возрастными особенностями</a:t>
            </a:r>
          </a:p>
        </p:txBody>
      </p:sp>
      <p:sp>
        <p:nvSpPr>
          <p:cNvPr id="25603" name="Прямоугольник 37"/>
          <p:cNvSpPr>
            <a:spLocks noChangeArrowheads="1"/>
          </p:cNvSpPr>
          <p:nvPr/>
        </p:nvSpPr>
        <p:spPr bwMode="auto">
          <a:xfrm>
            <a:off x="304800" y="2209800"/>
            <a:ext cx="50673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2400">
                <a:solidFill>
                  <a:srgbClr val="E1F854"/>
                </a:solidFill>
                <a:latin typeface="Tahoma" pitchFamily="34" charset="0"/>
              </a:rPr>
              <a:t>Удачно организованная игровое среда способна удовлетворить потребности подростка соответственно их основному виду деятельности.</a:t>
            </a:r>
          </a:p>
        </p:txBody>
      </p:sp>
      <p:sp>
        <p:nvSpPr>
          <p:cNvPr id="25605" name="Прямоугольник 37"/>
          <p:cNvSpPr>
            <a:spLocks noChangeArrowheads="1"/>
          </p:cNvSpPr>
          <p:nvPr/>
        </p:nvSpPr>
        <p:spPr bwMode="auto">
          <a:xfrm>
            <a:off x="2057400" y="4876800"/>
            <a:ext cx="50673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2400">
                <a:latin typeface="Tahoma" pitchFamily="34" charset="0"/>
              </a:rPr>
              <a:t>Включение игровых приемов в учебном процессе значительно повысят уровень усвоения учебного материала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153400" cy="838200"/>
          </a:xfrm>
          <a:noFill/>
        </p:spPr>
        <p:txBody>
          <a:bodyPr/>
          <a:lstStyle/>
          <a:p>
            <a:r>
              <a:rPr lang="ru-RU" sz="3200" b="1" smtClean="0">
                <a:effectLst/>
              </a:rPr>
              <a:t>Особенности преподавания Технологии в 9 классе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445446" y="617388"/>
          <a:ext cx="8465077" cy="6540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5470525" y="3008313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80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  <a:noFill/>
        </p:spPr>
        <p:txBody>
          <a:bodyPr/>
          <a:lstStyle/>
          <a:p>
            <a:r>
              <a:rPr lang="ru-RU" sz="3200" b="1" smtClean="0">
                <a:effectLst/>
              </a:rPr>
              <a:t>Типы уроков Технологии в 9 классе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783940" y="616447"/>
          <a:ext cx="7842810" cy="5931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7813"/>
            <a:ext cx="8610600" cy="1143000"/>
          </a:xfrm>
          <a:noFill/>
        </p:spPr>
        <p:txBody>
          <a:bodyPr/>
          <a:lstStyle/>
          <a:p>
            <a:r>
              <a:rPr lang="ru-RU" sz="3200" b="1" smtClean="0">
                <a:effectLst/>
              </a:rPr>
              <a:t>Рекомендуемые методы, формы организации деятельности обучающихся</a:t>
            </a:r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228600" y="1905000"/>
            <a:ext cx="8543925" cy="11874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>
                <a:latin typeface="Tahoma" pitchFamily="34" charset="0"/>
              </a:rPr>
              <a:t>Учитывая возрастные и психологические особенности учащихся для реализации раздела программы целесообразно использовать: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7200" y="3505200"/>
            <a:ext cx="3514725" cy="2660650"/>
          </a:xfrm>
          <a:prstGeom prst="rect">
            <a:avLst/>
          </a:prstGeom>
          <a:solidFill>
            <a:schemeClr val="tx1"/>
          </a:solidFill>
          <a:ln w="12700" algn="ctr">
            <a:solidFill>
              <a:srgbClr val="4472C4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b="1">
                <a:solidFill>
                  <a:schemeClr val="bg2"/>
                </a:solidFill>
                <a:latin typeface="Tahoma" pitchFamily="34" charset="0"/>
              </a:rPr>
              <a:t>Методы обучения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Объяснительно – иллюстративный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Репродуктивный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Эвристический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Проблемный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Исследовательский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245100" y="3986213"/>
            <a:ext cx="3598863" cy="1930400"/>
          </a:xfrm>
          <a:prstGeom prst="rect">
            <a:avLst/>
          </a:prstGeom>
          <a:solidFill>
            <a:schemeClr val="tx1"/>
          </a:solidFill>
          <a:ln w="12700" algn="ctr">
            <a:solidFill>
              <a:srgbClr val="4472C4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sz="2400" b="1">
                <a:solidFill>
                  <a:schemeClr val="bg2"/>
                </a:solidFill>
                <a:latin typeface="Tahoma" pitchFamily="34" charset="0"/>
              </a:rPr>
              <a:t>Формы обучения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Фронтальная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Групповая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Коллективная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>
                <a:solidFill>
                  <a:schemeClr val="bg2"/>
                </a:solidFill>
                <a:latin typeface="Tahoma" pitchFamily="34" charset="0"/>
              </a:rPr>
              <a:t>Индивидуальная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29600" cy="1143000"/>
          </a:xfrm>
          <a:noFill/>
        </p:spPr>
        <p:txBody>
          <a:bodyPr/>
          <a:lstStyle/>
          <a:p>
            <a:r>
              <a:rPr lang="ru-RU" sz="3200" smtClean="0">
                <a:effectLst/>
              </a:rPr>
              <a:t>Ожидаемые результаты освоения программы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762000" y="1828800"/>
            <a:ext cx="21336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Прямоугольник 2"/>
          <p:cNvSpPr>
            <a:spLocks noChangeArrowheads="1"/>
          </p:cNvSpPr>
          <p:nvPr/>
        </p:nvSpPr>
        <p:spPr bwMode="auto">
          <a:xfrm>
            <a:off x="304800" y="1676400"/>
            <a:ext cx="8543925" cy="4210050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2788" indent="-712788" eaLnBrk="1" hangingPunct="1"/>
            <a:r>
              <a:rPr lang="ru-RU" sz="2400" b="1" i="1">
                <a:latin typeface="Tahoma" pitchFamily="34" charset="0"/>
              </a:rPr>
              <a:t>Учащиеся должны знать:</a:t>
            </a:r>
            <a:r>
              <a:rPr lang="en-US" sz="2400" b="1" i="1">
                <a:latin typeface="Tahoma" pitchFamily="34" charset="0"/>
              </a:rPr>
              <a:t> </a:t>
            </a:r>
            <a:br>
              <a:rPr lang="en-US" sz="2400" b="1" i="1">
                <a:latin typeface="Tahoma" pitchFamily="34" charset="0"/>
              </a:rPr>
            </a:br>
            <a:endParaRPr lang="ru-RU" sz="2400" b="1" i="1">
              <a:latin typeface="Tahoma" pitchFamily="34" charset="0"/>
            </a:endParaRPr>
          </a:p>
          <a:p>
            <a:pPr marL="712788" indent="-712788" eaLnBrk="1" hangingPunct="1"/>
            <a:r>
              <a:rPr lang="ru-RU" sz="1400">
                <a:solidFill>
                  <a:schemeClr val="bg2"/>
                </a:solidFill>
                <a:latin typeface="Tahoma" pitchFamily="34" charset="0"/>
              </a:rPr>
              <a:t>             </a:t>
            </a:r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Уровень развития своих профессионально важных качеств</a:t>
            </a: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;</a:t>
            </a:r>
            <a:br>
              <a:rPr lang="en-US" sz="1600">
                <a:solidFill>
                  <a:schemeClr val="bg2"/>
                </a:solidFill>
                <a:latin typeface="Tahoma" pitchFamily="34" charset="0"/>
              </a:rPr>
            </a:br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Сфера трудовой деятельности</a:t>
            </a: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;</a:t>
            </a:r>
          </a:p>
          <a:p>
            <a:pPr marL="712788" indent="-712788" eaLnBrk="1" hangingPunct="1"/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           Правила выбора профессии, карьеры</a:t>
            </a: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;</a:t>
            </a:r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/>
            </a:r>
            <a:br>
              <a:rPr lang="ru-RU" sz="1600">
                <a:solidFill>
                  <a:schemeClr val="bg2"/>
                </a:solidFill>
                <a:latin typeface="Tahoma" pitchFamily="34" charset="0"/>
              </a:rPr>
            </a:br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Значения правильного самоопределения для личности и общества</a:t>
            </a: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;</a:t>
            </a:r>
          </a:p>
          <a:p>
            <a:pPr marL="712788" indent="-712788" eaLnBrk="1" hangingPunct="1"/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           Возможности человека в развитии профессионально важных качеств.</a:t>
            </a:r>
          </a:p>
          <a:p>
            <a:pPr marL="712788" indent="-712788" eaLnBrk="1" hangingPunct="1"/>
            <a:endParaRPr lang="ru-RU" sz="1600" b="1" i="1">
              <a:solidFill>
                <a:schemeClr val="bg1"/>
              </a:solidFill>
              <a:latin typeface="Tahoma" pitchFamily="34" charset="0"/>
            </a:endParaRPr>
          </a:p>
          <a:p>
            <a:pPr marL="712788" indent="-712788" eaLnBrk="1" hangingPunct="1"/>
            <a:r>
              <a:rPr lang="ru-RU" sz="2400" b="1" i="1">
                <a:latin typeface="Tahoma" pitchFamily="34" charset="0"/>
              </a:rPr>
              <a:t>Учащиеся должны уметь:</a:t>
            </a:r>
          </a:p>
          <a:p>
            <a:pPr marL="712788" indent="-712788" eaLnBrk="1" hangingPunct="1"/>
            <a:endParaRPr lang="ru-RU" sz="2400" b="1" i="1">
              <a:latin typeface="Tahoma" pitchFamily="34" charset="0"/>
            </a:endParaRPr>
          </a:p>
          <a:p>
            <a:pPr marL="712788" indent="-712788" eaLnBrk="1" hangingPunct="1"/>
            <a:r>
              <a:rPr lang="ru-RU" sz="1400">
                <a:solidFill>
                  <a:schemeClr val="bg2"/>
                </a:solidFill>
                <a:latin typeface="Tahoma" pitchFamily="34" charset="0"/>
              </a:rPr>
              <a:t>             </a:t>
            </a:r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Осуществлять самоанализ развития своей личности</a:t>
            </a:r>
            <a:r>
              <a:rPr lang="en-US" sz="1600">
                <a:solidFill>
                  <a:schemeClr val="bg2"/>
                </a:solidFill>
                <a:latin typeface="Tahoma" pitchFamily="34" charset="0"/>
              </a:rPr>
              <a:t>;</a:t>
            </a:r>
          </a:p>
          <a:p>
            <a:pPr marL="712788" indent="-712788" eaLnBrk="1" hangingPunct="1"/>
            <a:r>
              <a:rPr lang="ru-RU" sz="1600">
                <a:solidFill>
                  <a:schemeClr val="bg2"/>
                </a:solidFill>
                <a:latin typeface="Tahoma" pitchFamily="34" charset="0"/>
              </a:rPr>
              <a:t>            Проводить профессиографический анализ профессий и соотносить требования профессий к человеку с его личными достижениями.</a:t>
            </a:r>
          </a:p>
          <a:p>
            <a:pPr marL="712788" indent="-712788" eaLnBrk="1" hangingPunct="1"/>
            <a:endParaRPr lang="ru-RU" sz="1600">
              <a:solidFill>
                <a:schemeClr val="bg2"/>
              </a:solidFill>
              <a:latin typeface="Tahoma" pitchFamily="34" charset="0"/>
            </a:endParaRPr>
          </a:p>
          <a:p>
            <a:pPr marL="712788" indent="-712788" eaLnBrk="1" hangingPunct="1"/>
            <a:endParaRPr lang="ru-RU" sz="1400">
              <a:solidFill>
                <a:schemeClr val="bg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1119</Words>
  <Application>Microsoft Office PowerPoint</Application>
  <PresentationFormat>Экран (4:3)</PresentationFormat>
  <Paragraphs>269</Paragraphs>
  <Slides>36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Tahoma</vt:lpstr>
      <vt:lpstr>Wingdings</vt:lpstr>
      <vt:lpstr>Calibri</vt:lpstr>
      <vt:lpstr>Arial Narrow</vt:lpstr>
      <vt:lpstr>Times New Roman</vt:lpstr>
      <vt:lpstr>Равновесие</vt:lpstr>
      <vt:lpstr>Диаграмма Microsoft Office Excel</vt:lpstr>
      <vt:lpstr>Методическая разработка раздела программы по Технологии  «Профессиональное самоопределение»  в 9 классе.</vt:lpstr>
      <vt:lpstr>Основная цель раздела</vt:lpstr>
      <vt:lpstr>Учебно-методический комплекс</vt:lpstr>
      <vt:lpstr>Дидактические задачи раздела</vt:lpstr>
      <vt:lpstr>Психолого-педагогическое объяснение специфики восприятия и освоения учебного материала обучающимися в соответствии с возрастными особенностями</vt:lpstr>
      <vt:lpstr>Особенности преподавания Технологии в 9 классе</vt:lpstr>
      <vt:lpstr>Типы уроков Технологии в 9 классе</vt:lpstr>
      <vt:lpstr>Рекомендуемые методы, формы организации деятельности обучающихся</vt:lpstr>
      <vt:lpstr>Ожидаемые результаты освоения программы</vt:lpstr>
      <vt:lpstr>Система деятельности</vt:lpstr>
      <vt:lpstr>Раздел программы «Профессиональное самоопределение»</vt:lpstr>
      <vt:lpstr>  Тема урока: Профессиональные и жизненные планы. Формула  выбора профессии.</vt:lpstr>
      <vt:lpstr>Ход урока</vt:lpstr>
      <vt:lpstr>Ход урока</vt:lpstr>
      <vt:lpstr>Типы профессий подразделяются в зависимости от предметов труда</vt:lpstr>
      <vt:lpstr>Общий обзор и классификация профессий</vt:lpstr>
      <vt:lpstr>Типы профессий подразделяются в зависимости от предметов труда</vt:lpstr>
      <vt:lpstr>Классы профессий  подразделяются в зависимости от цели труда</vt:lpstr>
      <vt:lpstr>Отделы профессий подразделяются в зависимости от средств труда </vt:lpstr>
      <vt:lpstr>Группы профессий  подразделяются по условиям труда </vt:lpstr>
      <vt:lpstr>Схема построения профессиограммы</vt:lpstr>
      <vt:lpstr>Слайд 22</vt:lpstr>
      <vt:lpstr>Как выбрать профессию для начинающих?</vt:lpstr>
      <vt:lpstr>Слайд 24</vt:lpstr>
      <vt:lpstr>Слайд 25</vt:lpstr>
      <vt:lpstr>Хочу – это интерес, склонность, желание, мечта.</vt:lpstr>
      <vt:lpstr>Могу – способности, здоровье.</vt:lpstr>
      <vt:lpstr>Слайд 28</vt:lpstr>
      <vt:lpstr>Профессионально-производственные факторы</vt:lpstr>
      <vt:lpstr>Ход урока </vt:lpstr>
      <vt:lpstr>Слайд 31</vt:lpstr>
      <vt:lpstr>Надо - существующая в обществе потребность в кадрах определенных профессий</vt:lpstr>
      <vt:lpstr>Формула выбора профессии</vt:lpstr>
      <vt:lpstr>Ход урока</vt:lpstr>
      <vt:lpstr>Ошибки при выборе профессии</vt:lpstr>
      <vt:lpstr>УДАЧИ!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Prizhimin Aleksey Viktorovich</cp:lastModifiedBy>
  <cp:revision>98</cp:revision>
  <cp:lastPrinted>1601-01-01T00:00:00Z</cp:lastPrinted>
  <dcterms:created xsi:type="dcterms:W3CDTF">1601-01-01T00:00:00Z</dcterms:created>
  <dcterms:modified xsi:type="dcterms:W3CDTF">2014-03-10T15:14:40Z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