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5" r:id="rId9"/>
    <p:sldId id="263" r:id="rId10"/>
    <p:sldId id="262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DF20-7400-4AB6-9C13-78735A9C782F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0F8C-96F5-43E5-AC6D-8DF9CBAB53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DF20-7400-4AB6-9C13-78735A9C782F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0F8C-96F5-43E5-AC6D-8DF9CBAB5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DF20-7400-4AB6-9C13-78735A9C782F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0F8C-96F5-43E5-AC6D-8DF9CBAB5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DF20-7400-4AB6-9C13-78735A9C782F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0F8C-96F5-43E5-AC6D-8DF9CBAB5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DF20-7400-4AB6-9C13-78735A9C782F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93F0F8C-96F5-43E5-AC6D-8DF9CBAB5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DF20-7400-4AB6-9C13-78735A9C782F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0F8C-96F5-43E5-AC6D-8DF9CBAB5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DF20-7400-4AB6-9C13-78735A9C782F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0F8C-96F5-43E5-AC6D-8DF9CBAB5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DF20-7400-4AB6-9C13-78735A9C782F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0F8C-96F5-43E5-AC6D-8DF9CBAB5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DF20-7400-4AB6-9C13-78735A9C782F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0F8C-96F5-43E5-AC6D-8DF9CBAB5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DF20-7400-4AB6-9C13-78735A9C782F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0F8C-96F5-43E5-AC6D-8DF9CBAB5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DF20-7400-4AB6-9C13-78735A9C782F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0F8C-96F5-43E5-AC6D-8DF9CBAB5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83DF20-7400-4AB6-9C13-78735A9C782F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3F0F8C-96F5-43E5-AC6D-8DF9CBAB5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1908177-98240920_thumb[5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476672"/>
            <a:ext cx="6840760" cy="59766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36904" cy="1656184"/>
          </a:xfrm>
        </p:spPr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</a:rPr>
              <a:t>Критерии </a:t>
            </a:r>
            <a:r>
              <a:rPr lang="ru-RU" sz="4000" dirty="0" smtClean="0">
                <a:solidFill>
                  <a:srgbClr val="FF0000"/>
                </a:solidFill>
              </a:rPr>
              <a:t>отбора информации учащимися являются: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2507786"/>
            <a:ext cx="7859216" cy="3873542"/>
          </a:xfrm>
        </p:spPr>
        <p:txBody>
          <a:bodyPr>
            <a:normAutofit fontScale="70000" lnSpcReduction="20000"/>
          </a:bodyPr>
          <a:lstStyle/>
          <a:p>
            <a:r>
              <a:rPr lang="ru-RU" sz="5700" dirty="0" smtClean="0"/>
              <a:t>• актуальность;</a:t>
            </a:r>
          </a:p>
          <a:p>
            <a:r>
              <a:rPr lang="ru-RU" sz="5700" dirty="0" smtClean="0"/>
              <a:t>• объективность;</a:t>
            </a:r>
          </a:p>
          <a:p>
            <a:r>
              <a:rPr lang="ru-RU" sz="5700" dirty="0" smtClean="0"/>
              <a:t>• значимость;</a:t>
            </a:r>
          </a:p>
          <a:p>
            <a:r>
              <a:rPr lang="ru-RU" sz="5700" dirty="0" smtClean="0"/>
              <a:t>• достоверность;</a:t>
            </a:r>
          </a:p>
          <a:p>
            <a:r>
              <a:rPr lang="ru-RU" sz="5700" dirty="0" smtClean="0"/>
              <a:t>• оперативность;</a:t>
            </a:r>
          </a:p>
          <a:p>
            <a:r>
              <a:rPr lang="ru-RU" sz="5700" dirty="0" smtClean="0"/>
              <a:t>• убедительность.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571184" cy="1224136"/>
          </a:xfrm>
        </p:spPr>
        <p:txBody>
          <a:bodyPr/>
          <a:lstStyle/>
          <a:p>
            <a:r>
              <a:rPr lang="ru-RU" sz="4400" dirty="0" smtClean="0">
                <a:solidFill>
                  <a:srgbClr val="FF0000"/>
                </a:solidFill>
              </a:rPr>
              <a:t>Правила подготовки информационного часа: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772816"/>
            <a:ext cx="8075240" cy="468052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4000" dirty="0" smtClean="0"/>
              <a:t>Информационный час должен быть актуальным и информация, которую обсуждают ребята, должна быть своевременной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Информационный час должен быть мобильным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Информация должна быть оперативной и неизвестной  в классе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Информация в обзоре должна быть </a:t>
            </a:r>
            <a:r>
              <a:rPr lang="ru-RU" sz="4000" dirty="0" smtClean="0"/>
              <a:t>беспристрастной</a:t>
            </a:r>
            <a:endParaRPr lang="ru-RU" sz="4000" dirty="0" smtClean="0"/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Информационный час может и должен </a:t>
            </a:r>
            <a:r>
              <a:rPr lang="ru-RU" sz="4000" dirty="0" smtClean="0"/>
              <a:t>развивать </a:t>
            </a:r>
            <a:r>
              <a:rPr lang="ru-RU" sz="4000" dirty="0" smtClean="0"/>
              <a:t>интеллектуальные умения учащихся (умения анализировать, сравнивать, обобщать, делать свои самостоятельные выводы)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urok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3501008"/>
            <a:ext cx="4762500" cy="3096344"/>
          </a:xfrm>
          <a:prstGeom prst="rect">
            <a:avLst/>
          </a:prstGeom>
        </p:spPr>
      </p:pic>
      <p:pic>
        <p:nvPicPr>
          <p:cNvPr id="3" name="Рисунок 2" descr="DSC0939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32656"/>
            <a:ext cx="5184576" cy="374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4586652_thumb[5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5048250" cy="3829050"/>
          </a:xfrm>
          <a:prstGeom prst="rect">
            <a:avLst/>
          </a:prstGeom>
        </p:spPr>
      </p:pic>
      <p:pic>
        <p:nvPicPr>
          <p:cNvPr id="3" name="Рисунок 2" descr="0_78939_2d167fbc_XL_thumb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3212976"/>
            <a:ext cx="5048250" cy="32670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Час политинформации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2_thumb[13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628800"/>
            <a:ext cx="6336704" cy="460851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859216" cy="2105744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Информационно-познавательный классный час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2507786"/>
            <a:ext cx="7787208" cy="4161574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- форма просветительской работы среди учащихся, направленной на воспитание информационной, гражданской, нравственно-правовой культуры молодежи, формирование ее кругозора, социальной и политической зрелости.</a:t>
            </a:r>
            <a:endParaRPr lang="ru-RU" sz="3600" b="1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09600"/>
            <a:ext cx="7499176" cy="1828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Цель информационного классного часа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2507786"/>
            <a:ext cx="7931224" cy="1509712"/>
          </a:xfrm>
        </p:spPr>
        <p:txBody>
          <a:bodyPr>
            <a:noAutofit/>
          </a:bodyPr>
          <a:lstStyle/>
          <a:p>
            <a:r>
              <a:rPr lang="ru-RU" sz="4400" dirty="0" smtClean="0"/>
              <a:t>формирование у учащихся собственной принадлежности к событиям и явлениям общественно — политической жизни страны, своего города, района. </a:t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ВИДЫ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u="sng" dirty="0" smtClean="0">
                <a:solidFill>
                  <a:srgbClr val="FFC000"/>
                </a:solidFill>
              </a:rPr>
              <a:t>обзорные</a:t>
            </a:r>
            <a:endParaRPr lang="ru-RU" b="1" u="sng" dirty="0">
              <a:solidFill>
                <a:srgbClr val="FFC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u="sng" dirty="0" smtClean="0">
                <a:solidFill>
                  <a:srgbClr val="FFC000"/>
                </a:solidFill>
              </a:rPr>
              <a:t>тематические</a:t>
            </a:r>
            <a:endParaRPr lang="ru-RU" b="1" u="sng" dirty="0">
              <a:solidFill>
                <a:srgbClr val="FFC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знакомят учащихся с текущими событиями в своей стране, в мире и в городе. </a:t>
            </a:r>
            <a:br>
              <a:rPr lang="ru-RU" dirty="0" smtClean="0"/>
            </a:br>
            <a:r>
              <a:rPr lang="ru-RU" dirty="0" smtClean="0"/>
              <a:t>Обзорные часы по времени могут длиться 20-25 минут. 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42351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      знакомят учащихся с проблемами </a:t>
            </a:r>
            <a:r>
              <a:rPr lang="ru-RU" dirty="0" smtClean="0"/>
              <a:t>сегодняшнего </a:t>
            </a:r>
            <a:r>
              <a:rPr lang="ru-RU" dirty="0" smtClean="0"/>
              <a:t>дня, их анализом и отношением к этим </a:t>
            </a:r>
            <a:r>
              <a:rPr lang="ru-RU" dirty="0" smtClean="0"/>
              <a:t>проблемам </a:t>
            </a:r>
            <a:r>
              <a:rPr lang="ru-RU" dirty="0" smtClean="0"/>
              <a:t>различных слоев населения, профессионалов. </a:t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508104" y="980728"/>
            <a:ext cx="72008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843808" y="1052736"/>
            <a:ext cx="79208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 animBg="1"/>
      <p:bldP spid="4" grpId="0" build="allAtOnce" animBg="1"/>
      <p:bldP spid="5" grpId="0" build="p"/>
      <p:bldP spid="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590656" cy="1152128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Формы проведения информационных часов: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772816"/>
            <a:ext cx="8075240" cy="46805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викторина (обзорная и тематическая);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информационный ринг;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конкурсы рисунков, плакатов, конкурсы эрудитов;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пресс — конференция;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встречи с интересными людьми;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праздники газеты и журнала;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вечера вопросов и ответов;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дискуссии;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путешествие во времени (история создания газет и </a:t>
            </a:r>
            <a:r>
              <a:rPr lang="ru-RU" sz="2400" dirty="0" smtClean="0"/>
              <a:t>журналов</a:t>
            </a:r>
            <a:r>
              <a:rPr lang="ru-RU" sz="2400" dirty="0" smtClean="0"/>
              <a:t>);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рекламная акция.</a:t>
            </a:r>
          </a:p>
          <a:p>
            <a:pPr>
              <a:buFont typeface="Wingdings" pitchFamily="2" charset="2"/>
              <a:buChar char="v"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859216" cy="1080120"/>
          </a:xfrm>
        </p:spPr>
        <p:txBody>
          <a:bodyPr/>
          <a:lstStyle/>
          <a:p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формы работы во время информационного часа: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412776"/>
            <a:ext cx="8003232" cy="489654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smtClean="0"/>
              <a:t>газетные сообщения;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пересказ событий в мире и стране с использованием цитат из текстов газет и журналов</a:t>
            </a:r>
            <a:r>
              <a:rPr lang="ru-RU" sz="2800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 </a:t>
            </a:r>
            <a:r>
              <a:rPr lang="ru-RU" sz="2800" dirty="0" smtClean="0"/>
              <a:t>работа со словарем и справочной литературой;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работа с политической картой мира и глобусом;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комментированное чтение газетных и журнальных </a:t>
            </a:r>
            <a:r>
              <a:rPr lang="ru-RU" sz="2800" dirty="0" smtClean="0"/>
              <a:t>материалов</a:t>
            </a:r>
            <a:r>
              <a:rPr lang="ru-RU" sz="2800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формулирование проблемных вопросов и поиск ответов на них;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просмотр и обсуждение </a:t>
            </a:r>
            <a:r>
              <a:rPr lang="ru-RU" sz="2800" dirty="0" err="1" smtClean="0"/>
              <a:t>телематериалов</a:t>
            </a:r>
            <a:r>
              <a:rPr lang="ru-RU" sz="2800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</a:rPr>
              <a:t>Основными источниками информации для учащихся являются: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3801534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• периодическая печать;</a:t>
            </a:r>
          </a:p>
          <a:p>
            <a:r>
              <a:rPr lang="ru-RU" sz="3600" dirty="0" smtClean="0"/>
              <a:t>• словари и справочники;</a:t>
            </a:r>
          </a:p>
          <a:p>
            <a:r>
              <a:rPr lang="ru-RU" sz="3600" dirty="0" smtClean="0"/>
              <a:t>• художественная литература;</a:t>
            </a:r>
          </a:p>
          <a:p>
            <a:r>
              <a:rPr lang="ru-RU" sz="3600" dirty="0" smtClean="0"/>
              <a:t>• телевизионные передачи;</a:t>
            </a:r>
          </a:p>
          <a:p>
            <a:r>
              <a:rPr lang="ru-RU" sz="3600" dirty="0" smtClean="0"/>
              <a:t>• радиопередачи;</a:t>
            </a:r>
          </a:p>
          <a:p>
            <a:r>
              <a:rPr lang="ru-RU" sz="3600" dirty="0" smtClean="0"/>
              <a:t>• сеть Интернет.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535353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142</TotalTime>
  <Words>301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Слайд 1</vt:lpstr>
      <vt:lpstr>Слайд 2</vt:lpstr>
      <vt:lpstr>Час политинформации</vt:lpstr>
      <vt:lpstr>Информационно-познавательный классный час</vt:lpstr>
      <vt:lpstr>Цель информационного классного часа</vt:lpstr>
      <vt:lpstr>ВИДЫ</vt:lpstr>
      <vt:lpstr>Формы проведения информационных часов:</vt:lpstr>
      <vt:lpstr>Основные формы работы во время информационного часа:</vt:lpstr>
      <vt:lpstr>Основными источниками информации для учащихся являются:</vt:lpstr>
      <vt:lpstr>Критерии отбора информации учащимися являются:</vt:lpstr>
      <vt:lpstr>Правила подготовки информационного часа: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ленчо</dc:creator>
  <cp:lastModifiedBy>ленчо</cp:lastModifiedBy>
  <cp:revision>15</cp:revision>
  <dcterms:created xsi:type="dcterms:W3CDTF">2014-03-19T20:17:08Z</dcterms:created>
  <dcterms:modified xsi:type="dcterms:W3CDTF">2014-03-26T08:33:28Z</dcterms:modified>
</cp:coreProperties>
</file>