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4"/>
  </p:notesMasterIdLst>
  <p:sldIdLst>
    <p:sldId id="256" r:id="rId2"/>
    <p:sldId id="269" r:id="rId3"/>
    <p:sldId id="270" r:id="rId4"/>
    <p:sldId id="260" r:id="rId5"/>
    <p:sldId id="261" r:id="rId6"/>
    <p:sldId id="271" r:id="rId7"/>
    <p:sldId id="275" r:id="rId8"/>
    <p:sldId id="276" r:id="rId9"/>
    <p:sldId id="277" r:id="rId10"/>
    <p:sldId id="272" r:id="rId11"/>
    <p:sldId id="278" r:id="rId12"/>
    <p:sldId id="279" r:id="rId13"/>
    <p:sldId id="280" r:id="rId14"/>
    <p:sldId id="273" r:id="rId15"/>
    <p:sldId id="282" r:id="rId16"/>
    <p:sldId id="274" r:id="rId17"/>
    <p:sldId id="281" r:id="rId18"/>
    <p:sldId id="266" r:id="rId19"/>
    <p:sldId id="283" r:id="rId20"/>
    <p:sldId id="284" r:id="rId21"/>
    <p:sldId id="267" r:id="rId22"/>
    <p:sldId id="268" r:id="rId23"/>
  </p:sldIdLst>
  <p:sldSz cx="9144000" cy="6858000" type="screen4x3"/>
  <p:notesSz cx="6858000" cy="9144000"/>
  <p:custShowLst>
    <p:custShow name="Произвольный показ 1" id="0">
      <p:sldLst>
        <p:sld r:id="rId2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569" autoAdjust="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926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2C89B-E969-45AC-8A40-CA7E3A729E9E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1EAAF-799F-4DAE-BA54-F20F1CF57AD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550B6-66A0-4707-9BA5-ABE757CA7346}" type="datetimeFigureOut">
              <a:rPr lang="ru-RU" smtClean="0"/>
              <a:pPr/>
              <a:t>17.11.2014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666C7-8D01-4D46-8B9B-C0415C6BA9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57165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FFFFFF"/>
                </a:solidFill>
              </a:rPr>
              <a:t>Vlll </a:t>
            </a:r>
            <a:r>
              <a:rPr lang="ru-RU" sz="2000" dirty="0" smtClean="0">
                <a:solidFill>
                  <a:srgbClr val="FFFFFF"/>
                </a:solidFill>
              </a:rPr>
              <a:t> Грачёвская научно-практическая конференция школьников</a:t>
            </a:r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4071942"/>
            <a:ext cx="4286248" cy="2500330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 smtClean="0">
                <a:solidFill>
                  <a:srgbClr val="FFFFFF"/>
                </a:solidFill>
              </a:rPr>
              <a:t>                                                 Автор работы:</a:t>
            </a:r>
          </a:p>
          <a:p>
            <a:r>
              <a:rPr lang="ru-RU" sz="2000" b="1" dirty="0" smtClean="0">
                <a:solidFill>
                  <a:srgbClr val="FFFFFF"/>
                </a:solidFill>
              </a:rPr>
              <a:t>                                           Талалаева Валерия</a:t>
            </a:r>
          </a:p>
          <a:p>
            <a:r>
              <a:rPr lang="ru-RU" sz="2000" b="1" dirty="0">
                <a:solidFill>
                  <a:srgbClr val="FFFFFF"/>
                </a:solidFill>
              </a:rPr>
              <a:t> </a:t>
            </a:r>
            <a:r>
              <a:rPr lang="ru-RU" sz="2000" b="1" dirty="0" smtClean="0">
                <a:solidFill>
                  <a:srgbClr val="FFFFFF"/>
                </a:solidFill>
              </a:rPr>
              <a:t>                                                               9 класс</a:t>
            </a:r>
          </a:p>
          <a:p>
            <a:r>
              <a:rPr lang="ru-RU" sz="2000" b="1" dirty="0" smtClean="0">
                <a:solidFill>
                  <a:srgbClr val="FFFFFF"/>
                </a:solidFill>
              </a:rPr>
              <a:t>                                                  Руководитель:</a:t>
            </a:r>
          </a:p>
          <a:p>
            <a:r>
              <a:rPr lang="ru-RU" sz="2000" b="1" dirty="0" smtClean="0">
                <a:solidFill>
                  <a:srgbClr val="FFFFFF"/>
                </a:solidFill>
              </a:rPr>
              <a:t>                Некрасова Наталья Николаевна</a:t>
            </a:r>
          </a:p>
          <a:p>
            <a:r>
              <a:rPr lang="ru-RU" sz="2000" b="1" dirty="0" smtClean="0">
                <a:solidFill>
                  <a:srgbClr val="FFFFFF"/>
                </a:solidFill>
              </a:rPr>
              <a:t>          учитель русского языка и литературы</a:t>
            </a:r>
          </a:p>
          <a:p>
            <a:r>
              <a:rPr lang="ru-RU" sz="2000" b="1" dirty="0" smtClean="0">
                <a:solidFill>
                  <a:srgbClr val="FFFFFF"/>
                </a:solidFill>
              </a:rPr>
              <a:t>      высшая квалификационная категория</a:t>
            </a:r>
          </a:p>
          <a:p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00043"/>
            <a:ext cx="728667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Проблема гениальности и  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езумия в рассказе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А.П Чехова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«Черный монах»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Черный монах\46408328a4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</a:rPr>
              <a:t>Мир черного монаха…</a:t>
            </a:r>
            <a:endParaRPr lang="ru-RU" sz="4400" b="1" cap="all" spc="0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0563" y="3929066"/>
            <a:ext cx="88034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Черный монах –</a:t>
            </a:r>
          </a:p>
          <a:p>
            <a:pPr algn="ctr">
              <a:lnSpc>
                <a:spcPct val="150000"/>
              </a:lnSpc>
            </a:pPr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это часть самого </a:t>
            </a:r>
            <a:r>
              <a:rPr lang="ru-RU" sz="32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Коврина</a:t>
            </a:r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его  </a:t>
            </a:r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больная душа.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dirty="0" err="1" smtClean="0">
                <a:solidFill>
                  <a:srgbClr val="FFFFFF"/>
                </a:solidFill>
              </a:rPr>
              <a:t>Коврин</a:t>
            </a:r>
            <a:r>
              <a:rPr lang="ru-RU" b="1" dirty="0" smtClean="0">
                <a:solidFill>
                  <a:srgbClr val="FFFFFF"/>
                </a:solidFill>
              </a:rPr>
              <a:t> чувствует некую свою особенность уже из-за того,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 что ему одному было видение,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и опять же будто в этом его заслуга,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 а не его воспаленного, больного воображения.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4876" y="1214422"/>
            <a:ext cx="3971924" cy="4911741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Слова монаха укрепляют ростки душевной болезни героя, убеждая его в избранности, гениальности, успокаивая насчет сумасшествия.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9698" name="Picture 2" descr="http://www.livejournal.ru/static/files/themes/quote/14606_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714356"/>
            <a:ext cx="4114800" cy="5524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600200"/>
            <a:ext cx="4114800" cy="45259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После очередного разговора с монахом в жизни </a:t>
            </a:r>
            <a:r>
              <a:rPr lang="ru-RU" sz="2800" b="1" dirty="0" err="1" smtClean="0">
                <a:solidFill>
                  <a:srgbClr val="FFFFFF"/>
                </a:solidFill>
              </a:rPr>
              <a:t>Коврина</a:t>
            </a:r>
            <a:r>
              <a:rPr lang="ru-RU" sz="2800" b="1" dirty="0" smtClean="0">
                <a:solidFill>
                  <a:srgbClr val="FFFFFF"/>
                </a:solidFill>
              </a:rPr>
              <a:t> наступает переломный момент. </a:t>
            </a:r>
            <a:endParaRPr lang="ru-RU" sz="2800" b="1" dirty="0">
              <a:solidFill>
                <a:srgbClr val="FFFFFF"/>
              </a:solidFill>
            </a:endParaRPr>
          </a:p>
        </p:txBody>
      </p:sp>
      <p:pic>
        <p:nvPicPr>
          <p:cNvPr id="31746" name="Picture 2" descr="http://uisrussia.msu.ru/docs/nov/2010/117/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586" y="714356"/>
            <a:ext cx="4286280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lub.foto.ru/gallery/images/photo/2009/04/16/13212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0"/>
            <a:ext cx="4895852" cy="708077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00166" y="3857628"/>
            <a:ext cx="6643734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800" b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  <a:p>
            <a:pPr algn="ctr"/>
            <a:r>
              <a:rPr lang="ru-RU" sz="2800" b="1" dirty="0" smtClean="0">
                <a:solidFill>
                  <a:srgbClr val="FFFFFF"/>
                </a:solidFill>
              </a:rPr>
              <a:t>После лечения </a:t>
            </a:r>
            <a:r>
              <a:rPr lang="ru-RU" sz="2800" b="1" dirty="0" err="1" smtClean="0">
                <a:solidFill>
                  <a:srgbClr val="FFFFFF"/>
                </a:solidFill>
              </a:rPr>
              <a:t>Коврин</a:t>
            </a:r>
            <a:r>
              <a:rPr lang="ru-RU" sz="2800" b="1" dirty="0" smtClean="0">
                <a:solidFill>
                  <a:srgbClr val="FFFFFF"/>
                </a:solidFill>
              </a:rPr>
              <a:t> словно теряет всякую чувствительность. </a:t>
            </a:r>
          </a:p>
          <a:p>
            <a:pPr algn="ctr"/>
            <a:r>
              <a:rPr lang="ru-RU" sz="2800" b="1" dirty="0" smtClean="0">
                <a:solidFill>
                  <a:srgbClr val="FFFFFF"/>
                </a:solidFill>
              </a:rPr>
              <a:t>У него появляется</a:t>
            </a:r>
          </a:p>
          <a:p>
            <a:pPr algn="ctr"/>
            <a:r>
              <a:rPr lang="ru-RU" sz="2800" b="1" dirty="0" smtClean="0">
                <a:solidFill>
                  <a:srgbClr val="FFFFFF"/>
                </a:solidFill>
              </a:rPr>
              <a:t>  </a:t>
            </a:r>
            <a:r>
              <a:rPr lang="ru-RU" sz="2800" b="1" dirty="0" smtClean="0">
                <a:solidFill>
                  <a:srgbClr val="FFFF00"/>
                </a:solidFill>
              </a:rPr>
              <a:t>тоска по радости и счастью. </a:t>
            </a:r>
          </a:p>
          <a:p>
            <a:pPr algn="ctr"/>
            <a:endParaRPr lang="ru-RU" sz="2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8662" y="714356"/>
            <a:ext cx="7181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Коврин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разрушитель.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photos.lifeisphoto.ru/54/2/544802-187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0298" y="-168818"/>
            <a:ext cx="5286412" cy="71836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1500174"/>
            <a:ext cx="6572296" cy="4525963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600" b="1" dirty="0" smtClean="0">
                <a:solidFill>
                  <a:srgbClr val="FFFFFF"/>
                </a:solidFill>
              </a:rPr>
              <a:t>Черный монах объяснил ему, что все остальные люди есть именно и только </a:t>
            </a:r>
            <a:r>
              <a:rPr lang="ru-RU" sz="2600" b="1" dirty="0" smtClean="0">
                <a:solidFill>
                  <a:srgbClr val="FFFF00"/>
                </a:solidFill>
              </a:rPr>
              <a:t>стадо</a:t>
            </a:r>
            <a:r>
              <a:rPr lang="ru-RU" sz="2600" b="1" dirty="0" smtClean="0">
                <a:solidFill>
                  <a:srgbClr val="FFFFFF"/>
                </a:solidFill>
              </a:rPr>
              <a:t>; считаться с ними </a:t>
            </a:r>
            <a:r>
              <a:rPr lang="ru-RU" sz="2600" b="1" dirty="0" err="1" smtClean="0">
                <a:solidFill>
                  <a:srgbClr val="FFFFFF"/>
                </a:solidFill>
              </a:rPr>
              <a:t>Коврин</a:t>
            </a:r>
            <a:r>
              <a:rPr lang="ru-RU" sz="2600" b="1" dirty="0" smtClean="0">
                <a:solidFill>
                  <a:srgbClr val="FFFFFF"/>
                </a:solidFill>
              </a:rPr>
              <a:t> во имя идеи </a:t>
            </a:r>
            <a:r>
              <a:rPr lang="ru-RU" sz="2600" b="1" dirty="0" smtClean="0">
                <a:solidFill>
                  <a:srgbClr val="FFFF00"/>
                </a:solidFill>
              </a:rPr>
              <a:t>не должен</a:t>
            </a:r>
            <a:r>
              <a:rPr lang="ru-RU" sz="2600" b="1" dirty="0" smtClean="0">
                <a:solidFill>
                  <a:srgbClr val="FFFFFF"/>
                </a:solidFill>
              </a:rPr>
              <a:t>. </a:t>
            </a:r>
          </a:p>
          <a:p>
            <a:pPr algn="ctr">
              <a:lnSpc>
                <a:spcPct val="150000"/>
              </a:lnSpc>
              <a:buNone/>
            </a:pPr>
            <a:endParaRPr lang="ru-RU" sz="2600" b="1" dirty="0" smtClean="0">
              <a:solidFill>
                <a:srgbClr val="FFFFFF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600" b="1" dirty="0" smtClean="0">
                <a:solidFill>
                  <a:srgbClr val="FFFF00"/>
                </a:solidFill>
              </a:rPr>
              <a:t>Герой - по ту сторону добра и зла.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Черный монах\3101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4214842" cy="53578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071538" y="0"/>
            <a:ext cx="71813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Коврин – разрушитель.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12" y="928670"/>
            <a:ext cx="4429188" cy="2369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Черный монах исчез, 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забрав кусок души  у Коврина, оставив душевную пустоту.</a:t>
            </a:r>
            <a:endParaRPr lang="ru-RU" sz="28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3786190"/>
            <a:ext cx="464494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Этот резкий переход от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r>
              <a:rPr lang="ru-RU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ениальности к посредственности и рушит жизнь Коврина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Песоцкими…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357694"/>
            <a:ext cx="822960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Татьяна же не может забыть ничего и превращается в «ходячие живые мощи… в ней все уже умерло, кроме больших, пристально вглядывающихся, умных глаз»</a:t>
            </a:r>
            <a:endParaRPr lang="ru-RU" sz="2800" b="1" dirty="0">
              <a:solidFill>
                <a:srgbClr val="FFFFFF"/>
              </a:solidFill>
            </a:endParaRPr>
          </a:p>
        </p:txBody>
      </p:sp>
      <p:sp>
        <p:nvSpPr>
          <p:cNvPr id="32770" name="AutoShape 2" descr="http://fenixclub.com/uploads/33602/img-168467-173cf974e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2" name="Picture 4" descr="http://fenixclub.com/uploads/33602/img-168467-173cf974e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285728"/>
            <a:ext cx="65532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etoday.ru/uploads/2007/12/21/tunnel_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13398" cy="70009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5357826"/>
            <a:ext cx="7429552" cy="12858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err="1" smtClean="0">
                <a:solidFill>
                  <a:srgbClr val="FFFF00"/>
                </a:solidFill>
              </a:rPr>
              <a:t>Песоцкий</a:t>
            </a:r>
            <a:r>
              <a:rPr lang="ru-RU" sz="2800" b="1" dirty="0" smtClean="0">
                <a:solidFill>
                  <a:srgbClr val="FFFF00"/>
                </a:solidFill>
              </a:rPr>
              <a:t> постепенно доходит до смерти,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rgbClr val="FFFF00"/>
                </a:solidFill>
              </a:rPr>
              <a:t>сад гибнет – в нем хозяйничают чужие люди .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-fotki.yandex.ru/get/51/angel-temniy.20/0_f1a5_4e9e4e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39358"/>
            <a:ext cx="9144000" cy="720090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3714752"/>
            <a:ext cx="7500990" cy="2257428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3600" b="1" dirty="0" smtClean="0">
                <a:solidFill>
                  <a:srgbClr val="FFFFFF"/>
                </a:solidFill>
              </a:rPr>
              <a:t>Болезнь возвратилась к нему со смертью –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600" b="1" dirty="0" smtClean="0">
                <a:solidFill>
                  <a:srgbClr val="FFFFFF"/>
                </a:solidFill>
              </a:rPr>
              <a:t> черный монах шепчет о его гениальности и причине смерти – </a:t>
            </a:r>
          </a:p>
          <a:p>
            <a:pPr algn="ctr">
              <a:lnSpc>
                <a:spcPct val="120000"/>
              </a:lnSpc>
              <a:buNone/>
            </a:pPr>
            <a:r>
              <a:rPr lang="ru-RU" sz="3600" b="1" dirty="0" smtClean="0">
                <a:solidFill>
                  <a:srgbClr val="FFFFFF"/>
                </a:solidFill>
              </a:rPr>
              <a:t>тело его не может больше служить оболочкой для гения.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428604"/>
            <a:ext cx="700092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Гений и безумие…</a:t>
            </a:r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357298"/>
            <a:ext cx="735175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Мы редко задумываемся над тем , </a:t>
            </a:r>
            <a:endParaRPr lang="ru-RU" sz="3600" b="1" cap="none" spc="0" dirty="0">
              <a:ln w="11430"/>
              <a:solidFill>
                <a:srgbClr val="FF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71604" y="2000240"/>
            <a:ext cx="59459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обозначают эти понятия.</a:t>
            </a:r>
            <a:endParaRPr lang="ru-RU" sz="3600" b="1" cap="none" spc="0" dirty="0">
              <a:ln w="11430"/>
              <a:solidFill>
                <a:srgbClr val="FF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500306"/>
            <a:ext cx="758752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3600" b="1" cap="none" spc="0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ведь они </a:t>
            </a:r>
            <a:r>
              <a:rPr lang="ru-RU" sz="3600" b="1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так тесно переплетаются,</a:t>
            </a:r>
            <a:endParaRPr lang="ru-RU" sz="3600" b="1" cap="none" spc="0" dirty="0">
              <a:ln w="11430"/>
              <a:solidFill>
                <a:srgbClr val="FF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3000372"/>
            <a:ext cx="826400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</a:t>
            </a:r>
            <a:r>
              <a:rPr lang="ru-RU" sz="3600" b="1" cap="none" spc="0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то грань между ними подчас можно и не разглядеть, можно и переступить,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FF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 это было со многими  великими личностями прошлого.</a:t>
            </a:r>
            <a:endParaRPr lang="ru-RU" sz="3600" b="1" cap="none" spc="0" dirty="0" smtClean="0">
              <a:ln w="11430"/>
              <a:solidFill>
                <a:srgbClr val="FF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32625" y="4500570"/>
            <a:ext cx="18473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0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img179.imageshack.us/img179/540/black73vg0zmniejszaczp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1917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50"/>
            <a:ext cx="4286248" cy="448311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Счастье и душевная слепота, неправильное осознание человеком себя связаны у Чехова воедино. 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И пробуждение от сладкого сна, всегда страшно,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 и тогда недавно счастливый человек </a:t>
            </a:r>
            <a:r>
              <a:rPr lang="ru-RU" b="1" dirty="0" smtClean="0">
                <a:solidFill>
                  <a:schemeClr val="tx2"/>
                </a:solidFill>
              </a:rPr>
              <a:t>отравляет</a:t>
            </a:r>
            <a:r>
              <a:rPr lang="ru-RU" b="1" dirty="0" smtClean="0">
                <a:solidFill>
                  <a:srgbClr val="FFFFFF"/>
                </a:solidFill>
              </a:rPr>
              <a:t> жизнь и себе и другим.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ЗАКЛЮЧЕНИЕ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s11203.vkontakte.ru/u55146385/-1/x_6763c6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214810" y="1000108"/>
            <a:ext cx="4514824" cy="528641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Психическая болезнь магистра </a:t>
            </a:r>
            <a:r>
              <a:rPr lang="ru-RU" sz="2800" b="1" dirty="0" err="1" smtClean="0">
                <a:solidFill>
                  <a:srgbClr val="FFFFFF"/>
                </a:solidFill>
              </a:rPr>
              <a:t>Коврина</a:t>
            </a:r>
            <a:r>
              <a:rPr lang="ru-RU" sz="2800" b="1" dirty="0" smtClean="0">
                <a:solidFill>
                  <a:srgbClr val="FFFFFF"/>
                </a:solidFill>
              </a:rPr>
              <a:t> - результат его неудовлетворённого стремления к величию. </a:t>
            </a:r>
          </a:p>
          <a:p>
            <a:pPr algn="ctr">
              <a:lnSpc>
                <a:spcPct val="150000"/>
              </a:lnSpc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Доведённые болезнью до предела отрицательные стороны его характера разрушили его семью.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КАРТИНКИ\009 - FLOWERSES\xp7vk04yw3avcpdud18p1yrbqa8029ep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20626790">
            <a:off x="686494" y="2510779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ВНИМАНИЕ!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00166" y="1142984"/>
            <a:ext cx="658962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Гипотеза научной работы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728" y="2571744"/>
            <a:ext cx="6143668" cy="1924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rgbClr val="FFFFFF"/>
                </a:solidFill>
              </a:rPr>
              <a:t>гениальность и безумие</a:t>
            </a:r>
          </a:p>
          <a:p>
            <a:pPr algn="ctr">
              <a:lnSpc>
                <a:spcPct val="200000"/>
              </a:lnSpc>
            </a:pPr>
            <a:r>
              <a:rPr lang="ru-RU" sz="3200" b="1" dirty="0" smtClean="0">
                <a:solidFill>
                  <a:srgbClr val="FFFFFF"/>
                </a:solidFill>
              </a:rPr>
              <a:t> тесно взаимосвязаны.</a:t>
            </a:r>
            <a:endParaRPr lang="ru-RU" sz="32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FFFF00"/>
                </a:solidFill>
              </a:rPr>
              <a:t>Цель работы</a:t>
            </a:r>
            <a:r>
              <a:rPr lang="ru-RU" sz="2800" b="1" dirty="0" smtClean="0">
                <a:solidFill>
                  <a:srgbClr val="FFFFFF"/>
                </a:solidFill>
              </a:rPr>
              <a:t>: проследить решение проблемы     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FFFFFF"/>
                </a:solidFill>
              </a:rPr>
              <a:t>                            и безумия в повести</a:t>
            </a:r>
          </a:p>
          <a:p>
            <a:pPr>
              <a:buNone/>
            </a:pPr>
            <a:r>
              <a:rPr lang="ru-RU" sz="2800" b="1" dirty="0">
                <a:solidFill>
                  <a:srgbClr val="FFFFFF"/>
                </a:solidFill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</a:rPr>
              <a:t>                           А.П Чехова « Черный монах»</a:t>
            </a:r>
          </a:p>
          <a:p>
            <a:pPr>
              <a:buNone/>
            </a:pPr>
            <a:r>
              <a:rPr lang="ru-RU" sz="2800" b="1" dirty="0">
                <a:solidFill>
                  <a:srgbClr val="FFFFFF"/>
                </a:solidFill>
              </a:rPr>
              <a:t> </a:t>
            </a:r>
            <a:r>
              <a:rPr lang="ru-RU" sz="2800" b="1" dirty="0" smtClean="0">
                <a:solidFill>
                  <a:srgbClr val="FFFFFF"/>
                </a:solidFill>
              </a:rPr>
              <a:t>                            </a:t>
            </a:r>
            <a:r>
              <a:rPr lang="ru-RU" sz="2800" b="1" i="1" dirty="0" smtClean="0">
                <a:solidFill>
                  <a:srgbClr val="FFFF00"/>
                </a:solidFill>
              </a:rPr>
              <a:t>Задачи работы:</a:t>
            </a:r>
          </a:p>
          <a:p>
            <a:pPr>
              <a:buNone/>
            </a:pPr>
            <a:r>
              <a:rPr lang="ru-RU" sz="2800" b="1" i="1" dirty="0">
                <a:solidFill>
                  <a:srgbClr val="FFFFFF"/>
                </a:solidFill>
              </a:rPr>
              <a:t> </a:t>
            </a:r>
            <a:r>
              <a:rPr lang="ru-RU" sz="2800" b="1" i="1" dirty="0" smtClean="0">
                <a:solidFill>
                  <a:srgbClr val="FFFFFF"/>
                </a:solidFill>
              </a:rPr>
              <a:t>   1) Провести текстуальный анализ повести </a:t>
            </a:r>
          </a:p>
          <a:p>
            <a:pPr>
              <a:buNone/>
            </a:pPr>
            <a:r>
              <a:rPr lang="ru-RU" sz="2800" b="1" i="1" dirty="0" smtClean="0">
                <a:solidFill>
                  <a:srgbClr val="FFFFFF"/>
                </a:solidFill>
              </a:rPr>
              <a:t>      А.П Чехова «Черный монах»</a:t>
            </a:r>
          </a:p>
          <a:p>
            <a:pPr>
              <a:buNone/>
            </a:pPr>
            <a:r>
              <a:rPr lang="ru-RU" sz="2800" b="1" i="1" dirty="0">
                <a:solidFill>
                  <a:srgbClr val="FFFFFF"/>
                </a:solidFill>
              </a:rPr>
              <a:t> </a:t>
            </a:r>
            <a:r>
              <a:rPr lang="ru-RU" sz="2800" b="1" i="1" dirty="0" smtClean="0">
                <a:solidFill>
                  <a:srgbClr val="FFFFFF"/>
                </a:solidFill>
              </a:rPr>
              <a:t> 2) </a:t>
            </a:r>
            <a:r>
              <a:rPr lang="ru-RU" sz="2800" b="1" i="1" dirty="0">
                <a:solidFill>
                  <a:srgbClr val="FFFFFF"/>
                </a:solidFill>
              </a:rPr>
              <a:t>О</a:t>
            </a:r>
            <a:r>
              <a:rPr lang="ru-RU" sz="2800" b="1" i="1" dirty="0" smtClean="0">
                <a:solidFill>
                  <a:srgbClr val="FFFFFF"/>
                </a:solidFill>
              </a:rPr>
              <a:t>босновать идею взаимосвязи гениальности и безумия.</a:t>
            </a:r>
          </a:p>
          <a:p>
            <a:pPr>
              <a:buNone/>
            </a:pPr>
            <a:endParaRPr lang="ru-RU" sz="2800" b="1" i="1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ru-RU" sz="2800" b="1" i="1" dirty="0" smtClean="0">
                <a:solidFill>
                  <a:srgbClr val="FFFFFF"/>
                </a:solidFill>
              </a:rPr>
              <a:t>   Для реализации поставленных целей и задач      использовались </a:t>
            </a:r>
            <a:r>
              <a:rPr lang="ru-RU" sz="2800" b="1" i="1" dirty="0" smtClean="0">
                <a:solidFill>
                  <a:srgbClr val="FFFF00"/>
                </a:solidFill>
              </a:rPr>
              <a:t>типологический метод,    функциональный анализ и синтез.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Мои документы\Мои рисунки\Черный монах\6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285852" y="571480"/>
            <a:ext cx="6846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Рассмотрим два мира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1714488"/>
            <a:ext cx="81640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как организующую силу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7308" y="2967335"/>
            <a:ext cx="5029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п</a:t>
            </a:r>
            <a:r>
              <a:rPr lang="ru-RU" sz="5400" b="1" cap="none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роизведения.</a:t>
            </a:r>
            <a:endParaRPr lang="ru-RU" sz="5400" b="1" cap="none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285728"/>
            <a:ext cx="4782213" cy="9233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Мир людей…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Мои документы\Мои рисунки\Черный монах\1270561397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88"/>
            <a:ext cx="3786214" cy="45720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466752" y="2357430"/>
            <a:ext cx="467724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Магистр философии Коврин,</a:t>
            </a:r>
          </a:p>
          <a:p>
            <a:pPr algn="ctr">
              <a:lnSpc>
                <a:spcPct val="200000"/>
              </a:lnSpc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утомленный напряжённой работой , приезжает в имение своего опекуна Песоцкого.</a:t>
            </a:r>
            <a:endParaRPr lang="ru-RU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2.2photo.ru/medium/q/4/3449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256"/>
            <a:ext cx="8229600" cy="257174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имении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Песоцкого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Коврин</a:t>
            </a:r>
            <a:endParaRPr lang="ru-RU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попадает в атмосферу постоянной</a:t>
            </a:r>
          </a:p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радости- её создают воспоминания о</a:t>
            </a:r>
          </a:p>
          <a:p>
            <a:pPr algn="ctr">
              <a:buNone/>
            </a:pP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счастливом детстве.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Затем происходит объяснение </a:t>
            </a:r>
            <a:r>
              <a:rPr lang="ru-RU" b="1" dirty="0" err="1" smtClean="0">
                <a:solidFill>
                  <a:srgbClr val="FFFFFF"/>
                </a:solidFill>
              </a:rPr>
              <a:t>Коврина</a:t>
            </a:r>
            <a:r>
              <a:rPr lang="ru-RU" b="1" dirty="0" smtClean="0">
                <a:solidFill>
                  <a:srgbClr val="FFFFFF"/>
                </a:solidFill>
              </a:rPr>
              <a:t> в любви к Тане. </a:t>
            </a:r>
          </a:p>
          <a:p>
            <a:pPr algn="ctr">
              <a:buNone/>
            </a:pPr>
            <a:endParaRPr lang="ru-RU" b="1" dirty="0" smtClean="0">
              <a:solidFill>
                <a:srgbClr val="FFFFFF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Странна и реакция Тани: "она согнулась, съежилась и точно состарилась сразу на десять лет". </a:t>
            </a:r>
          </a:p>
          <a:p>
            <a:pPr algn="ctr">
              <a:buNone/>
            </a:pPr>
            <a:endParaRPr lang="ru-RU" b="1" dirty="0" smtClean="0">
              <a:solidFill>
                <a:srgbClr val="FFFFFF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FF00"/>
                </a:solidFill>
              </a:rPr>
              <a:t>Кульминация действия.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artlib.ru/objects/gallery_316/artlib_gallery-158291-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2413"/>
            <a:ext cx="9128601" cy="711331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04"/>
            <a:ext cx="8229600" cy="175736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FFFF"/>
                </a:solidFill>
              </a:rPr>
              <a:t>После этих событий вся жизнь </a:t>
            </a:r>
            <a:r>
              <a:rPr lang="ru-RU" b="1" dirty="0" err="1" smtClean="0">
                <a:solidFill>
                  <a:srgbClr val="FFFFFF"/>
                </a:solidFill>
              </a:rPr>
              <a:t>Песоцких</a:t>
            </a:r>
            <a:r>
              <a:rPr lang="ru-RU" b="1" dirty="0" smtClean="0">
                <a:solidFill>
                  <a:srgbClr val="FFFFFF"/>
                </a:solidFill>
              </a:rPr>
              <a:t> становится какой-то ненастоящей. </a:t>
            </a:r>
            <a:endParaRPr lang="ru-RU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theme1.xml><?xml version="1.0" encoding="utf-8"?>
<a:theme xmlns:a="http://schemas.openxmlformats.org/drawingml/2006/main" name="Тема Office">
  <a:themeElements>
    <a:clrScheme name="Другая 1">
      <a:dk1>
        <a:srgbClr val="1F497D"/>
      </a:dk1>
      <a:lt1>
        <a:srgbClr val="000000"/>
      </a:lt1>
      <a:dk2>
        <a:srgbClr val="1F497D"/>
      </a:dk2>
      <a:lt2>
        <a:srgbClr val="FFFF00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EEECE1"/>
      </a:accent5>
      <a:accent6>
        <a:srgbClr val="FF0000"/>
      </a:accent6>
      <a:hlink>
        <a:srgbClr val="4F81BD"/>
      </a:hlink>
      <a:folHlink>
        <a:srgbClr val="E36C0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542</TotalTime>
  <Words>551</Words>
  <Application>Microsoft Office PowerPoint</Application>
  <PresentationFormat>Экран (4:3)</PresentationFormat>
  <Paragraphs>83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  <vt:variant>
        <vt:lpstr>Произвольные показы</vt:lpstr>
      </vt:variant>
      <vt:variant>
        <vt:i4>1</vt:i4>
      </vt:variant>
    </vt:vector>
  </HeadingPairs>
  <TitlesOfParts>
    <vt:vector size="24" baseType="lpstr">
      <vt:lpstr>Тема Office</vt:lpstr>
      <vt:lpstr>Vlll  Грачёвская научно-практическая конференция школьников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ЗАКЛЮЧЕНИЕ</vt:lpstr>
      <vt:lpstr>Слайд 21</vt:lpstr>
      <vt:lpstr>Слайд 22</vt:lpstr>
      <vt:lpstr>Произвольный показ 1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Vlll  Грачёвская научно-практическая конференция школьников</dc:title>
  <dc:creator>Admin</dc:creator>
  <cp:lastModifiedBy>UserXP</cp:lastModifiedBy>
  <cp:revision>54</cp:revision>
  <dcterms:created xsi:type="dcterms:W3CDTF">2006-01-01T03:23:43Z</dcterms:created>
  <dcterms:modified xsi:type="dcterms:W3CDTF">2014-11-17T19:16:59Z</dcterms:modified>
</cp:coreProperties>
</file>