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FA56E2E-FD45-49AB-B5D0-47F3FE2E3DE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A56E2E-FD45-49AB-B5D0-47F3FE2E3DE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A56E2E-FD45-49AB-B5D0-47F3FE2E3DE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A45972C-9778-4644-919B-5551FBAEC3E6}" type="datetimeFigureOut">
              <a:rPr lang="ru-RU" smtClean="0"/>
              <a:pPr/>
              <a:t>15.04.2014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FA56E2E-FD45-49AB-B5D0-47F3FE2E3DE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45972C-9778-4644-919B-5551FBAEC3E6}" type="datetimeFigureOut">
              <a:rPr lang="ru-RU" smtClean="0"/>
              <a:pPr/>
              <a:t>15.04.2014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A56E2E-FD45-49AB-B5D0-47F3FE2E3DE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alkspb.ru/index.php?option=com_content&amp;task=view&amp;id=57"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alkspb.ru/index.php?option=com_content&amp;task=view&amp;id=1926" TargetMode="External"/><Relationship Id="rId2" Type="http://schemas.openxmlformats.org/officeDocument/2006/relationships/hyperlink" Target="http://walkspb.ru/index.php?option=com_content&amp;task=view&amp;id=1925"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000108"/>
            <a:ext cx="9036496" cy="4000528"/>
          </a:xfrm>
        </p:spPr>
        <p:txBody>
          <a:bodyPr>
            <a:normAutofit/>
          </a:bodyPr>
          <a:lstStyle/>
          <a:p>
            <a:pPr algn="ctr"/>
            <a:r>
              <a:rPr lang="ru-RU" sz="7200" dirty="0" smtClean="0"/>
              <a:t>Мосты ОБВОДНОГО КАНАЛА.</a:t>
            </a:r>
            <a:endParaRPr lang="ru-RU" sz="7200" dirty="0"/>
          </a:p>
        </p:txBody>
      </p:sp>
      <p:sp>
        <p:nvSpPr>
          <p:cNvPr id="3" name="Подзаголовок 2"/>
          <p:cNvSpPr>
            <a:spLocks noGrp="1"/>
          </p:cNvSpPr>
          <p:nvPr>
            <p:ph type="subTitle" idx="1"/>
          </p:nvPr>
        </p:nvSpPr>
        <p:spPr>
          <a:xfrm flipV="1">
            <a:off x="9144000" y="6857999"/>
            <a:ext cx="428660" cy="45719"/>
          </a:xfrm>
        </p:spPr>
        <p:txBody>
          <a:bodyPr>
            <a:normAutofit fontScale="25000" lnSpcReduction="20000"/>
          </a:bodyPr>
          <a:lstStyle/>
          <a:p>
            <a:endParaRPr lang="ru-R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Масляный мост</a:t>
            </a:r>
            <a:br>
              <a:rPr lang="ru-RU" b="1" dirty="0" smtClean="0"/>
            </a:br>
            <a:endParaRPr lang="ru-RU" dirty="0"/>
          </a:p>
        </p:txBody>
      </p:sp>
      <p:sp>
        <p:nvSpPr>
          <p:cNvPr id="3" name="Содержимое 2"/>
          <p:cNvSpPr>
            <a:spLocks noGrp="1"/>
          </p:cNvSpPr>
          <p:nvPr>
            <p:ph sz="half" idx="1"/>
          </p:nvPr>
        </p:nvSpPr>
        <p:spPr>
          <a:xfrm>
            <a:off x="457200" y="2276872"/>
            <a:ext cx="3826768" cy="3672408"/>
          </a:xfrm>
        </p:spPr>
        <p:txBody>
          <a:bodyPr>
            <a:normAutofit fontScale="85000" lnSpcReduction="20000"/>
          </a:bodyPr>
          <a:lstStyle/>
          <a:p>
            <a:r>
              <a:rPr lang="ru-RU" dirty="0" err="1" smtClean="0"/>
              <a:t>Маслыный</a:t>
            </a:r>
            <a:r>
              <a:rPr lang="ru-RU" dirty="0" smtClean="0"/>
              <a:t> мост через Обводный канал построен в 1984 году по проекту инженера Б. Э. Дворкина и архитектора В. М. Иванова. Его длина составляет 30,5 метров, ширина - 27,3 метра. Название переправа получила от Масляного переулка, в створе которого она находится. </a:t>
            </a:r>
            <a:endParaRPr lang="ru-RU" dirty="0"/>
          </a:p>
        </p:txBody>
      </p:sp>
      <p:pic>
        <p:nvPicPr>
          <p:cNvPr id="5" name="Содержимое 4" descr="94868_603x354.jpg"/>
          <p:cNvPicPr>
            <a:picLocks noGrp="1" noChangeAspect="1"/>
          </p:cNvPicPr>
          <p:nvPr>
            <p:ph sz="half" idx="2"/>
          </p:nvPr>
        </p:nvPicPr>
        <p:blipFill>
          <a:blip r:embed="rId2" cstate="print"/>
          <a:stretch>
            <a:fillRect/>
          </a:stretch>
        </p:blipFill>
        <p:spPr>
          <a:xfrm>
            <a:off x="4648200" y="2952359"/>
            <a:ext cx="4038600" cy="2370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err="1" smtClean="0"/>
              <a:t>Митрофаньевский</a:t>
            </a:r>
            <a:r>
              <a:rPr lang="ru-RU" b="1" dirty="0" smtClean="0"/>
              <a:t> мост</a:t>
            </a:r>
            <a:br>
              <a:rPr lang="ru-RU" b="1" dirty="0" smtClean="0"/>
            </a:br>
            <a:endParaRPr lang="ru-RU" dirty="0"/>
          </a:p>
        </p:txBody>
      </p:sp>
      <p:sp>
        <p:nvSpPr>
          <p:cNvPr id="3" name="Содержимое 2"/>
          <p:cNvSpPr>
            <a:spLocks noGrp="1"/>
          </p:cNvSpPr>
          <p:nvPr>
            <p:ph sz="half" idx="1"/>
          </p:nvPr>
        </p:nvSpPr>
        <p:spPr>
          <a:xfrm>
            <a:off x="107504" y="1556792"/>
            <a:ext cx="4388296" cy="5301207"/>
          </a:xfrm>
        </p:spPr>
        <p:txBody>
          <a:bodyPr>
            <a:normAutofit fontScale="62500" lnSpcReduction="20000"/>
          </a:bodyPr>
          <a:lstStyle/>
          <a:p>
            <a:r>
              <a:rPr lang="ru-RU" dirty="0" err="1" smtClean="0"/>
              <a:t>Митрофаньевский</a:t>
            </a:r>
            <a:r>
              <a:rPr lang="ru-RU" dirty="0" smtClean="0"/>
              <a:t> мост через Обводный канал - одна из новых петербургских переправ. Его сооружение связано с новой функцией </a:t>
            </a:r>
            <a:r>
              <a:rPr lang="ru-RU" dirty="0" err="1" smtClean="0"/>
              <a:t>Митрофаньевского</a:t>
            </a:r>
            <a:r>
              <a:rPr lang="ru-RU" dirty="0" smtClean="0"/>
              <a:t> шоссе, в створе которого располагается одноимённый мост. Шоссе стало дублёром Московского проспекта, а значит и все прилегающие инженерные сооружения должны этому соответствовать. </a:t>
            </a:r>
          </a:p>
          <a:p>
            <a:r>
              <a:rPr lang="ru-RU" dirty="0" smtClean="0"/>
              <a:t>Перед его строительством рассматривался вариант не сооружения новой переправы, а расширения находящегося рядом Балтийского пешеходного моста. От этой идеи отказались. Новый </a:t>
            </a:r>
            <a:r>
              <a:rPr lang="ru-RU" dirty="0" err="1" smtClean="0"/>
              <a:t>Митрофаньевский</a:t>
            </a:r>
            <a:r>
              <a:rPr lang="ru-RU" dirty="0" smtClean="0"/>
              <a:t> мост расположился всего в 10 метрах от Балтийского моста. Строительные работы продлились с января по октябрь 2007 года. Одновременно с его строительством под шоссе был устроен подземный пешеходный переход. </a:t>
            </a:r>
          </a:p>
          <a:p>
            <a:r>
              <a:rPr lang="ru-RU" dirty="0" smtClean="0"/>
              <a:t>Своё название </a:t>
            </a:r>
            <a:r>
              <a:rPr lang="ru-RU" dirty="0" err="1" smtClean="0"/>
              <a:t>Митрофаньевский</a:t>
            </a:r>
            <a:r>
              <a:rPr lang="ru-RU" dirty="0" smtClean="0"/>
              <a:t> мост получил летом 2008 года (по </a:t>
            </a:r>
            <a:r>
              <a:rPr lang="ru-RU" dirty="0" err="1" smtClean="0"/>
              <a:t>Митрофаньевскому</a:t>
            </a:r>
            <a:r>
              <a:rPr lang="ru-RU" dirty="0" smtClean="0"/>
              <a:t> шоссе). </a:t>
            </a:r>
          </a:p>
          <a:p>
            <a:endParaRPr lang="ru-RU" dirty="0"/>
          </a:p>
        </p:txBody>
      </p:sp>
      <p:pic>
        <p:nvPicPr>
          <p:cNvPr id="5" name="Содержимое 4" descr="78594_603x354.jpg"/>
          <p:cNvPicPr>
            <a:picLocks noGrp="1" noChangeAspect="1"/>
          </p:cNvPicPr>
          <p:nvPr>
            <p:ph sz="half" idx="2"/>
          </p:nvPr>
        </p:nvPicPr>
        <p:blipFill>
          <a:blip r:embed="rId2" cstate="print"/>
          <a:stretch>
            <a:fillRect/>
          </a:stretch>
        </p:blipFill>
        <p:spPr>
          <a:xfrm>
            <a:off x="4648200" y="2952359"/>
            <a:ext cx="4038600" cy="2370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Можайский мост</a:t>
            </a:r>
            <a:br>
              <a:rPr lang="ru-RU" b="1" dirty="0" smtClean="0"/>
            </a:br>
            <a:endParaRPr lang="ru-RU" dirty="0"/>
          </a:p>
        </p:txBody>
      </p:sp>
      <p:sp>
        <p:nvSpPr>
          <p:cNvPr id="3" name="Содержимое 2"/>
          <p:cNvSpPr>
            <a:spLocks noGrp="1"/>
          </p:cNvSpPr>
          <p:nvPr>
            <p:ph sz="half" idx="1"/>
          </p:nvPr>
        </p:nvSpPr>
        <p:spPr>
          <a:xfrm>
            <a:off x="457200" y="2348880"/>
            <a:ext cx="3754760" cy="3600400"/>
          </a:xfrm>
        </p:spPr>
        <p:txBody>
          <a:bodyPr>
            <a:normAutofit fontScale="85000" lnSpcReduction="20000"/>
          </a:bodyPr>
          <a:lstStyle/>
          <a:p>
            <a:r>
              <a:rPr lang="ru-RU" dirty="0" smtClean="0"/>
              <a:t>Можайский мост через Обводный канал построен в 1984 году по проекту инженера Б. Э. Дворкина и архитектора В. М. Иванова. Его длина составляет 30,5 метров, ширина - 27,3 метра. Название переправа получила от Можайской улицы, в створе которой она находится. </a:t>
            </a:r>
            <a:endParaRPr lang="ru-RU" dirty="0"/>
          </a:p>
        </p:txBody>
      </p:sp>
      <p:pic>
        <p:nvPicPr>
          <p:cNvPr id="5" name="Содержимое 4" descr="86828_603x354.jpg"/>
          <p:cNvPicPr>
            <a:picLocks noGrp="1" noChangeAspect="1"/>
          </p:cNvPicPr>
          <p:nvPr>
            <p:ph sz="half" idx="2"/>
          </p:nvPr>
        </p:nvPicPr>
        <p:blipFill>
          <a:blip r:embed="rId2" cstate="print"/>
          <a:stretch>
            <a:fillRect/>
          </a:stretch>
        </p:blipFill>
        <p:spPr>
          <a:xfrm>
            <a:off x="4648200" y="2952359"/>
            <a:ext cx="4038600" cy="2370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Ново-Калинкин мост</a:t>
            </a:r>
            <a:br>
              <a:rPr lang="ru-RU" b="1" dirty="0" smtClean="0"/>
            </a:br>
            <a:endParaRPr lang="ru-RU" dirty="0"/>
          </a:p>
        </p:txBody>
      </p:sp>
      <p:sp>
        <p:nvSpPr>
          <p:cNvPr id="3" name="Содержимое 2"/>
          <p:cNvSpPr>
            <a:spLocks noGrp="1"/>
          </p:cNvSpPr>
          <p:nvPr>
            <p:ph sz="half" idx="1"/>
          </p:nvPr>
        </p:nvSpPr>
        <p:spPr>
          <a:xfrm>
            <a:off x="179512" y="1556792"/>
            <a:ext cx="4752528" cy="5301207"/>
          </a:xfrm>
        </p:spPr>
        <p:txBody>
          <a:bodyPr>
            <a:normAutofit fontScale="62500" lnSpcReduction="20000"/>
          </a:bodyPr>
          <a:lstStyle/>
          <a:p>
            <a:r>
              <a:rPr lang="ru-RU" dirty="0" smtClean="0"/>
              <a:t>Первый мост через Обводный канал в створе Старо-Петергофского проспекта появился вскоре после сооружения самого канала - в 1836 году. Автором проекта этой деревянной </a:t>
            </a:r>
            <a:r>
              <a:rPr lang="ru-RU" dirty="0" err="1" smtClean="0"/>
              <a:t>трёхпролётной</a:t>
            </a:r>
            <a:r>
              <a:rPr lang="ru-RU" dirty="0" smtClean="0"/>
              <a:t> переправы стал инженер П. П. </a:t>
            </a:r>
            <a:r>
              <a:rPr lang="ru-RU" dirty="0" err="1" smtClean="0"/>
              <a:t>Базен</a:t>
            </a:r>
            <a:r>
              <a:rPr lang="ru-RU" dirty="0" smtClean="0"/>
              <a:t>. </a:t>
            </a:r>
          </a:p>
          <a:p>
            <a:r>
              <a:rPr lang="ru-RU" dirty="0" smtClean="0"/>
              <a:t>В 1866 году мост капитально ремонтировался, в 1876 году перестраивался. После перестройки он стал иметь облицованные гранитом каменные опоры и один деревянный арочный пролёт. Архитектурное оформление моста составили чугунные перила с двенадцатью тумбами и восемью фонарями. очередной капитальный ремонт </a:t>
            </a:r>
            <a:r>
              <a:rPr lang="ru-RU" dirty="0" err="1" smtClean="0"/>
              <a:t>Ново-Калинкиного</a:t>
            </a:r>
            <a:r>
              <a:rPr lang="ru-RU" dirty="0" smtClean="0"/>
              <a:t> моста проходил в 1902 году. Перед укладкой трамвайных путей в 1900-х годах его конструкции были усилены. </a:t>
            </a:r>
          </a:p>
          <a:p>
            <a:r>
              <a:rPr lang="ru-RU" dirty="0" smtClean="0"/>
              <a:t>В 1930 году на этом месте был построен новый железобетонный Ново-Калинкин мост. Его сооружение стало необходимым в связи с возросшей транспортной нагрузкой, интенсивным трамвайным движением. Авторами проекта новой переправы стали инженеры О. Е. Бугаева и Б. Д. Васильев. Длина Ново-Калинкина моста составила 34 метра, ширина - 22,85 метра. </a:t>
            </a:r>
          </a:p>
          <a:p>
            <a:endParaRPr lang="ru-RU" dirty="0"/>
          </a:p>
        </p:txBody>
      </p:sp>
      <p:pic>
        <p:nvPicPr>
          <p:cNvPr id="5" name="Содержимое 4" descr="23_5301__nov-kalm_03.jpg"/>
          <p:cNvPicPr>
            <a:picLocks noGrp="1" noChangeAspect="1"/>
          </p:cNvPicPr>
          <p:nvPr>
            <p:ph sz="half" idx="2"/>
          </p:nvPr>
        </p:nvPicPr>
        <p:blipFill>
          <a:blip r:embed="rId2" cstate="print"/>
          <a:stretch>
            <a:fillRect/>
          </a:stretch>
        </p:blipFill>
        <p:spPr>
          <a:xfrm>
            <a:off x="5076056" y="2795826"/>
            <a:ext cx="396044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fontScale="90000"/>
          </a:bodyPr>
          <a:lstStyle/>
          <a:p>
            <a:pPr algn="ctr"/>
            <a:r>
              <a:rPr lang="ru-RU" b="1" dirty="0" smtClean="0"/>
              <a:t>Ново-Каменный </a:t>
            </a:r>
            <a:r>
              <a:rPr lang="ru-RU" b="1" dirty="0" smtClean="0"/>
              <a:t>мост</a:t>
            </a:r>
            <a:endParaRPr lang="ru-RU" dirty="0"/>
          </a:p>
        </p:txBody>
      </p:sp>
      <p:sp>
        <p:nvSpPr>
          <p:cNvPr id="3" name="Содержимое 2"/>
          <p:cNvSpPr>
            <a:spLocks noGrp="1"/>
          </p:cNvSpPr>
          <p:nvPr>
            <p:ph sz="half" idx="1"/>
          </p:nvPr>
        </p:nvSpPr>
        <p:spPr>
          <a:xfrm>
            <a:off x="0" y="836712"/>
            <a:ext cx="5220072" cy="6021288"/>
          </a:xfrm>
        </p:spPr>
        <p:txBody>
          <a:bodyPr>
            <a:normAutofit fontScale="47500" lnSpcReduction="20000"/>
          </a:bodyPr>
          <a:lstStyle/>
          <a:p>
            <a:r>
              <a:rPr lang="ru-RU" dirty="0" smtClean="0"/>
              <a:t>Строительство первого моста через Обводный канал в створе </a:t>
            </a:r>
            <a:r>
              <a:rPr lang="ru-RU" dirty="0" smtClean="0">
                <a:hlinkClick r:id="rId2" tooltip="Лиговский проспект"/>
              </a:rPr>
              <a:t>Лиговского проспекта</a:t>
            </a:r>
            <a:r>
              <a:rPr lang="ru-RU" dirty="0" smtClean="0"/>
              <a:t> началось сразу после прокладки здесь самого Обводного канала. В то время, в 1800-х годах, Лиговский проспект также представлял из себя канал, уровень воды которого был значительно выше. Для его провода над новым водным сооружением построили не просто путепровод, а акведук. По находившейся рядом Ямской слободе деревянный мост-акведук стал называться Ямским водопроводным мостом. </a:t>
            </a:r>
          </a:p>
          <a:p>
            <a:r>
              <a:rPr lang="ru-RU" dirty="0" smtClean="0"/>
              <a:t>В 1816-1821 годах по проекту П. П. </a:t>
            </a:r>
            <a:r>
              <a:rPr lang="ru-RU" dirty="0" err="1" smtClean="0"/>
              <a:t>Базена</a:t>
            </a:r>
            <a:r>
              <a:rPr lang="ru-RU" dirty="0" smtClean="0"/>
              <a:t> здесь был построен однопролётный акведук с гранитным сводом длиной 25,6 метра. </a:t>
            </a:r>
          </a:p>
          <a:p>
            <a:r>
              <a:rPr lang="ru-RU" dirty="0" smtClean="0"/>
              <a:t>В 1846-1848 годах проводилась реконструкция акведука по проекту инженера А. Н. </a:t>
            </a:r>
            <a:r>
              <a:rPr lang="ru-RU" dirty="0" err="1" smtClean="0"/>
              <a:t>Еракова</a:t>
            </a:r>
            <a:r>
              <a:rPr lang="ru-RU" dirty="0" smtClean="0"/>
              <a:t>. Он был выполнен из кирпича и гранита. Переправа получила новое название - Ново-Каменный мост. Лиговский канал протекал здесь по открытому лотку вдоль оси переправы и по гранитным резервуарам на берегах канала. Этот Ново-Каменный мост перестраивался в 1862, 1872 и 1874 годах, своего облика при этом не менял. </a:t>
            </a:r>
          </a:p>
          <a:p>
            <a:r>
              <a:rPr lang="ru-RU" dirty="0" smtClean="0"/>
              <a:t>Лиговский канал был заключен в трубу в конце XIX столетия. В 1895 году был перекрыт водяной лоток и на Ново-Каменном мосту. В начале ХХ века были разобраны гранитные бассейны. В это же время здесь были установлены украшенные узбекским орнаментом новые перильные ограждения, фонари с торшерами в виде дельфинов. </a:t>
            </a:r>
          </a:p>
          <a:p>
            <a:r>
              <a:rPr lang="ru-RU" dirty="0" smtClean="0"/>
              <a:t>Значение Лиговского проспекта как транспортной магистрали, связывающей южные районы города с его центром, значительно возросло к 1950-м годам. Возросла нагрузка и на старый Ново-Каменный мост. Его ширина составляла всего 14 метров, из которых 5 занимали трамвайные пути. Плюс к этому, возрос транспортный поток и на набережной Обводного канала. </a:t>
            </a:r>
          </a:p>
          <a:p>
            <a:r>
              <a:rPr lang="ru-RU" dirty="0" smtClean="0"/>
              <a:t>В 1967-1970 годах через Обводный канал был построен новый Ново-Каменный мост. Его проект разработали инженер А. Д. </a:t>
            </a:r>
            <a:r>
              <a:rPr lang="ru-RU" dirty="0" err="1" smtClean="0"/>
              <a:t>Гутцайт</a:t>
            </a:r>
            <a:r>
              <a:rPr lang="ru-RU" dirty="0" smtClean="0"/>
              <a:t> и архитектор Л. А. Носков, строительными работами руководил инженер Н. П. Агапов. Ширину переправы приравняли к ширине Лиговского проспекта. Северная набережная Обводного канала прошла под Ново-Каменным мостом, для чего русло канала пришлось сдвинуть на 7 метров. Движение по новому путепроводу открыли в канун 7 ноября 1970 года. </a:t>
            </a:r>
          </a:p>
          <a:p>
            <a:r>
              <a:rPr lang="ru-RU" dirty="0" smtClean="0"/>
              <a:t>Длина Ново-Каменного моста составляет 38,2 метра, ширина - 44,8 метра. </a:t>
            </a:r>
          </a:p>
          <a:p>
            <a:endParaRPr lang="ru-RU" dirty="0"/>
          </a:p>
        </p:txBody>
      </p:sp>
      <p:pic>
        <p:nvPicPr>
          <p:cNvPr id="5" name="Содержимое 4" descr="2_1285153344.jpg"/>
          <p:cNvPicPr>
            <a:picLocks noGrp="1" noChangeAspect="1"/>
          </p:cNvPicPr>
          <p:nvPr>
            <p:ph sz="half" idx="2"/>
          </p:nvPr>
        </p:nvPicPr>
        <p:blipFill>
          <a:blip r:embed="rId3" cstate="print"/>
          <a:stretch>
            <a:fillRect/>
          </a:stretch>
        </p:blipFill>
        <p:spPr>
          <a:xfrm>
            <a:off x="5364088" y="2624192"/>
            <a:ext cx="3600400" cy="3027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Ново-Московский мост</a:t>
            </a:r>
            <a:br>
              <a:rPr lang="ru-RU" b="1"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Первый мост через Обводный канал в створе Московского проспекта был построен в 1808-1816 годах. Он стал первой постоянной переправой через канал. Его строительство вели инженеры П. П. </a:t>
            </a:r>
            <a:r>
              <a:rPr lang="ru-RU" dirty="0" err="1" smtClean="0"/>
              <a:t>Базен</a:t>
            </a:r>
            <a:r>
              <a:rPr lang="ru-RU" dirty="0" smtClean="0"/>
              <a:t> и В. И. Гесте, проект был схож с проектами мостов через реку Мойку. Переправе, в связи с её расположением на Московском тракте, дали соответствующее название - Ново-Московский мост. </a:t>
            </a:r>
          </a:p>
          <a:p>
            <a:r>
              <a:rPr lang="ru-RU" dirty="0" smtClean="0"/>
              <a:t>К началу ХХ века транспортная нагрузка на Ново-Московский мост значительно увеличилась. Поводом для его реконструкции стала прокладка по нему в 1908 году трамвайных путей. При этом старую переправу расширили с 16,6 до 22,5 метров. </a:t>
            </a:r>
          </a:p>
          <a:p>
            <a:r>
              <a:rPr lang="ru-RU" dirty="0" smtClean="0"/>
              <a:t>Вновь ширина Ново-Московского моста стала неудовлетворительной к 1940-м годам. На этот раз поводом для его расширения стала организация по нему троллейбусного движения. Соответствующие работы были произведены в 1941-1947 годах. </a:t>
            </a:r>
          </a:p>
          <a:p>
            <a:r>
              <a:rPr lang="ru-RU" dirty="0" smtClean="0"/>
              <a:t>В 1965-1967 годах Ново-Московский мост был полностью реконструирован. Проект этих работ составили инженер П. П. Рязанцев и архитектор Л. А. Носков. Вместо старого здесь был построен новый железобетонный мост. С его северной стороны под Московским проспектом обустроили туннель, таким образом развязав транспортные потоки проспекта и Обводного канала. Ширина Ново-Московского моста с этого времени составляет 47 метров, длина - 29,7 метра.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pPr algn="ctr"/>
            <a:r>
              <a:rPr lang="ru-RU" b="1" dirty="0" smtClean="0"/>
              <a:t>Ново-Петергофский </a:t>
            </a:r>
            <a:r>
              <a:rPr lang="ru-RU" b="1" dirty="0" smtClean="0"/>
              <a:t>мост</a:t>
            </a:r>
            <a:endParaRPr lang="ru-RU" dirty="0"/>
          </a:p>
        </p:txBody>
      </p:sp>
      <p:sp>
        <p:nvSpPr>
          <p:cNvPr id="3" name="Содержимое 2"/>
          <p:cNvSpPr>
            <a:spLocks noGrp="1"/>
          </p:cNvSpPr>
          <p:nvPr>
            <p:ph sz="half" idx="1"/>
          </p:nvPr>
        </p:nvSpPr>
        <p:spPr>
          <a:xfrm>
            <a:off x="0" y="908720"/>
            <a:ext cx="5292080" cy="6336704"/>
          </a:xfrm>
        </p:spPr>
        <p:txBody>
          <a:bodyPr>
            <a:normAutofit fontScale="55000" lnSpcReduction="20000"/>
          </a:bodyPr>
          <a:lstStyle/>
          <a:p>
            <a:r>
              <a:rPr lang="ru-RU" dirty="0" smtClean="0"/>
              <a:t>Первая деревянная переправа через Обводный канал на месте современного Ново-Петергофского моста была построена в 1857 году. В 1889 и 1909 годах она капитально ремонтировалась, в последний раз - по проекту инженера К. В. Ефимова. </a:t>
            </a:r>
          </a:p>
          <a:p>
            <a:r>
              <a:rPr lang="ru-RU" dirty="0" smtClean="0"/>
              <a:t>До 1914 года мост назывался </a:t>
            </a:r>
            <a:r>
              <a:rPr lang="ru-RU" dirty="0" err="1" smtClean="0"/>
              <a:t>Штиглицким</a:t>
            </a:r>
            <a:r>
              <a:rPr lang="ru-RU" dirty="0" smtClean="0"/>
              <a:t>. Это название связано с близостью Балтийского вокзала, обслуживающего железную дорогу, построенную на средства барона А. Л. </a:t>
            </a:r>
            <a:r>
              <a:rPr lang="ru-RU" dirty="0" err="1" smtClean="0"/>
              <a:t>Штиглица</a:t>
            </a:r>
            <a:r>
              <a:rPr lang="ru-RU" dirty="0" smtClean="0"/>
              <a:t>. </a:t>
            </a:r>
          </a:p>
          <a:p>
            <a:r>
              <a:rPr lang="ru-RU" dirty="0" smtClean="0"/>
              <a:t>В 1914 году в год столетия со дня рождения Михаила Юрьевича Лермонтова Ново-Петергофский проспект стал называться Лермонтовским. Поэт жил в этом районе и обучался в находящемся на проспекте Николаевском кавалерийском училище. Лермонтовским назвали и </a:t>
            </a:r>
            <a:r>
              <a:rPr lang="ru-RU" dirty="0" err="1" smtClean="0"/>
              <a:t>Штиглицкий</a:t>
            </a:r>
            <a:r>
              <a:rPr lang="ru-RU" dirty="0" smtClean="0"/>
              <a:t> мост. </a:t>
            </a:r>
          </a:p>
          <a:p>
            <a:r>
              <a:rPr lang="ru-RU" dirty="0" smtClean="0"/>
              <a:t>В 1932 году в связи с планами прокладки к Балтийскому вокзалу трамвайной линии по проекту инженеров О. Е. Бугаевой, Н. Е. Ермолаева и М. И. Жданова был построен новый железобетонный Ново-Петергофский мост. Проект консультировал профессор Г. П. Передерий. В создании архитектурного оформления Ново-Петергофского моста принимал участие Л. А. Ильин. </a:t>
            </a:r>
          </a:p>
          <a:p>
            <a:r>
              <a:rPr lang="ru-RU" dirty="0" smtClean="0"/>
              <a:t>Перила Ново-Петергофского моста, не отличавшиеся художественными качествами, по предложению инженера П. П. Степанова в 1960 году были заменены на новые, по проекту И. Н. Бенуа. Рисунок новых перил напоминает рисунок перил моста через Лиговский канал у Московских ворот (ныне не существующий), приписываемый архитектору В. П. Стасову. </a:t>
            </a:r>
          </a:p>
          <a:p>
            <a:r>
              <a:rPr lang="ru-RU" dirty="0" smtClean="0"/>
              <a:t>Длина Ново-Петергофского моста составляет 32,5 метра, ширина - 23,26 метра. </a:t>
            </a:r>
          </a:p>
          <a:p>
            <a:endParaRPr lang="ru-RU" dirty="0"/>
          </a:p>
        </p:txBody>
      </p:sp>
      <p:pic>
        <p:nvPicPr>
          <p:cNvPr id="5" name="Содержимое 4" descr="00_4324__novpetm_01.jpg"/>
          <p:cNvPicPr>
            <a:picLocks noGrp="1" noChangeAspect="1"/>
          </p:cNvPicPr>
          <p:nvPr>
            <p:ph sz="half" idx="2"/>
          </p:nvPr>
        </p:nvPicPr>
        <p:blipFill>
          <a:blip r:embed="rId2" cstate="print"/>
          <a:stretch>
            <a:fillRect/>
          </a:stretch>
        </p:blipFill>
        <p:spPr>
          <a:xfrm>
            <a:off x="5436096" y="2795826"/>
            <a:ext cx="36004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928694"/>
          </a:xfrm>
        </p:spPr>
        <p:txBody>
          <a:bodyPr>
            <a:noAutofit/>
          </a:bodyPr>
          <a:lstStyle/>
          <a:p>
            <a:pPr algn="ctr"/>
            <a:r>
              <a:rPr lang="ru-RU" sz="6000" b="1" dirty="0" smtClean="0"/>
              <a:t>Предтеченский </a:t>
            </a:r>
            <a:r>
              <a:rPr lang="ru-RU" sz="6000" b="1" dirty="0" smtClean="0"/>
              <a:t>мост</a:t>
            </a:r>
            <a:endParaRPr lang="ru-RU" sz="6000" dirty="0"/>
          </a:p>
        </p:txBody>
      </p:sp>
      <p:sp>
        <p:nvSpPr>
          <p:cNvPr id="3" name="Содержимое 2"/>
          <p:cNvSpPr>
            <a:spLocks noGrp="1"/>
          </p:cNvSpPr>
          <p:nvPr>
            <p:ph sz="half" idx="1"/>
          </p:nvPr>
        </p:nvSpPr>
        <p:spPr/>
        <p:txBody>
          <a:bodyPr>
            <a:normAutofit fontScale="62500" lnSpcReduction="20000"/>
          </a:bodyPr>
          <a:lstStyle/>
          <a:p>
            <a:r>
              <a:rPr lang="ru-RU" dirty="0" smtClean="0"/>
              <a:t>Первый мост через Обводный канал между Тамбовской и Черняховского улицами был построен в 1887 году. В 1914 году эта пешеходная деревянная переправа была перестроена в </a:t>
            </a:r>
            <a:r>
              <a:rPr lang="ru-RU" dirty="0" err="1" smtClean="0"/>
              <a:t>трёхпролётный</a:t>
            </a:r>
            <a:r>
              <a:rPr lang="ru-RU" dirty="0" smtClean="0"/>
              <a:t> мост. Название "Предтеченский мост" связано с находящимся рядом приделом Рождества Иоанна Предтечи Крестовоздвиженского собора, а также с названием </a:t>
            </a:r>
            <a:r>
              <a:rPr lang="ru-RU" dirty="0" err="1" smtClean="0"/>
              <a:t>Предтеческой</a:t>
            </a:r>
            <a:r>
              <a:rPr lang="ru-RU" dirty="0" smtClean="0"/>
              <a:t> улицы (ныне улица Черняховского). </a:t>
            </a:r>
          </a:p>
          <a:p>
            <a:r>
              <a:rPr lang="ru-RU" dirty="0" smtClean="0"/>
              <a:t>В 1962-1963 годах по проекту инженера Е. А. </a:t>
            </a:r>
            <a:r>
              <a:rPr lang="ru-RU" dirty="0" err="1" smtClean="0"/>
              <a:t>Болтуновой</a:t>
            </a:r>
            <a:r>
              <a:rPr lang="ru-RU" dirty="0" smtClean="0"/>
              <a:t> и архитектора Л. А. </a:t>
            </a:r>
            <a:r>
              <a:rPr lang="ru-RU" dirty="0" err="1" smtClean="0"/>
              <a:t>Носкова</a:t>
            </a:r>
            <a:r>
              <a:rPr lang="ru-RU" dirty="0" smtClean="0"/>
              <a:t> здесь был построен новый железобетонный Предтеченский мост с облицованными гранитом опорами. Его длина составила 47,7 метра, ширина - 27 метров. </a:t>
            </a:r>
          </a:p>
          <a:p>
            <a:endParaRPr lang="ru-RU" dirty="0"/>
          </a:p>
        </p:txBody>
      </p:sp>
      <p:pic>
        <p:nvPicPr>
          <p:cNvPr id="5" name="Содержимое 4" descr="IQG4S7oP62M.jpg"/>
          <p:cNvPicPr>
            <a:picLocks noGrp="1" noChangeAspect="1"/>
          </p:cNvPicPr>
          <p:nvPr>
            <p:ph sz="half" idx="2"/>
          </p:nvPr>
        </p:nvPicPr>
        <p:blipFill>
          <a:blip r:embed="rId2" cstate="print"/>
          <a:stretch>
            <a:fillRect/>
          </a:stretch>
        </p:blipFill>
        <p:spPr>
          <a:xfrm>
            <a:off x="4648200" y="2623344"/>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39460"/>
          </a:xfrm>
        </p:spPr>
        <p:txBody>
          <a:bodyPr>
            <a:noAutofit/>
          </a:bodyPr>
          <a:lstStyle/>
          <a:p>
            <a:pPr algn="ctr"/>
            <a:r>
              <a:rPr lang="ru-RU" sz="6000" b="1" dirty="0" err="1" smtClean="0"/>
              <a:t>Рузовский</a:t>
            </a:r>
            <a:r>
              <a:rPr lang="ru-RU" sz="6000" b="1" dirty="0" smtClean="0"/>
              <a:t> </a:t>
            </a:r>
            <a:r>
              <a:rPr lang="ru-RU" sz="6000" b="1" dirty="0" smtClean="0"/>
              <a:t>мост</a:t>
            </a:r>
            <a:endParaRPr lang="ru-RU" sz="6000" dirty="0"/>
          </a:p>
        </p:txBody>
      </p:sp>
      <p:sp>
        <p:nvSpPr>
          <p:cNvPr id="3" name="Содержимое 2"/>
          <p:cNvSpPr>
            <a:spLocks noGrp="1"/>
          </p:cNvSpPr>
          <p:nvPr>
            <p:ph sz="half" idx="1"/>
          </p:nvPr>
        </p:nvSpPr>
        <p:spPr>
          <a:xfrm>
            <a:off x="323528" y="1340768"/>
            <a:ext cx="4172272" cy="5517232"/>
          </a:xfrm>
        </p:spPr>
        <p:txBody>
          <a:bodyPr>
            <a:normAutofit fontScale="62500" lnSpcReduction="20000"/>
          </a:bodyPr>
          <a:lstStyle/>
          <a:p>
            <a:r>
              <a:rPr lang="ru-RU" dirty="0" smtClean="0"/>
              <a:t>В 1905 году через Обводный канал в створе </a:t>
            </a:r>
            <a:r>
              <a:rPr lang="ru-RU" dirty="0" err="1" smtClean="0"/>
              <a:t>Рузовской</a:t>
            </a:r>
            <a:r>
              <a:rPr lang="ru-RU" dirty="0" smtClean="0"/>
              <a:t> и </a:t>
            </a:r>
            <a:r>
              <a:rPr lang="ru-RU" dirty="0" err="1" smtClean="0"/>
              <a:t>Рыбинской</a:t>
            </a:r>
            <a:r>
              <a:rPr lang="ru-RU" dirty="0" smtClean="0"/>
              <a:t> улиц была перекинута деревянная балочная переправа. Своё название она взяла от </a:t>
            </a:r>
            <a:r>
              <a:rPr lang="ru-RU" dirty="0" err="1" smtClean="0"/>
              <a:t>Рузовской</a:t>
            </a:r>
            <a:r>
              <a:rPr lang="ru-RU" dirty="0" smtClean="0"/>
              <a:t> улицы, которая в свою очередь была так названа по городу Руза Московской губернии. </a:t>
            </a:r>
          </a:p>
          <a:p>
            <a:r>
              <a:rPr lang="ru-RU" dirty="0" smtClean="0"/>
              <a:t>Блокадной зимой 1941-1942 годов деревянный </a:t>
            </a:r>
            <a:r>
              <a:rPr lang="ru-RU" dirty="0" err="1" smtClean="0"/>
              <a:t>Рузовский</a:t>
            </a:r>
            <a:r>
              <a:rPr lang="ru-RU" dirty="0" smtClean="0"/>
              <a:t> мост был разобран на дрова. </a:t>
            </a:r>
          </a:p>
          <a:p>
            <a:r>
              <a:rPr lang="ru-RU" dirty="0" smtClean="0"/>
              <a:t>При реконструкции Ново-Московского моста возникла необходимость в отводе с него транспортного потока. В связи с этим, было принято решение о восстановлении </a:t>
            </a:r>
            <a:r>
              <a:rPr lang="ru-RU" dirty="0" err="1" smtClean="0"/>
              <a:t>Рузовского</a:t>
            </a:r>
            <a:r>
              <a:rPr lang="ru-RU" dirty="0" smtClean="0"/>
              <a:t> моста. В 1961 году это было реализовано. </a:t>
            </a:r>
          </a:p>
          <a:p>
            <a:r>
              <a:rPr lang="ru-RU" dirty="0" smtClean="0"/>
              <a:t>В 1985 году производилась реконструкция </a:t>
            </a:r>
            <a:r>
              <a:rPr lang="ru-RU" dirty="0" err="1" smtClean="0"/>
              <a:t>Рузовского</a:t>
            </a:r>
            <a:r>
              <a:rPr lang="ru-RU" dirty="0" smtClean="0"/>
              <a:t> моста по проекту инженера С. Н. </a:t>
            </a:r>
            <a:r>
              <a:rPr lang="ru-RU" dirty="0" err="1" smtClean="0"/>
              <a:t>Шилкина</a:t>
            </a:r>
            <a:r>
              <a:rPr lang="ru-RU" dirty="0" smtClean="0"/>
              <a:t>. Его конструкции остались деревянными. Таким образом, </a:t>
            </a:r>
            <a:r>
              <a:rPr lang="ru-RU" dirty="0" err="1" smtClean="0"/>
              <a:t>Рузовский</a:t>
            </a:r>
            <a:r>
              <a:rPr lang="ru-RU" dirty="0" smtClean="0"/>
              <a:t> мост остался последней деревянной транспортной переправой через Обводный канал. Его длина составляет 30,5 метров, ширина - 27,3 метра. </a:t>
            </a:r>
          </a:p>
          <a:p>
            <a:endParaRPr lang="ru-RU" dirty="0"/>
          </a:p>
        </p:txBody>
      </p:sp>
      <p:pic>
        <p:nvPicPr>
          <p:cNvPr id="5" name="Содержимое 4" descr="photo_73-75522.jpg"/>
          <p:cNvPicPr>
            <a:picLocks noGrp="1" noChangeAspect="1"/>
          </p:cNvPicPr>
          <p:nvPr>
            <p:ph sz="half" idx="2"/>
          </p:nvPr>
        </p:nvPicPr>
        <p:blipFill>
          <a:blip r:embed="rId2" cstate="print"/>
          <a:stretch>
            <a:fillRect/>
          </a:stretch>
        </p:blipFill>
        <p:spPr>
          <a:xfrm>
            <a:off x="4788024" y="2132856"/>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82906"/>
          </a:xfrm>
        </p:spPr>
        <p:txBody>
          <a:bodyPr>
            <a:noAutofit/>
          </a:bodyPr>
          <a:lstStyle/>
          <a:p>
            <a:pPr algn="ctr"/>
            <a:r>
              <a:rPr lang="ru-RU" sz="6000" b="1" dirty="0" smtClean="0"/>
              <a:t>Мост Степана </a:t>
            </a:r>
            <a:r>
              <a:rPr lang="ru-RU" sz="6000" b="1" dirty="0" smtClean="0"/>
              <a:t>Разина</a:t>
            </a:r>
            <a:endParaRPr lang="ru-RU" sz="6000" dirty="0"/>
          </a:p>
        </p:txBody>
      </p:sp>
      <p:sp>
        <p:nvSpPr>
          <p:cNvPr id="3" name="Содержимое 2"/>
          <p:cNvSpPr>
            <a:spLocks noGrp="1"/>
          </p:cNvSpPr>
          <p:nvPr>
            <p:ph sz="half" idx="1"/>
          </p:nvPr>
        </p:nvSpPr>
        <p:spPr>
          <a:xfrm>
            <a:off x="457200" y="1484784"/>
            <a:ext cx="4038600" cy="5373215"/>
          </a:xfrm>
        </p:spPr>
        <p:txBody>
          <a:bodyPr>
            <a:normAutofit fontScale="62500" lnSpcReduction="20000"/>
          </a:bodyPr>
          <a:lstStyle/>
          <a:p>
            <a:r>
              <a:rPr lang="ru-RU" dirty="0" smtClean="0"/>
              <a:t>Мост через Обводный канал в створе улицы Степана Разина был построен в 1914 году. Своё название он всё время своего существования получал благодаря этой самой улице. До 1923 года она называлась </a:t>
            </a:r>
            <a:r>
              <a:rPr lang="ru-RU" dirty="0" err="1" smtClean="0"/>
              <a:t>Эстляндской</a:t>
            </a:r>
            <a:r>
              <a:rPr lang="ru-RU" dirty="0" smtClean="0"/>
              <a:t>, так как вела в сторону </a:t>
            </a:r>
            <a:r>
              <a:rPr lang="ru-RU" dirty="0" err="1" smtClean="0"/>
              <a:t>Эстляндской</a:t>
            </a:r>
            <a:r>
              <a:rPr lang="ru-RU" dirty="0" smtClean="0"/>
              <a:t> губернии (северная часть Эстонии). Также была названа и переправа - </a:t>
            </a:r>
            <a:r>
              <a:rPr lang="ru-RU" dirty="0" err="1" smtClean="0"/>
              <a:t>Эстляндский</a:t>
            </a:r>
            <a:r>
              <a:rPr lang="ru-RU" dirty="0" smtClean="0"/>
              <a:t> мост. </a:t>
            </a:r>
          </a:p>
          <a:p>
            <a:r>
              <a:rPr lang="ru-RU" dirty="0" smtClean="0"/>
              <a:t>С 1923 года улицу стали называть улицей Стеньки Разина. Вслед за ней также переименовали и переправу. В 1939 году городская магистраль вместе с переправой получили более "официальные" имена - улица и мост Степана Разина. </a:t>
            </a:r>
          </a:p>
          <a:p>
            <a:r>
              <a:rPr lang="ru-RU" dirty="0" smtClean="0"/>
              <a:t>В 1977-1979 годах старый мост Степана Разина был перестроен. По проекту инженера А. Д. </a:t>
            </a:r>
            <a:r>
              <a:rPr lang="ru-RU" dirty="0" err="1" smtClean="0"/>
              <a:t>Гутцайта</a:t>
            </a:r>
            <a:r>
              <a:rPr lang="ru-RU" dirty="0" smtClean="0"/>
              <a:t> и архитектора В. М. Иванова здесь была построена новая железобетонная переправа. Её длина составила 38,3 метра, ширина - 20 метров. </a:t>
            </a:r>
          </a:p>
          <a:p>
            <a:endParaRPr lang="ru-RU" dirty="0"/>
          </a:p>
        </p:txBody>
      </p:sp>
      <p:pic>
        <p:nvPicPr>
          <p:cNvPr id="5" name="Содержимое 4" descr="23_4741__mctepraz_02.jpg"/>
          <p:cNvPicPr>
            <a:picLocks noGrp="1" noChangeAspect="1"/>
          </p:cNvPicPr>
          <p:nvPr>
            <p:ph sz="half" idx="2"/>
          </p:nvPr>
        </p:nvPicPr>
        <p:blipFill>
          <a:blip r:embed="rId2" cstate="print"/>
          <a:stretch>
            <a:fillRect/>
          </a:stretch>
        </p:blipFill>
        <p:spPr>
          <a:xfrm>
            <a:off x="4648200" y="2795826"/>
            <a:ext cx="40386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pPr algn="ctr"/>
            <a:r>
              <a:rPr lang="ru-RU" b="1" dirty="0" smtClean="0"/>
              <a:t>Атаманский </a:t>
            </a:r>
            <a:r>
              <a:rPr lang="ru-RU" b="1" dirty="0" smtClean="0"/>
              <a:t>мост</a:t>
            </a:r>
            <a:endParaRPr lang="ru-RU" dirty="0"/>
          </a:p>
        </p:txBody>
      </p:sp>
      <p:sp>
        <p:nvSpPr>
          <p:cNvPr id="3" name="Содержимое 2"/>
          <p:cNvSpPr>
            <a:spLocks noGrp="1"/>
          </p:cNvSpPr>
          <p:nvPr>
            <p:ph sz="half" idx="1"/>
          </p:nvPr>
        </p:nvSpPr>
        <p:spPr>
          <a:xfrm>
            <a:off x="0" y="1196752"/>
            <a:ext cx="4495800" cy="5661248"/>
          </a:xfrm>
        </p:spPr>
        <p:txBody>
          <a:bodyPr>
            <a:normAutofit fontScale="55000" lnSpcReduction="20000"/>
          </a:bodyPr>
          <a:lstStyle/>
          <a:p>
            <a:r>
              <a:rPr lang="ru-RU" dirty="0" smtClean="0"/>
              <a:t>Первый мост через Обводный канал в створе </a:t>
            </a:r>
            <a:r>
              <a:rPr lang="ru-RU" dirty="0" err="1" smtClean="0"/>
              <a:t>Глухоозёрского</a:t>
            </a:r>
            <a:r>
              <a:rPr lang="ru-RU" dirty="0" smtClean="0"/>
              <a:t> шоссе и Кременчугской улицы был построен в середине XIX века. Его пролётное строение было сооружено по проекту американского инженера Уильяма </a:t>
            </a:r>
            <a:r>
              <a:rPr lang="ru-RU" dirty="0" err="1" smtClean="0"/>
              <a:t>Гау</a:t>
            </a:r>
            <a:r>
              <a:rPr lang="ru-RU" dirty="0" smtClean="0"/>
              <a:t>, поэтому переправа стала называться Американским мостом. Интересно, что инженер не знал точных расчётов, проводил строительные работы основываясь только на своём практическом опыте. Математическое обоснование применённых здесь конструкций впоследствии выполнил русский инженер Д. И. Журавский, известный по проектированию шпиля колокольни Петропавловского собора. Построенный Уильямом </a:t>
            </a:r>
            <a:r>
              <a:rPr lang="ru-RU" dirty="0" err="1" smtClean="0"/>
              <a:t>Гау</a:t>
            </a:r>
            <a:r>
              <a:rPr lang="ru-RU" dirty="0" smtClean="0"/>
              <a:t> мост существовал до 1880-х годов. </a:t>
            </a:r>
          </a:p>
          <a:p>
            <a:r>
              <a:rPr lang="ru-RU" dirty="0" smtClean="0"/>
              <a:t>Впоследствии на этом месте был сооружена новая переправа. К 1914 году она представляла из себя деревянный </a:t>
            </a:r>
            <a:r>
              <a:rPr lang="ru-RU" dirty="0" err="1" smtClean="0"/>
              <a:t>трёхпролётный</a:t>
            </a:r>
            <a:r>
              <a:rPr lang="ru-RU" dirty="0" smtClean="0"/>
              <a:t> автогужевой мост. В 1932 году проводился его капитальный ремонт. В 1940 году переправе дали новое название - Атаманский мост. Оно связано с расположенными по соседству зданиями бывших казарм лейб-гвардии Атаманского полка (Атаманская ул. 2). </a:t>
            </a:r>
          </a:p>
          <a:p>
            <a:r>
              <a:rPr lang="ru-RU" dirty="0" smtClean="0"/>
              <a:t>В 1972-1975 годах здесь по проекту инженера А. Д. </a:t>
            </a:r>
            <a:r>
              <a:rPr lang="ru-RU" dirty="0" err="1" smtClean="0"/>
              <a:t>Гутцайта</a:t>
            </a:r>
            <a:r>
              <a:rPr lang="ru-RU" dirty="0" smtClean="0"/>
              <a:t> и архитектора Л. А. </a:t>
            </a:r>
            <a:r>
              <a:rPr lang="ru-RU" dirty="0" err="1" smtClean="0"/>
              <a:t>Носкова</a:t>
            </a:r>
            <a:r>
              <a:rPr lang="ru-RU" dirty="0" smtClean="0"/>
              <a:t> был построен новый железобетонный однопролётный Атаманский мост. Его длина составила 39,5 метра, ширина - 31,7 метра. </a:t>
            </a:r>
          </a:p>
          <a:p>
            <a:endParaRPr lang="ru-RU" dirty="0"/>
          </a:p>
        </p:txBody>
      </p:sp>
      <p:pic>
        <p:nvPicPr>
          <p:cNvPr id="5" name="Содержимое 4" descr="33_big.jpg"/>
          <p:cNvPicPr>
            <a:picLocks noGrp="1" noChangeAspect="1"/>
          </p:cNvPicPr>
          <p:nvPr>
            <p:ph sz="half" idx="2"/>
          </p:nvPr>
        </p:nvPicPr>
        <p:blipFill>
          <a:blip r:embed="rId2" cstate="print"/>
          <a:stretch>
            <a:fillRect/>
          </a:stretch>
        </p:blipFill>
        <p:spPr>
          <a:xfrm>
            <a:off x="4648200" y="2623344"/>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68592"/>
          </a:xfrm>
        </p:spPr>
        <p:txBody>
          <a:bodyPr>
            <a:noAutofit/>
          </a:bodyPr>
          <a:lstStyle/>
          <a:p>
            <a:pPr algn="ctr"/>
            <a:r>
              <a:rPr lang="ru-RU" sz="6000" b="1" dirty="0" err="1" smtClean="0"/>
              <a:t>Таракановский</a:t>
            </a:r>
            <a:r>
              <a:rPr lang="ru-RU" sz="6000" b="1" dirty="0" smtClean="0"/>
              <a:t> </a:t>
            </a:r>
            <a:r>
              <a:rPr lang="ru-RU" sz="6000" b="1" dirty="0" smtClean="0"/>
              <a:t>мост</a:t>
            </a:r>
            <a:endParaRPr lang="ru-RU" sz="6000" dirty="0"/>
          </a:p>
        </p:txBody>
      </p:sp>
      <p:sp>
        <p:nvSpPr>
          <p:cNvPr id="3" name="Содержимое 2"/>
          <p:cNvSpPr>
            <a:spLocks noGrp="1"/>
          </p:cNvSpPr>
          <p:nvPr>
            <p:ph sz="half" idx="1"/>
          </p:nvPr>
        </p:nvSpPr>
        <p:spPr>
          <a:xfrm>
            <a:off x="457200" y="1196752"/>
            <a:ext cx="4038600" cy="5544615"/>
          </a:xfrm>
        </p:spPr>
        <p:txBody>
          <a:bodyPr>
            <a:normAutofit fontScale="62500" lnSpcReduction="20000"/>
          </a:bodyPr>
          <a:lstStyle/>
          <a:p>
            <a:r>
              <a:rPr lang="ru-RU" dirty="0" smtClean="0"/>
              <a:t>Пешеходный </a:t>
            </a:r>
            <a:r>
              <a:rPr lang="ru-RU" dirty="0" err="1" smtClean="0"/>
              <a:t>Таракановский</a:t>
            </a:r>
            <a:r>
              <a:rPr lang="ru-RU" dirty="0" smtClean="0"/>
              <a:t> мост через Обводный канал расположен в створе улицы Циолковского, называвшейся ранее </a:t>
            </a:r>
            <a:r>
              <a:rPr lang="ru-RU" dirty="0" err="1" smtClean="0"/>
              <a:t>Таракановской</a:t>
            </a:r>
            <a:r>
              <a:rPr lang="ru-RU" dirty="0" smtClean="0"/>
              <a:t> улицей. По ней и названа переправа. </a:t>
            </a:r>
            <a:r>
              <a:rPr lang="ru-RU" dirty="0" err="1" smtClean="0"/>
              <a:t>Таракановская</a:t>
            </a:r>
            <a:r>
              <a:rPr lang="ru-RU" dirty="0" smtClean="0"/>
              <a:t> улица в свою очередь берёт название от протекавшей здесь речки </a:t>
            </a:r>
            <a:r>
              <a:rPr lang="ru-RU" dirty="0" err="1" smtClean="0"/>
              <a:t>Таракановки</a:t>
            </a:r>
            <a:r>
              <a:rPr lang="ru-RU" dirty="0" smtClean="0"/>
              <a:t>, засыпанной в 1908 году. </a:t>
            </a:r>
          </a:p>
          <a:p>
            <a:r>
              <a:rPr lang="ru-RU" dirty="0" smtClean="0"/>
              <a:t>К 1933 году </a:t>
            </a:r>
            <a:r>
              <a:rPr lang="ru-RU" dirty="0" err="1" smtClean="0"/>
              <a:t>Таракановский</a:t>
            </a:r>
            <a:r>
              <a:rPr lang="ru-RU" dirty="0" smtClean="0"/>
              <a:t> мост (ранее называвшийся </a:t>
            </a:r>
            <a:r>
              <a:rPr lang="ru-RU" dirty="0" err="1" smtClean="0"/>
              <a:t>Старо-Таракановским</a:t>
            </a:r>
            <a:r>
              <a:rPr lang="ru-RU" dirty="0" smtClean="0"/>
              <a:t>) представлял из себя деревянную </a:t>
            </a:r>
            <a:r>
              <a:rPr lang="ru-RU" dirty="0" err="1" smtClean="0"/>
              <a:t>семипролётную</a:t>
            </a:r>
            <a:r>
              <a:rPr lang="ru-RU" dirty="0" smtClean="0"/>
              <a:t> переправу. Средний пролёт моста имел дощатую гвоздевую ферму, что отличало мост от всех остальных переправ в городе. </a:t>
            </a:r>
          </a:p>
          <a:p>
            <a:r>
              <a:rPr lang="ru-RU" dirty="0" smtClean="0"/>
              <a:t>В 1975 году по проекту инженера А. Д. </a:t>
            </a:r>
            <a:r>
              <a:rPr lang="ru-RU" dirty="0" err="1" smtClean="0"/>
              <a:t>Гутцайта</a:t>
            </a:r>
            <a:r>
              <a:rPr lang="ru-RU" dirty="0" smtClean="0"/>
              <a:t> был построен новый металлический </a:t>
            </a:r>
            <a:r>
              <a:rPr lang="ru-RU" dirty="0" err="1" smtClean="0"/>
              <a:t>Таракановский</a:t>
            </a:r>
            <a:r>
              <a:rPr lang="ru-RU" dirty="0" smtClean="0"/>
              <a:t> мост. Он украшен стилизованными под старину фонарями работы архитектора А. Б. Лебединского. Длина переправы составляет 33,5 метра, ширина - 3,5 метра. </a:t>
            </a:r>
          </a:p>
          <a:p>
            <a:endParaRPr lang="ru-RU" dirty="0"/>
          </a:p>
        </p:txBody>
      </p:sp>
      <p:pic>
        <p:nvPicPr>
          <p:cNvPr id="5" name="Содержимое 4" descr="00_0857__tarakm_01.jpg"/>
          <p:cNvPicPr>
            <a:picLocks noGrp="1" noChangeAspect="1"/>
          </p:cNvPicPr>
          <p:nvPr>
            <p:ph sz="half" idx="2"/>
          </p:nvPr>
        </p:nvPicPr>
        <p:blipFill>
          <a:blip r:embed="rId2" cstate="print"/>
          <a:stretch>
            <a:fillRect/>
          </a:stretch>
        </p:blipFill>
        <p:spPr>
          <a:xfrm>
            <a:off x="4648200" y="2795826"/>
            <a:ext cx="40386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fontScale="90000"/>
          </a:bodyPr>
          <a:lstStyle/>
          <a:p>
            <a:pPr algn="ctr"/>
            <a:r>
              <a:rPr lang="ru-RU" sz="6000" b="1" dirty="0" smtClean="0"/>
              <a:t>Шлиссельбургский</a:t>
            </a:r>
            <a:r>
              <a:rPr lang="ru-RU" b="1" dirty="0" smtClean="0"/>
              <a:t> </a:t>
            </a:r>
            <a:r>
              <a:rPr lang="ru-RU" sz="6000" b="1" dirty="0" smtClean="0"/>
              <a:t>мост</a:t>
            </a:r>
            <a:endParaRPr lang="ru-RU" dirty="0"/>
          </a:p>
        </p:txBody>
      </p:sp>
      <p:sp>
        <p:nvSpPr>
          <p:cNvPr id="3" name="Содержимое 2"/>
          <p:cNvSpPr>
            <a:spLocks noGrp="1"/>
          </p:cNvSpPr>
          <p:nvPr>
            <p:ph sz="half" idx="1"/>
          </p:nvPr>
        </p:nvSpPr>
        <p:spPr>
          <a:xfrm>
            <a:off x="0" y="980728"/>
            <a:ext cx="5004048" cy="5877272"/>
          </a:xfrm>
        </p:spPr>
        <p:txBody>
          <a:bodyPr>
            <a:normAutofit fontScale="62500" lnSpcReduction="20000"/>
          </a:bodyPr>
          <a:lstStyle/>
          <a:p>
            <a:r>
              <a:rPr lang="ru-RU" dirty="0" smtClean="0"/>
              <a:t>Первая деревянная переправа через Обводный канал в месте его слияния с Невой появилась в 1820-х годах. Её первое название Заводской мост. В 1833 году вместо неё по проекту П. П. </a:t>
            </a:r>
            <a:r>
              <a:rPr lang="ru-RU" dirty="0" err="1" smtClean="0"/>
              <a:t>Базена</a:t>
            </a:r>
            <a:r>
              <a:rPr lang="ru-RU" dirty="0" smtClean="0"/>
              <a:t> был построен новый однопролётный мост с деревянными пролётными строениями и облицованными гранитом опорами. Через переправу был проложен железнодорожный путь. </a:t>
            </a:r>
          </a:p>
          <a:p>
            <a:r>
              <a:rPr lang="ru-RU" dirty="0" smtClean="0"/>
              <a:t>Этот мост неоднократно переименовывался. В 1849 - 1862 годах он назывался Ново-Архангельским, до 1885 года - Архангельским, до 1925 года - Архангелогородским. Эти названия он взял от города, в сторону которого ведёт проходящая через мост трасса. С 1920-х годов и по настоящее время переправа известна как Шлиссельбургский мост. Такое название связано с тем, что проходящий по линии моста проспект </a:t>
            </a:r>
            <a:r>
              <a:rPr lang="ru-RU" dirty="0" err="1" smtClean="0"/>
              <a:t>Обуховской</a:t>
            </a:r>
            <a:r>
              <a:rPr lang="ru-RU" dirty="0" smtClean="0"/>
              <a:t> Обороны, продолжаемый Шлиссельбургским проспектом, соединяет Санкт-Петербург со Шлиссельбургом. </a:t>
            </a:r>
          </a:p>
          <a:p>
            <a:r>
              <a:rPr lang="ru-RU" dirty="0" smtClean="0"/>
              <a:t>Мост капитально перестраивался в 1886 и 1929 годах. Во время последней реконструкции (проект инженеров Б. Д. Васильева и О. Е. Бугаевой) он приобрёл существующий сейчас облик. </a:t>
            </a:r>
          </a:p>
          <a:p>
            <a:r>
              <a:rPr lang="ru-RU" dirty="0" smtClean="0"/>
              <a:t>Длина Шлиссельбургского моста составляет 34,8 метра, ширина - 24 метра. </a:t>
            </a:r>
          </a:p>
          <a:p>
            <a:endParaRPr lang="ru-RU" dirty="0"/>
          </a:p>
        </p:txBody>
      </p:sp>
      <p:pic>
        <p:nvPicPr>
          <p:cNvPr id="5" name="Содержимое 4" descr="brObv01.jpg"/>
          <p:cNvPicPr>
            <a:picLocks noGrp="1" noChangeAspect="1"/>
          </p:cNvPicPr>
          <p:nvPr>
            <p:ph sz="half" idx="2"/>
          </p:nvPr>
        </p:nvPicPr>
        <p:blipFill>
          <a:blip r:embed="rId2" cstate="print"/>
          <a:stretch>
            <a:fillRect/>
          </a:stretch>
        </p:blipFill>
        <p:spPr>
          <a:xfrm>
            <a:off x="5076056" y="2754598"/>
            <a:ext cx="3816424" cy="2766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11468"/>
          </a:xfrm>
        </p:spPr>
        <p:txBody>
          <a:bodyPr>
            <a:normAutofit/>
          </a:bodyPr>
          <a:lstStyle/>
          <a:p>
            <a:pPr algn="ctr"/>
            <a:r>
              <a:rPr lang="ru-RU" b="1" dirty="0" smtClean="0"/>
              <a:t>Балтийский </a:t>
            </a:r>
            <a:r>
              <a:rPr lang="ru-RU" b="1" dirty="0" smtClean="0"/>
              <a:t>мост</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Балтийский пешеходный мост через Обводный канал построен в 1956-1957 годах по проекту инженера А. А. Куликова и архитектора П. А. </a:t>
            </a:r>
            <a:r>
              <a:rPr lang="ru-RU" dirty="0" err="1" smtClean="0"/>
              <a:t>Арешева</a:t>
            </a:r>
            <a:r>
              <a:rPr lang="ru-RU" dirty="0" smtClean="0"/>
              <a:t>. Его сооружение понадобилось прежде всего для переброски через канал теплофикационных труб. Несмотря на это, Балтийский мост приобрёл богатый архитектурный облик. </a:t>
            </a:r>
          </a:p>
          <a:p>
            <a:r>
              <a:rPr lang="ru-RU" dirty="0" smtClean="0"/>
              <a:t>Переправу иногда называют и Ново-Балтийской. Своё название мост получил от располагающегося рядом Балтийского вокзала. В 2007 году архитектурное убранство моста было отреставрировано. </a:t>
            </a:r>
          </a:p>
          <a:p>
            <a:r>
              <a:rPr lang="ru-RU" dirty="0" smtClean="0"/>
              <a:t>Длина Балтийского моста составляет 33 метра, ширина - 4,5 метра. </a:t>
            </a:r>
          </a:p>
          <a:p>
            <a:endParaRPr lang="ru-RU" dirty="0"/>
          </a:p>
        </p:txBody>
      </p:sp>
      <p:pic>
        <p:nvPicPr>
          <p:cNvPr id="5" name="Содержимое 4" descr="stpete_2.jpg"/>
          <p:cNvPicPr>
            <a:picLocks noGrp="1" noChangeAspect="1"/>
          </p:cNvPicPr>
          <p:nvPr>
            <p:ph sz="half" idx="2"/>
          </p:nvPr>
        </p:nvPicPr>
        <p:blipFill>
          <a:blip r:embed="rId2" cstate="print"/>
          <a:stretch>
            <a:fillRect/>
          </a:stretch>
        </p:blipFill>
        <p:spPr>
          <a:xfrm>
            <a:off x="4648200" y="2625933"/>
            <a:ext cx="4038600" cy="302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Борисов мост</a:t>
            </a:r>
            <a:br>
              <a:rPr lang="ru-RU" b="1" dirty="0" smtClean="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Перекинутый через Обводный канал пешеходный Борисов мост соединяет две промышленные зоны Санкт-Петербурга. Своё название он берёт от когда то здесь существовавших здесь двух домов купца Борисова. </a:t>
            </a:r>
          </a:p>
          <a:p>
            <a:r>
              <a:rPr lang="ru-RU" dirty="0" smtClean="0"/>
              <a:t>В 1928 году Борисов мост капитально перестраивался, после чего представлял из себя </a:t>
            </a:r>
            <a:r>
              <a:rPr lang="ru-RU" dirty="0" err="1" smtClean="0"/>
              <a:t>пятипролётную</a:t>
            </a:r>
            <a:r>
              <a:rPr lang="ru-RU" dirty="0" smtClean="0"/>
              <a:t> балочную конструкцию. В 1988-1989 годах по проекту архитектора В. М. Иванова и инженера А. И. Фельдмана здесь была сооружена новая металлическая переправа. Её длина составила 33,1 метра, ширина - 3,5 метра. </a:t>
            </a:r>
          </a:p>
          <a:p>
            <a:endParaRPr lang="ru-RU" dirty="0"/>
          </a:p>
        </p:txBody>
      </p:sp>
      <p:pic>
        <p:nvPicPr>
          <p:cNvPr id="5" name="Содержимое 4" descr="23_5858__borm_02.jpg"/>
          <p:cNvPicPr>
            <a:picLocks noGrp="1" noChangeAspect="1"/>
          </p:cNvPicPr>
          <p:nvPr>
            <p:ph sz="half" idx="2"/>
          </p:nvPr>
        </p:nvPicPr>
        <p:blipFill>
          <a:blip r:embed="rId2" cstate="print"/>
          <a:stretch>
            <a:fillRect/>
          </a:stretch>
        </p:blipFill>
        <p:spPr>
          <a:xfrm>
            <a:off x="4648200" y="2795826"/>
            <a:ext cx="40386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Боровой мост</a:t>
            </a:r>
            <a:br>
              <a:rPr lang="ru-RU" b="1" dirty="0" smtClean="0"/>
            </a:br>
            <a:endParaRPr lang="ru-RU" dirty="0"/>
          </a:p>
        </p:txBody>
      </p:sp>
      <p:sp>
        <p:nvSpPr>
          <p:cNvPr id="3" name="Содержимое 2"/>
          <p:cNvSpPr>
            <a:spLocks noGrp="1"/>
          </p:cNvSpPr>
          <p:nvPr>
            <p:ph sz="half" idx="1"/>
          </p:nvPr>
        </p:nvSpPr>
        <p:spPr>
          <a:xfrm>
            <a:off x="457200" y="1920084"/>
            <a:ext cx="4038600" cy="4821283"/>
          </a:xfrm>
        </p:spPr>
        <p:txBody>
          <a:bodyPr>
            <a:normAutofit fontScale="62500" lnSpcReduction="20000"/>
          </a:bodyPr>
          <a:lstStyle/>
          <a:p>
            <a:r>
              <a:rPr lang="ru-RU" dirty="0" smtClean="0"/>
              <a:t>Первый мост через Обводный канал в створе Боровой улицы появился в 1881 году. Он представлял из себя деревянную </a:t>
            </a:r>
            <a:r>
              <a:rPr lang="ru-RU" dirty="0" err="1" smtClean="0"/>
              <a:t>пятипролётную</a:t>
            </a:r>
            <a:r>
              <a:rPr lang="ru-RU" dirty="0" smtClean="0"/>
              <a:t> переправу на свайных основаниях. Мост назывался Андреевским. Его длина была равна 52 метрам, ширина - 13. </a:t>
            </a:r>
          </a:p>
          <a:p>
            <a:r>
              <a:rPr lang="ru-RU" dirty="0" smtClean="0"/>
              <a:t>В 1961 году мост был капитально перестроен. По проекту инженера А. А. Куликова и архитектора Л. А. </a:t>
            </a:r>
            <a:r>
              <a:rPr lang="ru-RU" dirty="0" err="1" smtClean="0"/>
              <a:t>Носкова</a:t>
            </a:r>
            <a:r>
              <a:rPr lang="ru-RU" dirty="0" smtClean="0"/>
              <a:t> здесь появилась однопролётная железобетонная переправа с облицованными гранитом опорами. Переправе дали новое название - Боровой мост. Это название связано с Боровой улицей, название которой происходит от находящегося когда-то здесь соснового бора. </a:t>
            </a:r>
          </a:p>
          <a:p>
            <a:r>
              <a:rPr lang="ru-RU" dirty="0" smtClean="0"/>
              <a:t>Длина Борового моста составляет 38 метров, ширина - 18,5 метра. </a:t>
            </a:r>
          </a:p>
          <a:p>
            <a:endParaRPr lang="ru-RU" dirty="0"/>
          </a:p>
        </p:txBody>
      </p:sp>
      <p:pic>
        <p:nvPicPr>
          <p:cNvPr id="5" name="Содержимое 4" descr="brObBorovoy1.jpg"/>
          <p:cNvPicPr>
            <a:picLocks noGrp="1" noChangeAspect="1"/>
          </p:cNvPicPr>
          <p:nvPr>
            <p:ph sz="half" idx="2"/>
          </p:nvPr>
        </p:nvPicPr>
        <p:blipFill>
          <a:blip r:embed="rId2" cstate="print"/>
          <a:stretch>
            <a:fillRect/>
          </a:stretch>
        </p:blipFill>
        <p:spPr>
          <a:xfrm>
            <a:off x="4648200" y="2979245"/>
            <a:ext cx="4038600" cy="2317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Варшавский мост</a:t>
            </a:r>
            <a:br>
              <a:rPr lang="ru-RU" b="1" dirty="0" smtClean="0"/>
            </a:br>
            <a:endParaRPr lang="ru-RU" dirty="0"/>
          </a:p>
        </p:txBody>
      </p:sp>
      <p:sp>
        <p:nvSpPr>
          <p:cNvPr id="3" name="Содержимое 2"/>
          <p:cNvSpPr>
            <a:spLocks noGrp="1"/>
          </p:cNvSpPr>
          <p:nvPr>
            <p:ph sz="half" idx="1"/>
          </p:nvPr>
        </p:nvSpPr>
        <p:spPr>
          <a:xfrm>
            <a:off x="457200" y="1920084"/>
            <a:ext cx="4038600" cy="4749275"/>
          </a:xfrm>
        </p:spPr>
        <p:txBody>
          <a:bodyPr>
            <a:normAutofit fontScale="62500" lnSpcReduction="20000"/>
          </a:bodyPr>
          <a:lstStyle/>
          <a:p>
            <a:r>
              <a:rPr lang="ru-RU" dirty="0" smtClean="0"/>
              <a:t>До 1870-х годов в створе Измайловского проспекта через Обводный канал был перекинут деревянный мост. В 1869-1870 годах Обществом Российских железных дорог здесь была построена новая металлическая на каменных опорах переправа. Благодаря находящемуся рядом Варшавскому вокзалу её назвали Варшавским мостом. При строительстве Варшавского моста впервые были применены не чугунные, а стальные конструкции. </a:t>
            </a:r>
          </a:p>
          <a:p>
            <a:r>
              <a:rPr lang="ru-RU" dirty="0" smtClean="0"/>
              <a:t>В начале XX века по переправе проложили трамвайные пути. В 1908-1910 годах в связи с увеличившимся транспортным потоком Варшавский мост был расширен с 22,1 до 30,6 метров. </a:t>
            </a:r>
          </a:p>
          <a:p>
            <a:r>
              <a:rPr lang="ru-RU" dirty="0" smtClean="0"/>
              <a:t>В 2006-2007 году переправа прошла капитальную реконструкцию, в результате которой трамвайные пути с неё были убраны. </a:t>
            </a:r>
          </a:p>
          <a:p>
            <a:endParaRPr lang="ru-RU" dirty="0"/>
          </a:p>
        </p:txBody>
      </p:sp>
      <p:pic>
        <p:nvPicPr>
          <p:cNvPr id="5" name="Содержимое 4" descr="00_4841__varshm_1.jpg"/>
          <p:cNvPicPr>
            <a:picLocks noGrp="1" noChangeAspect="1"/>
          </p:cNvPicPr>
          <p:nvPr>
            <p:ph sz="half" idx="2"/>
          </p:nvPr>
        </p:nvPicPr>
        <p:blipFill>
          <a:blip r:embed="rId2" cstate="print"/>
          <a:stretch>
            <a:fillRect/>
          </a:stretch>
        </p:blipFill>
        <p:spPr>
          <a:xfrm>
            <a:off x="4648200" y="2795826"/>
            <a:ext cx="40386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Газовый мост</a:t>
            </a:r>
            <a:br>
              <a:rPr lang="ru-RU" b="1" dirty="0" smtClean="0"/>
            </a:br>
            <a:endParaRPr lang="ru-RU" dirty="0"/>
          </a:p>
        </p:txBody>
      </p:sp>
      <p:sp>
        <p:nvSpPr>
          <p:cNvPr id="3" name="Содержимое 2"/>
          <p:cNvSpPr>
            <a:spLocks noGrp="1"/>
          </p:cNvSpPr>
          <p:nvPr>
            <p:ph sz="half" idx="1"/>
          </p:nvPr>
        </p:nvSpPr>
        <p:spPr>
          <a:xfrm>
            <a:off x="251520" y="1412776"/>
            <a:ext cx="4244280" cy="5445224"/>
          </a:xfrm>
        </p:spPr>
        <p:txBody>
          <a:bodyPr>
            <a:normAutofit fontScale="62500" lnSpcReduction="20000"/>
          </a:bodyPr>
          <a:lstStyle/>
          <a:p>
            <a:r>
              <a:rPr lang="ru-RU" dirty="0" smtClean="0"/>
              <a:t>Первая переправа через Обводный канал в створе Серпуховской улицы появилась в 1830-х годах. Она была построена петербургским "Обществом освещения газом" для переброски через канал газовых труб. Переправа представляла из себя ничем не примечательную деревянную конструкцию. </a:t>
            </a:r>
          </a:p>
          <a:p>
            <a:r>
              <a:rPr lang="ru-RU" dirty="0" smtClean="0"/>
              <a:t>В 1920-х годах Газовый мост перестроили в </a:t>
            </a:r>
            <a:r>
              <a:rPr lang="ru-RU" dirty="0" err="1" smtClean="0"/>
              <a:t>трёхпролётную</a:t>
            </a:r>
            <a:r>
              <a:rPr lang="ru-RU" dirty="0" smtClean="0"/>
              <a:t> переправу с металлическими балками и деревянными опорами. В 1933 году по нему проложили теплотрассу 1-й ГЭС. В 1946 году Газовый мост сделали пешеходным. </a:t>
            </a:r>
          </a:p>
          <a:p>
            <a:r>
              <a:rPr lang="ru-RU" dirty="0" smtClean="0"/>
              <a:t>В 1984 году рядом со старым Газовым мостом ниже по течению канала построили новую переправу. Новый металлический мост согласно проекта инженера Б. Э. Дворкина и архитектора В. М. Иванова сделали однопролётным. Ими же были сооружены два соседа Газового моста: </a:t>
            </a:r>
            <a:r>
              <a:rPr lang="ru-RU" dirty="0" smtClean="0">
                <a:hlinkClick r:id="rId2" tooltip="Можайский мост"/>
              </a:rPr>
              <a:t>Можайский</a:t>
            </a:r>
            <a:r>
              <a:rPr lang="ru-RU" dirty="0" smtClean="0"/>
              <a:t> и </a:t>
            </a:r>
            <a:r>
              <a:rPr lang="ru-RU" dirty="0" smtClean="0">
                <a:hlinkClick r:id="rId3" tooltip="Масляный мост"/>
              </a:rPr>
              <a:t>Масляный</a:t>
            </a:r>
            <a:r>
              <a:rPr lang="ru-RU" dirty="0" smtClean="0"/>
              <a:t> мосты. Старый деревянный Газовый мост в том же 1984 году был разобран. </a:t>
            </a:r>
          </a:p>
          <a:p>
            <a:endParaRPr lang="ru-RU" dirty="0"/>
          </a:p>
        </p:txBody>
      </p:sp>
      <p:pic>
        <p:nvPicPr>
          <p:cNvPr id="5" name="Содержимое 4" descr="photo_48-49973.jpg"/>
          <p:cNvPicPr>
            <a:picLocks noGrp="1" noChangeAspect="1"/>
          </p:cNvPicPr>
          <p:nvPr>
            <p:ph sz="half" idx="2"/>
          </p:nvPr>
        </p:nvPicPr>
        <p:blipFill>
          <a:blip r:embed="rId4" cstate="print"/>
          <a:stretch>
            <a:fillRect/>
          </a:stretch>
        </p:blipFill>
        <p:spPr>
          <a:xfrm>
            <a:off x="4648200" y="2623344"/>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Ипподромный мост</a:t>
            </a:r>
            <a:br>
              <a:rPr lang="ru-RU" b="1" dirty="0" smtClean="0"/>
            </a:b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Первый деревянный мост через Обводный канал в створе Подъездного переулка существовал к 1944 году и назывался Ипподромным. Его название связано с располагавшимся на Пионерской площади ипподроме. </a:t>
            </a:r>
          </a:p>
          <a:p>
            <a:r>
              <a:rPr lang="ru-RU" dirty="0" smtClean="0"/>
              <a:t>Во время блокады после одной из бомбардировок города этот ипподром сгорел. Позже потеряла выход к Обводному каналу и южная часть Подъездного переулка. Несмотря на это, переправу сохранили. В 1968 году по проекту инженеров В. И. Фельдмана и З. Г. Артемьева Ипподромный мост перестроили в металле, приспособили для провода по нему теплофикационных труб. Его длина составила 26,8 метра, ширина - 3 метра. </a:t>
            </a:r>
          </a:p>
          <a:p>
            <a:endParaRPr lang="ru-RU" dirty="0"/>
          </a:p>
        </p:txBody>
      </p:sp>
      <p:pic>
        <p:nvPicPr>
          <p:cNvPr id="5" name="Содержимое 4" descr="ippodromniy-m2.jpg"/>
          <p:cNvPicPr>
            <a:picLocks noGrp="1" noChangeAspect="1"/>
          </p:cNvPicPr>
          <p:nvPr>
            <p:ph sz="half" idx="2"/>
          </p:nvPr>
        </p:nvPicPr>
        <p:blipFill>
          <a:blip r:embed="rId2" cstate="print"/>
          <a:stretch>
            <a:fillRect/>
          </a:stretch>
        </p:blipFill>
        <p:spPr>
          <a:xfrm>
            <a:off x="4648200" y="2623344"/>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39460"/>
          </a:xfrm>
        </p:spPr>
        <p:txBody>
          <a:bodyPr>
            <a:normAutofit fontScale="90000"/>
          </a:bodyPr>
          <a:lstStyle/>
          <a:p>
            <a:pPr algn="ctr"/>
            <a:r>
              <a:rPr lang="ru-RU" b="1" dirty="0" smtClean="0"/>
              <a:t>Краснооктябрьский </a:t>
            </a:r>
            <a:r>
              <a:rPr lang="ru-RU" b="1" dirty="0" smtClean="0"/>
              <a:t>мост</a:t>
            </a:r>
            <a:endParaRPr lang="ru-RU" dirty="0"/>
          </a:p>
        </p:txBody>
      </p:sp>
      <p:sp>
        <p:nvSpPr>
          <p:cNvPr id="3" name="Содержимое 2"/>
          <p:cNvSpPr>
            <a:spLocks noGrp="1"/>
          </p:cNvSpPr>
          <p:nvPr>
            <p:ph sz="half" idx="1"/>
          </p:nvPr>
        </p:nvSpPr>
        <p:spPr>
          <a:xfrm>
            <a:off x="457200" y="1412776"/>
            <a:ext cx="4038600" cy="5445223"/>
          </a:xfrm>
        </p:spPr>
        <p:txBody>
          <a:bodyPr>
            <a:normAutofit fontScale="62500" lnSpcReduction="20000"/>
          </a:bodyPr>
          <a:lstStyle/>
          <a:p>
            <a:r>
              <a:rPr lang="ru-RU" dirty="0" smtClean="0"/>
              <a:t>В 1914 году в створе улицы </a:t>
            </a:r>
            <a:r>
              <a:rPr lang="ru-RU" dirty="0" err="1" smtClean="0"/>
              <a:t>Розенштейна</a:t>
            </a:r>
            <a:r>
              <a:rPr lang="ru-RU" dirty="0" smtClean="0"/>
              <a:t> через Обводный канал был построен деревянный </a:t>
            </a:r>
            <a:r>
              <a:rPr lang="ru-RU" dirty="0" err="1" smtClean="0"/>
              <a:t>Лейхтенбергский</a:t>
            </a:r>
            <a:r>
              <a:rPr lang="ru-RU" dirty="0" smtClean="0"/>
              <a:t> мост. Располагающиеся рядом Бронзовый и Чугунолитейный заводы принадлежали герцогу </a:t>
            </a:r>
            <a:r>
              <a:rPr lang="ru-RU" dirty="0" err="1" smtClean="0"/>
              <a:t>Лейхтенбергскому</a:t>
            </a:r>
            <a:r>
              <a:rPr lang="ru-RU" dirty="0" smtClean="0"/>
              <a:t>, потому и переправа получила соответствующее название. К 1925 году мост пришёл в аварийное состояние и был разобран. </a:t>
            </a:r>
          </a:p>
          <a:p>
            <a:r>
              <a:rPr lang="ru-RU" dirty="0" smtClean="0"/>
              <a:t>Современный железобетонный Краснооктябрьский мост построен на этом месте по проекту инженера В. В. Блажевича в 1957-1958 годах с целью облегчить выезд с площади Стачек к Балтийскому вокзалу и разгрузить Ново-Петергофский мост. Краснооктябрьский мост используется также для провода через канал теплофикационных труб. Своё название он получил в память о событиях октября 1917 года. </a:t>
            </a:r>
          </a:p>
          <a:p>
            <a:r>
              <a:rPr lang="ru-RU" dirty="0" smtClean="0"/>
              <a:t>Длина Краснооктябрьского моста составляет 32,44 метра, ширина - 18,8 метра. </a:t>
            </a:r>
          </a:p>
          <a:p>
            <a:endParaRPr lang="ru-RU" dirty="0"/>
          </a:p>
        </p:txBody>
      </p:sp>
      <p:pic>
        <p:nvPicPr>
          <p:cNvPr id="5" name="Содержимое 4" descr="00_3952__krasnooktm_01.jpg"/>
          <p:cNvPicPr>
            <a:picLocks noGrp="1" noChangeAspect="1"/>
          </p:cNvPicPr>
          <p:nvPr>
            <p:ph sz="half" idx="2"/>
          </p:nvPr>
        </p:nvPicPr>
        <p:blipFill>
          <a:blip r:embed="rId2" cstate="print"/>
          <a:stretch>
            <a:fillRect/>
          </a:stretch>
        </p:blipFill>
        <p:spPr>
          <a:xfrm>
            <a:off x="4648200" y="2795826"/>
            <a:ext cx="4038600" cy="2683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TotalTime>
  <Words>2801</Words>
  <Application>Microsoft Office PowerPoint</Application>
  <PresentationFormat>Экран (4:3)</PresentationFormat>
  <Paragraphs>84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Мосты ОБВОДНОГО КАНАЛА.</vt:lpstr>
      <vt:lpstr>Атаманский мост</vt:lpstr>
      <vt:lpstr>Балтийский мост</vt:lpstr>
      <vt:lpstr>Борисов мост </vt:lpstr>
      <vt:lpstr>Боровой мост </vt:lpstr>
      <vt:lpstr>Варшавский мост </vt:lpstr>
      <vt:lpstr>Газовый мост </vt:lpstr>
      <vt:lpstr>Ипподромный мост </vt:lpstr>
      <vt:lpstr>Краснооктябрьский мост</vt:lpstr>
      <vt:lpstr>Масляный мост </vt:lpstr>
      <vt:lpstr>Митрофаньевский мост </vt:lpstr>
      <vt:lpstr>Можайский мост </vt:lpstr>
      <vt:lpstr>Ново-Калинкин мост </vt:lpstr>
      <vt:lpstr>Ново-Каменный мост</vt:lpstr>
      <vt:lpstr>Ново-Московский мост </vt:lpstr>
      <vt:lpstr>Ново-Петергофский мост</vt:lpstr>
      <vt:lpstr>Предтеченский мост</vt:lpstr>
      <vt:lpstr>Рузовский мост</vt:lpstr>
      <vt:lpstr>Мост Степана Разина</vt:lpstr>
      <vt:lpstr>Таракановский мост</vt:lpstr>
      <vt:lpstr>Шлиссельбургский мост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Элен</dc:creator>
  <cp:lastModifiedBy>oboikova</cp:lastModifiedBy>
  <cp:revision>11</cp:revision>
  <dcterms:created xsi:type="dcterms:W3CDTF">2014-04-13T18:20:25Z</dcterms:created>
  <dcterms:modified xsi:type="dcterms:W3CDTF">2014-04-15T09:59:59Z</dcterms:modified>
</cp:coreProperties>
</file>