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9" r:id="rId3"/>
    <p:sldId id="288" r:id="rId4"/>
    <p:sldId id="289" r:id="rId5"/>
    <p:sldId id="290" r:id="rId6"/>
    <p:sldId id="291" r:id="rId7"/>
    <p:sldId id="292" r:id="rId8"/>
    <p:sldId id="298" r:id="rId9"/>
    <p:sldId id="299" r:id="rId10"/>
    <p:sldId id="300" r:id="rId11"/>
    <p:sldId id="301" r:id="rId12"/>
    <p:sldId id="30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9900CC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4" d="100"/>
          <a:sy n="74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5D14-AB32-4C81-90AF-1FBBA0847C8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32F7-9F64-488E-B3AD-68D2BB274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DCBF-1613-42E8-AD0F-5E5BD07EB2E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536F-FE53-4812-9BA3-307635E34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9B2D0-4838-48D7-979C-96C3B72934D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07E0-1B7B-4E73-8BAB-71457CA0C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0086-B57C-45D9-A7BD-54D6FCDD6C6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145B-60C2-4971-AD27-42E2D3FE7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D462-437F-46BD-B637-6101BD31304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B31C-D822-4C69-AF93-41D3BB494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C9E3-66FA-4129-946F-BC8AA1AD8A0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E03F-EB57-4DD2-BA14-12FE15399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326A-3D38-49CA-B052-2796FB6D8EB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EE4E-CCA6-41D6-B6B4-5E2E3EAFC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5317-F52A-43CF-A711-94C8F8EAA9E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E531-0CE4-4F48-A132-D1CD5B3D2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212B-1493-49F9-AE73-DEF5907F053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334D-3579-4F50-A617-DA65BE95E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BEB2-2D02-4433-89E5-E32C40E3718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BDB5-6C27-44E6-A67B-C091CCB9E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83E4-71A7-4EA5-B4B0-CCECA6D917A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07D9-CFB2-4D32-AAE1-DACE5017C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821920-AD67-4149-BE5E-C319EFADFB6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EB865-BECF-48AD-AD72-28B62397D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rt-on-web.ru/UPLOAD/2009/10/21/devyatyi_val_60153_1000_80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rt-on-web.ru/UPLOAD/2009/10/29/chernyi_kvadrat_1000_80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rt-on-web.ru/UPLOAD/2009/11/11/devochka_na_share_1000_80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643050"/>
            <a:ext cx="8786842" cy="26579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Внеклассное мероприятие </a:t>
            </a:r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«Математика в литературе, искусстве и биологии» </a:t>
            </a:r>
            <a:endParaRPr lang="ru-RU" sz="3600" b="1" dirty="0">
              <a:solidFill>
                <a:srgbClr val="C00000"/>
              </a:solidFill>
              <a:effectLst>
                <a:glow rad="228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23850" y="214313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математическое понятие объединяет эти живые организмы?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9155" name="Picture 6" descr="6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205038"/>
            <a:ext cx="4464050" cy="3467100"/>
          </a:xfrm>
          <a:prstGeom prst="rect">
            <a:avLst/>
          </a:prstGeom>
          <a:solidFill>
            <a:schemeClr val="accent2"/>
          </a:solidFill>
          <a:ln w="1905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9156" name="Picture 7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371850" cy="4652963"/>
          </a:xfrm>
          <a:prstGeom prst="rect">
            <a:avLst/>
          </a:prstGeom>
          <a:solidFill>
            <a:schemeClr val="accent2"/>
          </a:solidFill>
          <a:ln w="190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55650" y="5564188"/>
            <a:ext cx="316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FFFF00"/>
                </a:solidFill>
                <a:latin typeface="Comic Sans MS" pitchFamily="66" charset="0"/>
              </a:rPr>
              <a:t>л</a:t>
            </a:r>
            <a:r>
              <a:rPr lang="ru-RU" sz="3200" b="1" dirty="0" err="1">
                <a:solidFill>
                  <a:srgbClr val="FF0000"/>
                </a:solidFill>
                <a:latin typeface="Comic Sans MS" pitchFamily="66" charset="0"/>
              </a:rPr>
              <a:t>ОСЬ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788024" y="5085184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FF0000"/>
                </a:solidFill>
                <a:latin typeface="Comic Sans MS" pitchFamily="66" charset="0"/>
              </a:rPr>
              <a:t>ОСЬ</a:t>
            </a:r>
            <a:r>
              <a:rPr lang="ru-RU" sz="3200" b="1" dirty="0" err="1">
                <a:solidFill>
                  <a:srgbClr val="FFFF00"/>
                </a:solidFill>
                <a:latin typeface="Comic Sans MS" pitchFamily="66" charset="0"/>
              </a:rPr>
              <a:t>миног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баб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30350"/>
            <a:ext cx="3384550" cy="2398713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 cstate="print"/>
          <a:srcRect l="16228" t="18684" r="13606" b="18317"/>
          <a:stretch>
            <a:fillRect/>
          </a:stretch>
        </p:blipFill>
        <p:spPr bwMode="auto">
          <a:xfrm>
            <a:off x="4140200" y="1341438"/>
            <a:ext cx="4606925" cy="3101975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92600"/>
            <a:ext cx="3024187" cy="1993900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4797425"/>
            <a:ext cx="2447925" cy="1689100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4724400"/>
            <a:ext cx="2016125" cy="1362075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285750" y="47625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геометрическое преобразование фигур демонстрируют эти красавицы?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39552" y="1340768"/>
            <a:ext cx="7774806" cy="4895850"/>
            <a:chOff x="395536" y="692696"/>
            <a:chExt cx="7774806" cy="4895850"/>
          </a:xfrm>
        </p:grpSpPr>
        <p:grpSp>
          <p:nvGrpSpPr>
            <p:cNvPr id="15" name="Группа 8"/>
            <p:cNvGrpSpPr/>
            <p:nvPr/>
          </p:nvGrpSpPr>
          <p:grpSpPr>
            <a:xfrm>
              <a:off x="395536" y="692696"/>
              <a:ext cx="7774806" cy="4895850"/>
              <a:chOff x="-1476672" y="2276872"/>
              <a:chExt cx="7774806" cy="4895850"/>
            </a:xfrm>
          </p:grpSpPr>
          <p:grpSp>
            <p:nvGrpSpPr>
              <p:cNvPr id="17" name="Группа 7"/>
              <p:cNvGrpSpPr/>
              <p:nvPr/>
            </p:nvGrpSpPr>
            <p:grpSpPr>
              <a:xfrm>
                <a:off x="-1476672" y="2276872"/>
                <a:ext cx="7774806" cy="4895850"/>
                <a:chOff x="467544" y="980728"/>
                <a:chExt cx="7774806" cy="4895850"/>
              </a:xfrm>
            </p:grpSpPr>
            <p:grpSp>
              <p:nvGrpSpPr>
                <p:cNvPr id="19" name="Группа 18"/>
                <p:cNvGrpSpPr/>
                <p:nvPr/>
              </p:nvGrpSpPr>
              <p:grpSpPr>
                <a:xfrm>
                  <a:off x="467544" y="980728"/>
                  <a:ext cx="7774806" cy="4895850"/>
                  <a:chOff x="467544" y="693415"/>
                  <a:chExt cx="7774806" cy="4895850"/>
                </a:xfrm>
              </p:grpSpPr>
              <p:pic>
                <p:nvPicPr>
                  <p:cNvPr id="2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16228" t="18684" r="13606" b="18317"/>
                  <a:stretch>
                    <a:fillRect/>
                  </a:stretch>
                </p:blipFill>
                <p:spPr bwMode="auto">
                  <a:xfrm>
                    <a:off x="971600" y="693415"/>
                    <a:ext cx="7270750" cy="4895850"/>
                  </a:xfrm>
                  <a:prstGeom prst="rect">
                    <a:avLst/>
                  </a:prstGeom>
                  <a:noFill/>
                  <a:ln w="76200" cmpd="tri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22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544" y="4077072"/>
                    <a:ext cx="3786188" cy="1200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3600" b="1" dirty="0">
                        <a:solidFill>
                          <a:srgbClr val="FFFF00"/>
                        </a:solidFill>
                        <a:latin typeface="Comic Sans MS" pitchFamily="66" charset="0"/>
                      </a:rPr>
                      <a:t>Осевая симметрия</a:t>
                    </a:r>
                  </a:p>
                </p:txBody>
              </p:sp>
            </p:grpSp>
            <p:sp>
              <p:nvSpPr>
                <p:cNvPr id="20" name="Freeform 8"/>
                <p:cNvSpPr>
                  <a:spLocks/>
                </p:cNvSpPr>
                <p:nvPr/>
              </p:nvSpPr>
              <p:spPr bwMode="auto">
                <a:xfrm>
                  <a:off x="4427984" y="1124744"/>
                  <a:ext cx="200025" cy="4427538"/>
                </a:xfrm>
                <a:custGeom>
                  <a:avLst/>
                  <a:gdLst>
                    <a:gd name="T0" fmla="*/ 200025 w 126"/>
                    <a:gd name="T1" fmla="*/ 0 h 2789"/>
                    <a:gd name="T2" fmla="*/ 0 w 126"/>
                    <a:gd name="T3" fmla="*/ 4427538 h 2789"/>
                    <a:gd name="T4" fmla="*/ 0 60000 65536"/>
                    <a:gd name="T5" fmla="*/ 0 60000 65536"/>
                    <a:gd name="T6" fmla="*/ 0 w 126"/>
                    <a:gd name="T7" fmla="*/ 0 h 2789"/>
                    <a:gd name="T8" fmla="*/ 126 w 126"/>
                    <a:gd name="T9" fmla="*/ 2789 h 278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6" h="2789">
                      <a:moveTo>
                        <a:pt x="126" y="0"/>
                      </a:moveTo>
                      <a:lnTo>
                        <a:pt x="0" y="2789"/>
                      </a:lnTo>
                    </a:path>
                  </a:pathLst>
                </a:custGeom>
                <a:noFill/>
                <a:ln w="38100">
                  <a:solidFill>
                    <a:srgbClr val="99CCFF"/>
                  </a:solidFill>
                  <a:prstDash val="lgDashDot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0" y="3068960"/>
                <a:ext cx="5057775" cy="142875"/>
              </a:xfrm>
              <a:custGeom>
                <a:avLst/>
                <a:gdLst>
                  <a:gd name="T0" fmla="*/ 0 w 3186"/>
                  <a:gd name="T1" fmla="*/ 0 h 90"/>
                  <a:gd name="T2" fmla="*/ 5057775 w 3186"/>
                  <a:gd name="T3" fmla="*/ 142875 h 90"/>
                  <a:gd name="T4" fmla="*/ 0 60000 65536"/>
                  <a:gd name="T5" fmla="*/ 0 60000 65536"/>
                  <a:gd name="T6" fmla="*/ 0 w 3186"/>
                  <a:gd name="T7" fmla="*/ 0 h 90"/>
                  <a:gd name="T8" fmla="*/ 3186 w 3186"/>
                  <a:gd name="T9" fmla="*/ 90 h 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86" h="90">
                    <a:moveTo>
                      <a:pt x="0" y="0"/>
                    </a:moveTo>
                    <a:lnTo>
                      <a:pt x="3186" y="9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707904" y="4725144"/>
              <a:ext cx="1385888" cy="42863"/>
            </a:xfrm>
            <a:custGeom>
              <a:avLst/>
              <a:gdLst>
                <a:gd name="T0" fmla="*/ 0 w 873"/>
                <a:gd name="T1" fmla="*/ 0 h 27"/>
                <a:gd name="T2" fmla="*/ 1385888 w 873"/>
                <a:gd name="T3" fmla="*/ 42863 h 27"/>
                <a:gd name="T4" fmla="*/ 0 60000 65536"/>
                <a:gd name="T5" fmla="*/ 0 60000 65536"/>
                <a:gd name="T6" fmla="*/ 0 w 873"/>
                <a:gd name="T7" fmla="*/ 0 h 27"/>
                <a:gd name="T8" fmla="*/ 873 w 873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73" h="27">
                  <a:moveTo>
                    <a:pt x="0" y="0"/>
                  </a:moveTo>
                  <a:lnTo>
                    <a:pt x="873" y="27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6407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Какая геометрическая фигура очень больно кусается,  иногда со смертельным исходом?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8313" y="2060575"/>
            <a:ext cx="8135937" cy="4479825"/>
            <a:chOff x="468313" y="2060575"/>
            <a:chExt cx="8135937" cy="447982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68313" y="2060575"/>
              <a:ext cx="8135937" cy="4429125"/>
              <a:chOff x="468313" y="2060575"/>
              <a:chExt cx="8135937" cy="4429125"/>
            </a:xfrm>
          </p:grpSpPr>
          <p:pic>
            <p:nvPicPr>
              <p:cNvPr id="5" name="Picture 5" descr="im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95738" y="2357438"/>
                <a:ext cx="4608512" cy="3455987"/>
              </a:xfrm>
              <a:prstGeom prst="rect">
                <a:avLst/>
              </a:prstGeom>
              <a:noFill/>
              <a:ln w="76200" cmpd="tri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6" name="Picture 7" descr="conu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8313" y="2060575"/>
                <a:ext cx="2978150" cy="4429125"/>
              </a:xfrm>
              <a:prstGeom prst="rect">
                <a:avLst/>
              </a:prstGeom>
              <a:noFill/>
              <a:ln w="76200" cmpd="tri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</p:grp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499992" y="6021288"/>
              <a:ext cx="352742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hlinkClick r:id="rId4" action="ppaction://hlinksldjump"/>
                </a:rPr>
                <a:t>КОНУС</a:t>
              </a: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00113" y="58054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50825" y="4500563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Кто из этих знаменитых людей является автором учебника для детей под названием «Арифметика»? </a:t>
            </a:r>
          </a:p>
        </p:txBody>
      </p:sp>
      <p:grpSp>
        <p:nvGrpSpPr>
          <p:cNvPr id="8197" name="Группа 18"/>
          <p:cNvGrpSpPr>
            <a:grpSpLocks/>
          </p:cNvGrpSpPr>
          <p:nvPr/>
        </p:nvGrpSpPr>
        <p:grpSpPr bwMode="auto">
          <a:xfrm>
            <a:off x="5688013" y="692696"/>
            <a:ext cx="3384550" cy="3816424"/>
            <a:chOff x="-252413" y="571480"/>
            <a:chExt cx="3384551" cy="3376633"/>
          </a:xfrm>
        </p:grpSpPr>
        <p:sp>
          <p:nvSpPr>
            <p:cNvPr id="8204" name="Rectangle 5"/>
            <p:cNvSpPr>
              <a:spLocks noChangeArrowheads="1"/>
            </p:cNvSpPr>
            <p:nvPr/>
          </p:nvSpPr>
          <p:spPr bwMode="auto">
            <a:xfrm>
              <a:off x="-252413" y="3429000"/>
              <a:ext cx="3384551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     </a:t>
              </a:r>
              <a:r>
                <a:rPr lang="ru-RU" sz="2400" b="1">
                  <a:solidFill>
                    <a:srgbClr val="A50021"/>
                  </a:solidFill>
                  <a:latin typeface="Comic Sans MS" pitchFamily="66" charset="0"/>
                </a:rPr>
                <a:t>М. В. Ломоносов</a:t>
              </a:r>
              <a:endParaRPr lang="ru-RU" sz="1600">
                <a:latin typeface="Calibri" pitchFamily="34" charset="0"/>
              </a:endParaRPr>
            </a:p>
          </p:txBody>
        </p:sp>
        <p:pic>
          <p:nvPicPr>
            <p:cNvPr id="8205" name="Рисунок 15" descr="копия - портрет Ломоносов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2286016" cy="28575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8198" name="Группа 19"/>
          <p:cNvGrpSpPr>
            <a:grpSpLocks/>
          </p:cNvGrpSpPr>
          <p:nvPr/>
        </p:nvGrpSpPr>
        <p:grpSpPr bwMode="auto">
          <a:xfrm>
            <a:off x="80963" y="695325"/>
            <a:ext cx="3133725" cy="3741787"/>
            <a:chOff x="5938869" y="500042"/>
            <a:chExt cx="3133725" cy="3590946"/>
          </a:xfrm>
        </p:grpSpPr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5938869" y="3571876"/>
              <a:ext cx="3133725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     </a:t>
              </a:r>
              <a:r>
                <a:rPr lang="ru-RU" sz="2400" b="1">
                  <a:solidFill>
                    <a:srgbClr val="A50021"/>
                  </a:solidFill>
                  <a:latin typeface="Comic Sans MS" pitchFamily="66" charset="0"/>
                </a:rPr>
                <a:t>А. С. Пушкин</a:t>
              </a:r>
              <a:endParaRPr lang="ru-RU" sz="1600">
                <a:latin typeface="Calibri" pitchFamily="34" charset="0"/>
              </a:endParaRPr>
            </a:p>
          </p:txBody>
        </p:sp>
        <p:pic>
          <p:nvPicPr>
            <p:cNvPr id="8203" name="Рисунок 16" descr="Портрет поэта Александра Сергеевича Пушкин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7950" y="500042"/>
              <a:ext cx="2428892" cy="307183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8199" name="Группа 20"/>
          <p:cNvGrpSpPr>
            <a:grpSpLocks/>
          </p:cNvGrpSpPr>
          <p:nvPr/>
        </p:nvGrpSpPr>
        <p:grpSpPr bwMode="auto">
          <a:xfrm>
            <a:off x="3059832" y="692696"/>
            <a:ext cx="3133725" cy="3712617"/>
            <a:chOff x="3096995" y="285728"/>
            <a:chExt cx="3133725" cy="4047470"/>
          </a:xfrm>
        </p:grpSpPr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3096995" y="3814086"/>
              <a:ext cx="3133725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dirty="0">
                  <a:latin typeface="Calibri" pitchFamily="34" charset="0"/>
                </a:rPr>
                <a:t>     </a:t>
              </a:r>
              <a:r>
                <a:rPr lang="ru-RU" sz="2400" b="1" dirty="0">
                  <a:solidFill>
                    <a:srgbClr val="A50021"/>
                  </a:solidFill>
                  <a:latin typeface="Comic Sans MS" pitchFamily="66" charset="0"/>
                </a:rPr>
                <a:t>Л. Н. Толстой</a:t>
              </a:r>
              <a:endParaRPr lang="ru-RU" sz="1600" dirty="0">
                <a:latin typeface="Calibri" pitchFamily="34" charset="0"/>
              </a:endParaRPr>
            </a:p>
          </p:txBody>
        </p:sp>
        <p:pic>
          <p:nvPicPr>
            <p:cNvPr id="8201" name="Рисунок 17" descr="Портрет Толстой Л. Н. Portrait of Tolsto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8992" y="285728"/>
              <a:ext cx="2500330" cy="350046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Кому принадлежат слова: «Вдохновение нужно в геометрии, как и в поэзии»? </a:t>
            </a:r>
          </a:p>
        </p:txBody>
      </p:sp>
      <p:pic>
        <p:nvPicPr>
          <p:cNvPr id="36867" name="Picture 11" descr="Лермо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2417762" cy="31686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059113" y="5214938"/>
            <a:ext cx="31337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     </a:t>
            </a:r>
            <a:r>
              <a:rPr lang="ru-RU" sz="2400" b="1">
                <a:solidFill>
                  <a:srgbClr val="A50021"/>
                </a:solidFill>
                <a:latin typeface="Comic Sans MS" pitchFamily="66" charset="0"/>
              </a:rPr>
              <a:t>Н. А. Некрасов</a:t>
            </a:r>
            <a:endParaRPr lang="ru-RU">
              <a:latin typeface="Comic Sans MS" pitchFamily="66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-180975" y="4500563"/>
            <a:ext cx="37084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    </a:t>
            </a:r>
            <a:r>
              <a:rPr lang="ru-RU" sz="2400" b="1">
                <a:solidFill>
                  <a:srgbClr val="A50021"/>
                </a:solidFill>
                <a:latin typeface="Comic Sans MS" pitchFamily="66" charset="0"/>
              </a:rPr>
              <a:t>М. Ю. Лермонтов</a:t>
            </a:r>
            <a:endParaRPr lang="ru-RU">
              <a:latin typeface="Calibri" pitchFamily="34" charset="0"/>
            </a:endParaRPr>
          </a:p>
        </p:txBody>
      </p:sp>
      <p:pic>
        <p:nvPicPr>
          <p:cNvPr id="36870" name="Picture 17" descr="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888" y="1916113"/>
            <a:ext cx="2422525" cy="321151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36872" name="Группа 16"/>
          <p:cNvGrpSpPr>
            <a:grpSpLocks/>
          </p:cNvGrpSpPr>
          <p:nvPr/>
        </p:nvGrpSpPr>
        <p:grpSpPr bwMode="auto">
          <a:xfrm>
            <a:off x="5938838" y="1285875"/>
            <a:ext cx="3133725" cy="3590925"/>
            <a:chOff x="5938869" y="500042"/>
            <a:chExt cx="3133725" cy="3590946"/>
          </a:xfrm>
        </p:grpSpPr>
        <p:sp>
          <p:nvSpPr>
            <p:cNvPr id="36873" name="Rectangle 5"/>
            <p:cNvSpPr>
              <a:spLocks noChangeArrowheads="1"/>
            </p:cNvSpPr>
            <p:nvPr/>
          </p:nvSpPr>
          <p:spPr bwMode="auto">
            <a:xfrm>
              <a:off x="5938869" y="3571876"/>
              <a:ext cx="3133725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     </a:t>
              </a:r>
              <a:r>
                <a:rPr lang="ru-RU" sz="2400" b="1">
                  <a:solidFill>
                    <a:srgbClr val="A50021"/>
                  </a:solidFill>
                  <a:latin typeface="Comic Sans MS" pitchFamily="66" charset="0"/>
                </a:rPr>
                <a:t>А. С. Пушкин</a:t>
              </a:r>
              <a:endParaRPr lang="ru-RU" sz="1600">
                <a:latin typeface="Calibri" pitchFamily="34" charset="0"/>
              </a:endParaRPr>
            </a:p>
          </p:txBody>
        </p:sp>
        <p:pic>
          <p:nvPicPr>
            <p:cNvPr id="36874" name="Рисунок 18" descr="Портрет поэта Александра Сергеевича Пушкина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6512" y="500042"/>
              <a:ext cx="2500330" cy="307183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1520" y="620688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натуральное число присутствует в названии известной картины Ивана Айвазовского?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3528" y="2276872"/>
            <a:ext cx="8640762" cy="4424561"/>
            <a:chOff x="251520" y="371949"/>
            <a:chExt cx="8640762" cy="4842989"/>
          </a:xfrm>
        </p:grpSpPr>
        <p:pic>
          <p:nvPicPr>
            <p:cNvPr id="6" name="Рисунок 5" descr="Девятый вал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63" y="371949"/>
              <a:ext cx="7143750" cy="484298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51520" y="1700808"/>
              <a:ext cx="864076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50"/>
                  </a:solidFill>
                  <a:latin typeface="Comic Sans MS" pitchFamily="66" charset="0"/>
                </a:rPr>
                <a:t>Картина И. Айвазовского «Девятый вал»</a:t>
              </a:r>
              <a:endParaRPr lang="ru-RU" sz="2000" dirty="0">
                <a:solidFill>
                  <a:srgbClr val="00B05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1520" y="476672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Какая геометрическая фигура изображена на самой известной картине Казимира Малевича?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2143125"/>
            <a:ext cx="8640762" cy="4714875"/>
            <a:chOff x="251520" y="357188"/>
            <a:chExt cx="8640762" cy="4714875"/>
          </a:xfrm>
        </p:grpSpPr>
        <p:pic>
          <p:nvPicPr>
            <p:cNvPr id="6" name="Рисунок 5" descr="Чёрный квадрат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0" y="357188"/>
              <a:ext cx="5572125" cy="47148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51520" y="4581128"/>
              <a:ext cx="86407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Картина К. Малевича «Черный квадрат»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1520" y="332656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Какая геометрическая фигура занимает центральное место на известной картине Пабло Пикассо?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03238" y="2060848"/>
            <a:ext cx="8640762" cy="4540175"/>
            <a:chOff x="251520" y="142875"/>
            <a:chExt cx="8640762" cy="5044231"/>
          </a:xfrm>
        </p:grpSpPr>
        <p:pic>
          <p:nvPicPr>
            <p:cNvPr id="7" name="Рисунок 5" descr="Девочка на шаре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0550" y="142875"/>
              <a:ext cx="2852738" cy="50006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51520" y="4725144"/>
              <a:ext cx="86407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Картина П. Пикассо «Девочка на шаре»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1520" y="476672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Назовите «математическое» направление в изобразительном искусстве начала 20 века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2708920"/>
            <a:ext cx="7582644" cy="2751813"/>
            <a:chOff x="428625" y="332656"/>
            <a:chExt cx="7582644" cy="2751813"/>
          </a:xfrm>
        </p:grpSpPr>
        <p:pic>
          <p:nvPicPr>
            <p:cNvPr id="6" name="Picture 5" descr="a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5" y="357188"/>
              <a:ext cx="2159000" cy="2678112"/>
            </a:xfrm>
            <a:prstGeom prst="rect">
              <a:avLst/>
            </a:prstGeom>
            <a:noFill/>
            <a:ln w="19050" cmpd="thickThin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7" name="Picture 7" descr="PH030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404664"/>
              <a:ext cx="2143125" cy="2673350"/>
            </a:xfrm>
            <a:prstGeom prst="rect">
              <a:avLst/>
            </a:prstGeom>
            <a:noFill/>
            <a:ln w="19050" cmpd="thickThin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8" name="Picture 9" descr="033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332656"/>
              <a:ext cx="2160240" cy="2751813"/>
            </a:xfrm>
            <a:prstGeom prst="rect">
              <a:avLst/>
            </a:prstGeom>
            <a:noFill/>
            <a:ln w="19050" cmpd="thickThin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51520" y="692696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Назовите геометрический вид тополя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27584" y="1412776"/>
            <a:ext cx="7375525" cy="5257800"/>
            <a:chOff x="971550" y="404813"/>
            <a:chExt cx="7375525" cy="5257800"/>
          </a:xfrm>
        </p:grpSpPr>
        <p:pic>
          <p:nvPicPr>
            <p:cNvPr id="6" name="Picture 5" descr="ladt0018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550" y="404813"/>
              <a:ext cx="2292350" cy="5256435"/>
            </a:xfrm>
            <a:prstGeom prst="rect">
              <a:avLst/>
            </a:prstGeom>
            <a:noFill/>
            <a:ln w="76200" cmpd="tri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7" name="Picture 7" descr="01"/>
            <p:cNvPicPr>
              <a:picLocks noChangeAspect="1" noChangeArrowheads="1"/>
            </p:cNvPicPr>
            <p:nvPr/>
          </p:nvPicPr>
          <p:blipFill>
            <a:blip r:embed="rId3" cstate="print"/>
            <a:srcRect b="12347"/>
            <a:stretch>
              <a:fillRect/>
            </a:stretch>
          </p:blipFill>
          <p:spPr bwMode="auto">
            <a:xfrm>
              <a:off x="4427538" y="404813"/>
              <a:ext cx="3919537" cy="5257800"/>
            </a:xfrm>
            <a:prstGeom prst="rect">
              <a:avLst/>
            </a:prstGeom>
            <a:noFill/>
            <a:ln w="76200" cmpd="tri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1403648" y="5013176"/>
              <a:ext cx="585787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 u="sng" dirty="0">
                  <a:solidFill>
                    <a:srgbClr val="7030A0"/>
                  </a:solidFill>
                  <a:latin typeface="Comic Sans MS" pitchFamily="66" charset="0"/>
                  <a:hlinkClick r:id="rId4" action="ppaction://hlinksldjump"/>
                </a:rPr>
                <a:t>Пирамидальный тополь</a:t>
              </a:r>
              <a:endParaRPr lang="ru-RU" sz="3600" b="1" u="sng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23528" y="476672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Вечнозеленый конус – это…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99792" y="1268760"/>
            <a:ext cx="3744416" cy="5223396"/>
            <a:chOff x="315913" y="428625"/>
            <a:chExt cx="4071937" cy="6159500"/>
          </a:xfrm>
        </p:grpSpPr>
        <p:pic>
          <p:nvPicPr>
            <p:cNvPr id="6" name="Picture 5" descr="p90701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913" y="428625"/>
              <a:ext cx="4071937" cy="6159500"/>
            </a:xfrm>
            <a:prstGeom prst="rect">
              <a:avLst/>
            </a:prstGeom>
            <a:noFill/>
            <a:ln w="76200" cmpd="tri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539552" y="5445224"/>
              <a:ext cx="3786187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 u="sng" dirty="0">
                  <a:solidFill>
                    <a:srgbClr val="7030A0"/>
                  </a:solidFill>
                  <a:latin typeface="Comic Sans MS" pitchFamily="66" charset="0"/>
                  <a:hlinkClick r:id="rId3" action="ppaction://hlinksldjump"/>
                </a:rPr>
                <a:t>Кипарис</a:t>
              </a:r>
              <a:endParaRPr lang="ru-RU" sz="3600" b="1" u="sng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192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123</cp:revision>
  <dcterms:modified xsi:type="dcterms:W3CDTF">2014-11-19T15:56:38Z</dcterms:modified>
</cp:coreProperties>
</file>