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59E0-EE78-4FFA-9252-114FAF40598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2F45-AFD0-4FF1-A282-A6D6E29F4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2F45-AFD0-4FF1-A282-A6D6E29F48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2695-AC2D-4FE4-B1EE-911AF91378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2695-AC2D-4FE4-B1EE-911AF91378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2695-AC2D-4FE4-B1EE-911AF91378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2695-AC2D-4FE4-B1EE-911AF91378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2695-AC2D-4FE4-B1EE-911AF91378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A81861-3F62-4D73-917C-4A2E5877CF6A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578318-1E2D-43BD-91FB-7F29339BA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ретий\Desktop\фотографии\4542481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82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4" name="Содержимое 3" descr="С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708525" cy="470852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36096" y="2492896"/>
          <a:ext cx="3213149" cy="2376262"/>
        </p:xfrm>
        <a:graphic>
          <a:graphicData uri="http://schemas.openxmlformats.org/drawingml/2006/table">
            <a:tbl>
              <a:tblPr/>
              <a:tblGrid>
                <a:gridCol w="321408"/>
                <a:gridCol w="321408"/>
                <a:gridCol w="321408"/>
                <a:gridCol w="321408"/>
                <a:gridCol w="320477"/>
                <a:gridCol w="321408"/>
                <a:gridCol w="321408"/>
                <a:gridCol w="321408"/>
                <a:gridCol w="321408"/>
                <a:gridCol w="32140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5373216"/>
            <a:ext cx="331236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Табурет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760840" cy="24006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ю\Desktop\egipet_furn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04"/>
            <a:ext cx="2857500" cy="4105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7" descr="C:\Users\ю\Desktop\07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04"/>
            <a:ext cx="3074230" cy="4076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C:\Users\ю\Desktop\t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25" y="692696"/>
            <a:ext cx="3505592" cy="433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3000396" cy="4086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642918"/>
            <a:ext cx="2925816" cy="4110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" name="Рисунок 2" descr="таб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2076450" cy="2481358"/>
          </a:xfrm>
          <a:prstGeom prst="rect">
            <a:avLst/>
          </a:prstGeom>
        </p:spPr>
      </p:pic>
      <p:pic>
        <p:nvPicPr>
          <p:cNvPr id="5" name="Рисунок 4" descr="таб3.jpg"/>
          <p:cNvPicPr>
            <a:picLocks noChangeAspect="1"/>
          </p:cNvPicPr>
          <p:nvPr/>
        </p:nvPicPr>
        <p:blipFill>
          <a:blip r:embed="rId3"/>
          <a:srcRect l="16411" t="15938" r="14173" b="7400"/>
          <a:stretch>
            <a:fillRect/>
          </a:stretch>
        </p:blipFill>
        <p:spPr>
          <a:xfrm>
            <a:off x="6643702" y="3143248"/>
            <a:ext cx="2244366" cy="3248483"/>
          </a:xfrm>
          <a:prstGeom prst="rect">
            <a:avLst/>
          </a:prstGeom>
        </p:spPr>
      </p:pic>
      <p:pic>
        <p:nvPicPr>
          <p:cNvPr id="7" name="Рисунок 6" descr="таб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500570"/>
            <a:ext cx="2157413" cy="2157413"/>
          </a:xfrm>
          <a:prstGeom prst="rect">
            <a:avLst/>
          </a:prstGeom>
        </p:spPr>
      </p:pic>
      <p:pic>
        <p:nvPicPr>
          <p:cNvPr id="10" name="Рисунок 9" descr="таб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85728"/>
            <a:ext cx="2087880" cy="2540000"/>
          </a:xfrm>
          <a:prstGeom prst="rect">
            <a:avLst/>
          </a:prstGeom>
        </p:spPr>
      </p:pic>
      <p:pic>
        <p:nvPicPr>
          <p:cNvPr id="11" name="Рисунок 10" descr="таб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286124"/>
            <a:ext cx="2857500" cy="2914650"/>
          </a:xfrm>
          <a:prstGeom prst="rect">
            <a:avLst/>
          </a:prstGeom>
        </p:spPr>
      </p:pic>
      <p:pic>
        <p:nvPicPr>
          <p:cNvPr id="12" name="Рисунок 11" descr="таб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714356"/>
            <a:ext cx="3043238" cy="2840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 памятника стул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476672"/>
            <a:ext cx="6480720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табурету в Москве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3565">
            <a:off x="963191" y="394540"/>
            <a:ext cx="2857499" cy="2143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7604">
            <a:off x="5054220" y="414925"/>
            <a:ext cx="2928866" cy="224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0228">
            <a:off x="2223768" y="2885712"/>
            <a:ext cx="1593386" cy="229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0877">
            <a:off x="4723077" y="2794260"/>
            <a:ext cx="2511222" cy="251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табуретов</a:t>
            </a:r>
            <a:endParaRPr lang="ru-RU" dirty="0"/>
          </a:p>
        </p:txBody>
      </p:sp>
      <p:pic>
        <p:nvPicPr>
          <p:cNvPr id="3" name="Рисунок 2" descr="%20_EN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635500" cy="5080000"/>
          </a:xfrm>
          <a:prstGeom prst="rect">
            <a:avLst/>
          </a:prstGeom>
        </p:spPr>
      </p:pic>
      <p:pic>
        <p:nvPicPr>
          <p:cNvPr id="4" name="Рисунок 3" descr="табурет.jpg"/>
          <p:cNvPicPr>
            <a:picLocks noChangeAspect="1"/>
          </p:cNvPicPr>
          <p:nvPr/>
        </p:nvPicPr>
        <p:blipFill>
          <a:blip r:embed="rId3" cstate="print"/>
          <a:srcRect l="24297" t="2428" r="24297"/>
          <a:stretch>
            <a:fillRect/>
          </a:stretch>
        </p:blipFill>
        <p:spPr>
          <a:xfrm>
            <a:off x="4857752" y="1594130"/>
            <a:ext cx="3975894" cy="503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 </a:t>
            </a:r>
            <a:br>
              <a:rPr lang="ru-RU" dirty="0" smtClean="0"/>
            </a:br>
            <a:r>
              <a:rPr lang="ru-RU" dirty="0" smtClean="0"/>
              <a:t>«Ножка табурета»</a:t>
            </a:r>
            <a:endParaRPr lang="ru-RU" dirty="0"/>
          </a:p>
        </p:txBody>
      </p:sp>
      <p:pic>
        <p:nvPicPr>
          <p:cNvPr id="2050" name="Picture 2" descr="C:\Users\третий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42984"/>
            <a:ext cx="619268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828800"/>
          </a:xfrm>
        </p:spPr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</a:rPr>
              <a:t>Кроссворд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Термины из </a:t>
            </a:r>
          </a:p>
          <a:p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столярного дела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4" y="4077072"/>
          <a:ext cx="3019426" cy="1944215"/>
        </p:xfrm>
        <a:graphic>
          <a:graphicData uri="http://schemas.openxmlformats.org/drawingml/2006/table">
            <a:tbl>
              <a:tblPr/>
              <a:tblGrid>
                <a:gridCol w="273842"/>
                <a:gridCol w="274638"/>
                <a:gridCol w="274638"/>
                <a:gridCol w="274638"/>
                <a:gridCol w="274638"/>
                <a:gridCol w="283790"/>
                <a:gridCol w="264690"/>
                <a:gridCol w="274638"/>
                <a:gridCol w="274638"/>
                <a:gridCol w="274638"/>
                <a:gridCol w="274638"/>
              </a:tblGrid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 для изготовления табурета</a:t>
            </a:r>
            <a:endParaRPr lang="ru-RU" dirty="0"/>
          </a:p>
        </p:txBody>
      </p:sp>
      <p:pic>
        <p:nvPicPr>
          <p:cNvPr id="3" name="Рисунок 2" descr="лобз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2133346" cy="2349500"/>
          </a:xfrm>
          <a:prstGeom prst="rect">
            <a:avLst/>
          </a:prstGeom>
        </p:spPr>
      </p:pic>
      <p:pic>
        <p:nvPicPr>
          <p:cNvPr id="4" name="Рисунок 3" descr="фрез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4" y="1428738"/>
            <a:ext cx="2381250" cy="2381250"/>
          </a:xfrm>
          <a:prstGeom prst="rect">
            <a:avLst/>
          </a:prstGeom>
        </p:spPr>
      </p:pic>
      <p:pic>
        <p:nvPicPr>
          <p:cNvPr id="5" name="Рисунок 4" descr="шли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9" y="1428736"/>
            <a:ext cx="3036189" cy="2377440"/>
          </a:xfrm>
          <a:prstGeom prst="rect">
            <a:avLst/>
          </a:prstGeom>
        </p:spPr>
      </p:pic>
      <p:pic>
        <p:nvPicPr>
          <p:cNvPr id="6" name="Рисунок 5" descr="шуру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286256"/>
            <a:ext cx="24574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980728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Техника безопасности при работе с </a:t>
            </a:r>
            <a:r>
              <a:rPr lang="ru-RU" sz="2400" b="1" dirty="0" err="1" smtClean="0">
                <a:solidFill>
                  <a:srgbClr val="002060"/>
                </a:solidFill>
              </a:rPr>
              <a:t>электро-инструментом</a:t>
            </a:r>
            <a:r>
              <a:rPr lang="ru-RU" sz="2400" dirty="0" smtClean="0"/>
              <a:t>:</a:t>
            </a:r>
          </a:p>
          <a:p>
            <a:r>
              <a:rPr lang="ru-RU" sz="2800" dirty="0" smtClean="0"/>
              <a:t>            Пользоваться инструментом можно только с разрешения учителя</a:t>
            </a:r>
          </a:p>
          <a:p>
            <a:r>
              <a:rPr lang="ru-RU" sz="2800" dirty="0" smtClean="0"/>
              <a:t>            Перед работой нужно осмотреть инструмент (корпус, кабель)</a:t>
            </a:r>
          </a:p>
          <a:p>
            <a:r>
              <a:rPr lang="ru-RU" sz="2800" dirty="0" smtClean="0"/>
              <a:t>            Нельзя пользоваться инструментом в сырых помещениях  или на       </a:t>
            </a:r>
          </a:p>
          <a:p>
            <a:r>
              <a:rPr lang="ru-RU" sz="2800" dirty="0" smtClean="0"/>
              <a:t> улице во время дождя</a:t>
            </a:r>
          </a:p>
          <a:p>
            <a:r>
              <a:rPr lang="ru-RU" sz="2800" dirty="0" smtClean="0"/>
              <a:t>           Прочно крепить (держать) обрабатываемую заготовку</a:t>
            </a:r>
          </a:p>
          <a:p>
            <a:r>
              <a:rPr lang="ru-RU" sz="2800" dirty="0" smtClean="0"/>
              <a:t>          Замену пилок, фрез, </a:t>
            </a:r>
            <a:r>
              <a:rPr lang="ru-RU" sz="2800" dirty="0" err="1" smtClean="0"/>
              <a:t>шлиф-ленты</a:t>
            </a:r>
            <a:r>
              <a:rPr lang="ru-RU" sz="2800" dirty="0" smtClean="0"/>
              <a:t> производить при выключенном проводе сети</a:t>
            </a:r>
          </a:p>
          <a:p>
            <a:endParaRPr lang="ru-RU" dirty="0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ru-RU" b="1" dirty="0" smtClean="0"/>
              <a:t>ехника безопасности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980728"/>
            <a:ext cx="91440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При работе </a:t>
            </a:r>
            <a:r>
              <a:rPr lang="ru-RU" sz="3200" dirty="0" err="1" smtClean="0">
                <a:solidFill>
                  <a:srgbClr val="002060"/>
                </a:solidFill>
              </a:rPr>
              <a:t>электро-лобзиком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dirty="0" smtClean="0"/>
              <a:t>            Нужно помнить, что пилка выходит с обратной стороны материала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При работе </a:t>
            </a:r>
            <a:r>
              <a:rPr lang="ru-RU" sz="3200" dirty="0" err="1" smtClean="0">
                <a:solidFill>
                  <a:srgbClr val="002060"/>
                </a:solidFill>
              </a:rPr>
              <a:t>электро-фрезером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dirty="0" smtClean="0"/>
              <a:t>            Инструмент держать двумя руками</a:t>
            </a:r>
          </a:p>
          <a:p>
            <a:r>
              <a:rPr lang="ru-RU" sz="3200" dirty="0" smtClean="0"/>
              <a:t>       Не нажимать на фрезер, стараясь ускорить работу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При работе с </a:t>
            </a:r>
            <a:r>
              <a:rPr lang="ru-RU" sz="3200" dirty="0" err="1" smtClean="0">
                <a:solidFill>
                  <a:srgbClr val="002060"/>
                </a:solidFill>
              </a:rPr>
              <a:t>шлиф-машинкой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dirty="0" smtClean="0"/>
              <a:t>            Не прижимать инструмент к поверхности с усилием.</a:t>
            </a:r>
          </a:p>
          <a:p>
            <a:endParaRPr lang="ru-RU" dirty="0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ru-RU" b="1" dirty="0" smtClean="0"/>
              <a:t>ехника безопасности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214290"/>
            <a:ext cx="914400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/>
              <a:t>Что вам больше всего понравилось на уроке?</a:t>
            </a:r>
          </a:p>
          <a:p>
            <a:pPr marL="342900" indent="-342900">
              <a:lnSpc>
                <a:spcPct val="150000"/>
              </a:lnSpc>
            </a:pPr>
            <a:endParaRPr lang="ru-RU" sz="3200" dirty="0" smtClean="0"/>
          </a:p>
          <a:p>
            <a:pPr marL="342900" indent="-342900">
              <a:lnSpc>
                <a:spcPct val="150000"/>
              </a:lnSpc>
            </a:pPr>
            <a:r>
              <a:rPr lang="ru-RU" sz="3200" dirty="0" smtClean="0"/>
              <a:t>2. Какие трудности у вас возникли на уроке и как вы их преодолевали?</a:t>
            </a:r>
          </a:p>
          <a:p>
            <a:pPr marL="342900" indent="-342900">
              <a:lnSpc>
                <a:spcPct val="150000"/>
              </a:lnSpc>
            </a:pPr>
            <a:endParaRPr lang="ru-RU" sz="3200" dirty="0" smtClean="0"/>
          </a:p>
          <a:p>
            <a:pPr marL="342900" indent="-342900">
              <a:lnSpc>
                <a:spcPct val="150000"/>
              </a:lnSpc>
            </a:pPr>
            <a:r>
              <a:rPr lang="ru-RU" sz="3200" dirty="0" smtClean="0"/>
              <a:t>3. С каким настроением вы заканчиваете урок?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Помещение хозяйственного назначения</a:t>
            </a:r>
            <a:endParaRPr lang="ru-RU" sz="3200" dirty="0"/>
          </a:p>
        </p:txBody>
      </p:sp>
      <p:pic>
        <p:nvPicPr>
          <p:cNvPr id="4" name="Содержимое 3" descr="1275922239_stolyarnaya_mastersk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5616624" cy="4026123"/>
          </a:xfrm>
        </p:spPr>
      </p:pic>
      <p:sp>
        <p:nvSpPr>
          <p:cNvPr id="5" name="TextBox 4"/>
          <p:cNvSpPr txBox="1"/>
          <p:nvPr/>
        </p:nvSpPr>
        <p:spPr>
          <a:xfrm>
            <a:off x="5436096" y="47971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Мастерская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52120" y="2492896"/>
          <a:ext cx="3235451" cy="2016224"/>
        </p:xfrm>
        <a:graphic>
          <a:graphicData uri="http://schemas.openxmlformats.org/drawingml/2006/table">
            <a:tbl>
              <a:tblPr/>
              <a:tblGrid>
                <a:gridCol w="249317"/>
                <a:gridCol w="332422"/>
                <a:gridCol w="300269"/>
                <a:gridCol w="294287"/>
                <a:gridCol w="294287"/>
                <a:gridCol w="293434"/>
                <a:gridCol w="299136"/>
                <a:gridCol w="289438"/>
                <a:gridCol w="294287"/>
                <a:gridCol w="294287"/>
                <a:gridCol w="294287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Инструмент в виде стержня, изготовленный из пишущего материала применяемый для письма, рисования, черчения</a:t>
            </a:r>
            <a:endParaRPr lang="ru-RU" sz="2800" dirty="0"/>
          </a:p>
        </p:txBody>
      </p:sp>
      <p:pic>
        <p:nvPicPr>
          <p:cNvPr id="4" name="Содержимое 3" descr="каранд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5040560" cy="3456384"/>
          </a:xfrm>
        </p:spPr>
      </p:pic>
      <p:sp>
        <p:nvSpPr>
          <p:cNvPr id="5" name="TextBox 4"/>
          <p:cNvSpPr txBox="1"/>
          <p:nvPr/>
        </p:nvSpPr>
        <p:spPr>
          <a:xfrm>
            <a:off x="5940152" y="5373216"/>
            <a:ext cx="250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</a:t>
            </a:r>
            <a:r>
              <a:rPr lang="ru-RU" sz="2800" dirty="0" smtClean="0"/>
              <a:t>арандаш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350100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24128" y="2636912"/>
          <a:ext cx="3239651" cy="2330937"/>
        </p:xfrm>
        <a:graphic>
          <a:graphicData uri="http://schemas.openxmlformats.org/drawingml/2006/table">
            <a:tbl>
              <a:tblPr/>
              <a:tblGrid>
                <a:gridCol w="324059"/>
                <a:gridCol w="324059"/>
                <a:gridCol w="324059"/>
                <a:gridCol w="324059"/>
                <a:gridCol w="323120"/>
                <a:gridCol w="324059"/>
                <a:gridCol w="324059"/>
                <a:gridCol w="324059"/>
                <a:gridCol w="324059"/>
                <a:gridCol w="324059"/>
              </a:tblGrid>
              <a:tr h="33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Совокупность передвижных или встроенных изделий для обстановки жилых и общественных помещений и различных зон пребывания человека</a:t>
            </a:r>
            <a:endParaRPr lang="ru-RU" sz="2800" dirty="0"/>
          </a:p>
        </p:txBody>
      </p:sp>
      <p:pic>
        <p:nvPicPr>
          <p:cNvPr id="4" name="Содержимое 3" descr="мебе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4392488" cy="3196023"/>
          </a:xfrm>
        </p:spPr>
      </p:pic>
      <p:sp>
        <p:nvSpPr>
          <p:cNvPr id="5" name="TextBox 4"/>
          <p:cNvSpPr txBox="1"/>
          <p:nvPr/>
        </p:nvSpPr>
        <p:spPr>
          <a:xfrm>
            <a:off x="5292080" y="515719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</a:t>
            </a:r>
            <a:r>
              <a:rPr lang="ru-RU" sz="2800" dirty="0" smtClean="0"/>
              <a:t>ебель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32849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6056" y="2348880"/>
          <a:ext cx="3213149" cy="2376262"/>
        </p:xfrm>
        <a:graphic>
          <a:graphicData uri="http://schemas.openxmlformats.org/drawingml/2006/table">
            <a:tbl>
              <a:tblPr/>
              <a:tblGrid>
                <a:gridCol w="321408"/>
                <a:gridCol w="321408"/>
                <a:gridCol w="321408"/>
                <a:gridCol w="321408"/>
                <a:gridCol w="320477"/>
                <a:gridCol w="321408"/>
                <a:gridCol w="321408"/>
                <a:gridCol w="321408"/>
                <a:gridCol w="321408"/>
                <a:gridCol w="32140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Деревообрабатывающий инструмент для строгания</a:t>
            </a:r>
            <a:endParaRPr lang="ru-RU" sz="3200" dirty="0"/>
          </a:p>
        </p:txBody>
      </p:sp>
      <p:pic>
        <p:nvPicPr>
          <p:cNvPr id="4" name="Содержимое 3" descr="rubano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5436096" cy="3556992"/>
          </a:xfrm>
        </p:spPr>
      </p:pic>
      <p:sp>
        <p:nvSpPr>
          <p:cNvPr id="6" name="TextBox 5"/>
          <p:cNvSpPr txBox="1"/>
          <p:nvPr/>
        </p:nvSpPr>
        <p:spPr>
          <a:xfrm>
            <a:off x="6372200" y="4941168"/>
            <a:ext cx="1447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убанок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780928"/>
            <a:ext cx="2448272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  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24128" y="2132856"/>
          <a:ext cx="3213149" cy="2376262"/>
        </p:xfrm>
        <a:graphic>
          <a:graphicData uri="http://schemas.openxmlformats.org/drawingml/2006/table">
            <a:tbl>
              <a:tblPr/>
              <a:tblGrid>
                <a:gridCol w="321408"/>
                <a:gridCol w="321408"/>
                <a:gridCol w="321408"/>
                <a:gridCol w="321408"/>
                <a:gridCol w="320477"/>
                <a:gridCol w="321408"/>
                <a:gridCol w="321408"/>
                <a:gridCol w="321408"/>
                <a:gridCol w="321408"/>
                <a:gridCol w="32140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Режущий инструмент с вращательным движением резания и осевым движением подачи, предназначен для выполнения отверстий в сплошном слое материала</a:t>
            </a:r>
            <a:endParaRPr lang="ru-RU" sz="2400" dirty="0"/>
          </a:p>
        </p:txBody>
      </p:sp>
      <p:pic>
        <p:nvPicPr>
          <p:cNvPr id="4" name="Содержимое 3" descr="свер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5089748" cy="3241649"/>
          </a:xfrm>
        </p:spPr>
      </p:pic>
      <p:sp>
        <p:nvSpPr>
          <p:cNvPr id="5" name="TextBox 4"/>
          <p:cNvSpPr txBox="1"/>
          <p:nvPr/>
        </p:nvSpPr>
        <p:spPr>
          <a:xfrm>
            <a:off x="6156176" y="4797152"/>
            <a:ext cx="12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Сверло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1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80112" y="1988840"/>
          <a:ext cx="3213149" cy="2376262"/>
        </p:xfrm>
        <a:graphic>
          <a:graphicData uri="http://schemas.openxmlformats.org/drawingml/2006/table">
            <a:tbl>
              <a:tblPr/>
              <a:tblGrid>
                <a:gridCol w="321408"/>
                <a:gridCol w="321408"/>
                <a:gridCol w="321408"/>
                <a:gridCol w="321408"/>
                <a:gridCol w="320477"/>
                <a:gridCol w="321408"/>
                <a:gridCol w="321408"/>
                <a:gridCol w="321408"/>
                <a:gridCol w="321408"/>
                <a:gridCol w="32140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76456" cy="12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Ручной, пневматический или электрический инструмент, предназначенный для придачи вращательного движения режущему инструменту для сверления отверстий</a:t>
            </a:r>
            <a:endParaRPr lang="ru-RU" sz="2800" dirty="0"/>
          </a:p>
        </p:txBody>
      </p:sp>
      <p:pic>
        <p:nvPicPr>
          <p:cNvPr id="4" name="Содержимое 3" descr="др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384376" cy="2215631"/>
          </a:xfrm>
        </p:spPr>
      </p:pic>
      <p:pic>
        <p:nvPicPr>
          <p:cNvPr id="5" name="Рисунок 4" descr="дре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3456384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54452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Д</a:t>
            </a:r>
            <a:r>
              <a:rPr lang="ru-RU" sz="3200" dirty="0" smtClean="0"/>
              <a:t>рель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8024" y="2348880"/>
          <a:ext cx="3213149" cy="2376262"/>
        </p:xfrm>
        <a:graphic>
          <a:graphicData uri="http://schemas.openxmlformats.org/drawingml/2006/table">
            <a:tbl>
              <a:tblPr/>
              <a:tblGrid>
                <a:gridCol w="321408"/>
                <a:gridCol w="321408"/>
                <a:gridCol w="321408"/>
                <a:gridCol w="321408"/>
                <a:gridCol w="320477"/>
                <a:gridCol w="321408"/>
                <a:gridCol w="321408"/>
                <a:gridCol w="321408"/>
                <a:gridCol w="321408"/>
                <a:gridCol w="32140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Столярное приспособление в виде лотка для резки досок под углом, как правило составляющим 45 градусов.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4869160"/>
            <a:ext cx="126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Стусло</a:t>
            </a:r>
            <a:endParaRPr lang="ru-RU" sz="2800" dirty="0"/>
          </a:p>
        </p:txBody>
      </p:sp>
      <p:pic>
        <p:nvPicPr>
          <p:cNvPr id="7" name="Содержимое 6" descr="стусл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00200"/>
            <a:ext cx="5004047" cy="3845023"/>
          </a:xfrm>
        </p:spPr>
      </p:pic>
      <p:sp>
        <p:nvSpPr>
          <p:cNvPr id="8" name="TextBox 7"/>
          <p:cNvSpPr txBox="1"/>
          <p:nvPr/>
        </p:nvSpPr>
        <p:spPr>
          <a:xfrm>
            <a:off x="7164288" y="32849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36096" y="1988840"/>
          <a:ext cx="3213149" cy="2376262"/>
        </p:xfrm>
        <a:graphic>
          <a:graphicData uri="http://schemas.openxmlformats.org/drawingml/2006/table">
            <a:tbl>
              <a:tblPr/>
              <a:tblGrid>
                <a:gridCol w="321408"/>
                <a:gridCol w="321408"/>
                <a:gridCol w="321408"/>
                <a:gridCol w="321408"/>
                <a:gridCol w="320477"/>
                <a:gridCol w="321408"/>
                <a:gridCol w="321408"/>
                <a:gridCol w="321408"/>
                <a:gridCol w="321408"/>
                <a:gridCol w="32140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481</Words>
  <Application>Microsoft Office PowerPoint</Application>
  <PresentationFormat>Экран (4:3)</PresentationFormat>
  <Paragraphs>484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Кроссворд</vt:lpstr>
      <vt:lpstr>Помещение хозяйственного назначения</vt:lpstr>
      <vt:lpstr>Инструмент в виде стержня, изготовленный из пишущего материала применяемый для письма, рисования, черчения</vt:lpstr>
      <vt:lpstr>Совокупность передвижных или встроенных изделий для обстановки жилых и общественных помещений и различных зон пребывания человека</vt:lpstr>
      <vt:lpstr>Деревообрабатывающий инструмент для строгания</vt:lpstr>
      <vt:lpstr>Режущий инструмент с вращательным движением резания и осевым движением подачи, предназначен для выполнения отверстий в сплошном слое материала</vt:lpstr>
      <vt:lpstr>Ручной, пневматический или электрический инструмент, предназначенный для придачи вращательного движения режущему инструменту для сверления отверстий</vt:lpstr>
      <vt:lpstr>Столярное приспособление в виде лотка для резки досок под углом, как правило составляющим 45 градусов.</vt:lpstr>
      <vt:lpstr>ОТВЕТ</vt:lpstr>
      <vt:lpstr>Слайд 11</vt:lpstr>
      <vt:lpstr>Слайд 12</vt:lpstr>
      <vt:lpstr> </vt:lpstr>
      <vt:lpstr>Слайд 14</vt:lpstr>
      <vt:lpstr>     </vt:lpstr>
      <vt:lpstr>Слайд 16</vt:lpstr>
      <vt:lpstr>Слайд 17</vt:lpstr>
      <vt:lpstr>Сравнение табуретов</vt:lpstr>
      <vt:lpstr>Технологическая карта  «Ножка табурета»</vt:lpstr>
      <vt:lpstr>Инструмент для изготовления табурета</vt:lpstr>
      <vt:lpstr>Техника безопасности </vt:lpstr>
      <vt:lpstr>Техника безопасности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Кросворд</dc:title>
  <dc:creator>1</dc:creator>
  <cp:lastModifiedBy>User</cp:lastModifiedBy>
  <cp:revision>25</cp:revision>
  <dcterms:created xsi:type="dcterms:W3CDTF">2014-02-03T14:18:26Z</dcterms:created>
  <dcterms:modified xsi:type="dcterms:W3CDTF">2014-02-11T15:08:14Z</dcterms:modified>
</cp:coreProperties>
</file>