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91" r:id="rId2"/>
    <p:sldId id="282" r:id="rId3"/>
    <p:sldId id="262" r:id="rId4"/>
    <p:sldId id="265" r:id="rId5"/>
    <p:sldId id="259" r:id="rId6"/>
    <p:sldId id="264" r:id="rId7"/>
    <p:sldId id="266" r:id="rId8"/>
    <p:sldId id="271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CC0066"/>
    <a:srgbClr val="B5F6FD"/>
    <a:srgbClr val="E1F2CA"/>
    <a:srgbClr val="EAF6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209359-D67A-445A-9277-3E491CEF3BF7}" type="datetimeFigureOut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6C4CD-25B2-4270-892E-3BD7DD386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25748-42EC-460D-8A90-1CB5859F9D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DF41-05E0-4F26-AD48-1042A9E1BDB8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C53-955C-4E2B-A236-A48CD12F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E944-3CE1-4A9B-93E4-B5EB1B2C48EB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BA1-AA79-4AC6-84D7-3ABFA9827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C5CD-6153-4F9C-B007-40A353506720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D465-5746-4789-8D82-0CC90D12B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2C2-224A-4909-8C34-50C6EB5ACDDF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FCFF-F4EB-4152-9988-E4F1EB2DE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BD16-5961-40F4-8088-EC7E319AC89C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91DE-E573-47B2-9616-0230B8947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EB12-E549-4189-9444-7A25FC9D4D47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1BC-4970-41D0-A2FA-9970A4B1C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3589-C292-4127-93E4-DEC032FBCE41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DDC6-24CB-4404-8B78-5D7D08490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0769-07E3-4ED7-B7E2-59F626472275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63D5-A416-45A5-B145-99EB12F08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8F3E-F874-4305-BA1F-3D09E28CBB1A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A5B5-B687-4B9E-A00B-5718EEE1C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8E29-4695-49B7-AA38-6A4756C07E9E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2316-08D0-4E07-9590-35CA98841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7F24-DDE3-462A-A3A3-1402B8602C54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D22D-E4CA-4093-965C-870ED3184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94C17-EB29-4F34-A431-0877E0F96C08}" type="datetime1">
              <a:rPr lang="ru-RU"/>
              <a:pPr>
                <a:defRPr/>
              </a:pPr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568F0-5C91-478A-B4A1-1856853C1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1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264318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Нарезание наружной и внутренней резьбы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755650" y="4797425"/>
            <a:ext cx="8158163" cy="18303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A50021"/>
                </a:solidFill>
                <a:latin typeface="Arial" charset="0"/>
              </a:rPr>
              <a:t>МДК – 1:</a:t>
            </a:r>
            <a:r>
              <a:rPr lang="ru-RU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2400" smtClean="0">
                <a:solidFill>
                  <a:srgbClr val="A50021"/>
                </a:solidFill>
                <a:latin typeface="Arial" charset="0"/>
              </a:rPr>
              <a:t>Слесарное дело и технические измерения.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A50021"/>
                </a:solidFill>
                <a:latin typeface="Arial" charset="0"/>
              </a:rPr>
              <a:t>Мастер п</a:t>
            </a:r>
            <a:r>
              <a:rPr lang="en-US" sz="2400" smtClean="0">
                <a:solidFill>
                  <a:srgbClr val="A50021"/>
                </a:solidFill>
                <a:latin typeface="Arial" charset="0"/>
              </a:rPr>
              <a:t>/</a:t>
            </a:r>
            <a:r>
              <a:rPr lang="ru-RU" sz="2400" smtClean="0">
                <a:solidFill>
                  <a:srgbClr val="A50021"/>
                </a:solidFill>
                <a:latin typeface="Arial" charset="0"/>
              </a:rPr>
              <a:t>о: Дубровина Анна Олеговна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122CF-EFEE-472E-97B8-43BD30A26EEA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4038600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научиться приемам нарезания наружной и внутренней резьбы вручную;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расширить представление о свойствах металлов и способах их обработки;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-    развивать умение организовывать свою практическую деятельность, воспитывать аккуратность и точность при выполнении работы.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500"/>
            <a:ext cx="4038600" cy="55546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u="sng" dirty="0" smtClean="0">
              <a:solidFill>
                <a:srgbClr val="FF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Georgia" pitchFamily="18" charset="0"/>
              </a:rPr>
              <a:t>Новые термины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Резьбовое соединение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Болт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Гайка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Шпилька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Винт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Резьба- наружная и внутренняя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Плашка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Плашкодержатель</a:t>
            </a:r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Метчик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Вороток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500C-7A50-4422-BC0B-6FD2D793D367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6" name="Picture 5" descr="img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0"/>
            <a:ext cx="4175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img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141663"/>
            <a:ext cx="36004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072063" y="2071688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       Неразъемные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1000125" y="2071688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    Разъемные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2000250" y="10001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    Виды соединения деталей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A66E-7659-4EFB-A257-3F4C83146A5B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три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643438"/>
            <a:ext cx="1214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 descr="три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571750"/>
            <a:ext cx="1214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три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28625"/>
            <a:ext cx="1223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шпильк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4572000"/>
            <a:ext cx="9334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2 винт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2571750"/>
            <a:ext cx="12144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2болтаBM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28625"/>
            <a:ext cx="1357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3857625" y="571500"/>
            <a:ext cx="5000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itchFamily="34" charset="0"/>
              </a:rPr>
              <a:t>Болт</a:t>
            </a:r>
            <a:r>
              <a:rPr lang="ru-RU" sz="2400" b="1" u="sng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цилиндрический стержень с головкой на одном конце и с резьбой на другом для навинчивания </a:t>
            </a:r>
            <a:r>
              <a:rPr lang="ru-RU" sz="2400" b="1" u="sng">
                <a:solidFill>
                  <a:srgbClr val="FF0000"/>
                </a:solidFill>
                <a:latin typeface="Calibri" pitchFamily="34" charset="0"/>
              </a:rPr>
              <a:t>гайки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3786188" y="2571750"/>
            <a:ext cx="5072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itchFamily="34" charset="0"/>
              </a:rPr>
              <a:t>Винт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— цилиндрический стержень с резьбой для ввинчивания в одну из соединяемых деталей и головкой различных форм.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3786188" y="4786313"/>
            <a:ext cx="5143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itchFamily="34" charset="0"/>
              </a:rPr>
              <a:t>Шпилька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- цилиндрический стержень с резьбой на обоих концах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5189-4D67-4221-97F6-7599B48A79A3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14375" y="571500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Резьба</a:t>
            </a:r>
            <a:r>
              <a:rPr lang="ru-RU" sz="2000">
                <a:solidFill>
                  <a:srgbClr val="FF0000"/>
                </a:solidFill>
                <a:latin typeface="Georgia" pitchFamily="18" charset="0"/>
              </a:rPr>
              <a:t> – 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выступы на поверхности винтов и гаек, расположенные по винтовой линии. </a:t>
            </a:r>
          </a:p>
        </p:txBody>
      </p:sp>
      <p:pic>
        <p:nvPicPr>
          <p:cNvPr id="19458" name="Рисунок 4" descr="лево прав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73238"/>
            <a:ext cx="30781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857625" y="2349500"/>
            <a:ext cx="5072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Georgia" pitchFamily="18" charset="0"/>
              </a:rPr>
              <a:t>В зависимости от направления винтовой линии, образующей витки, резьбу подразделяют на правую (А) и левую (Б).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071563" y="4786313"/>
            <a:ext cx="785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Различают наружную и внутреннюю резьб</a:t>
            </a:r>
            <a:r>
              <a:rPr lang="ru-RU" sz="2400">
                <a:solidFill>
                  <a:srgbClr val="C00000"/>
                </a:solidFill>
              </a:rPr>
              <a:t>у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. 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Наружная резьба - это резьба </a:t>
            </a:r>
            <a:r>
              <a:rPr lang="ru-RU" sz="2400">
                <a:solidFill>
                  <a:srgbClr val="C00000"/>
                </a:solidFill>
              </a:rPr>
              <a:t>н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а стержне.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Внутренняя — в отверстии.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6CDD-0B49-41AE-BB45-83A7145AFD16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79295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Georgia" pitchFamily="18" charset="0"/>
              </a:rPr>
              <a:t>Резьба имеет множество элементов. Наиболее важные из них: </a:t>
            </a:r>
            <a:r>
              <a:rPr lang="ru-RU" sz="1600" b="1" i="1">
                <a:solidFill>
                  <a:srgbClr val="FF0000"/>
                </a:solidFill>
                <a:latin typeface="Georgia" pitchFamily="18" charset="0"/>
              </a:rPr>
              <a:t>профиль резьбы, шаг резьбы, угол профиля, наружный и внутренний диаметры</a:t>
            </a:r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0482" name="Рисунок 2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500688"/>
            <a:ext cx="3214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57688"/>
            <a:ext cx="314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14688"/>
            <a:ext cx="3143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205038"/>
            <a:ext cx="31765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268413"/>
            <a:ext cx="3143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28625" y="17732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упорная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28625" y="2786063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трапецеидальная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00063" y="3929063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прямоугольная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428625" y="5072063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треугольная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428625" y="621506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itchFamily="18" charset="0"/>
              </a:rPr>
              <a:t>круглая</a:t>
            </a:r>
          </a:p>
        </p:txBody>
      </p:sp>
      <p:pic>
        <p:nvPicPr>
          <p:cNvPr id="20492" name="Рисунок 12" descr="шаг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196975"/>
            <a:ext cx="5191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3708400" y="4868863"/>
            <a:ext cx="5286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Если элементы резьбы даются в миллиметрах, то есть единицах метрической системы, то такая резьба называется метрической. В нашей стране </a:t>
            </a:r>
            <a:r>
              <a:rPr lang="ru-RU" b="1" i="1">
                <a:solidFill>
                  <a:srgbClr val="FF0000"/>
                </a:solidFill>
                <a:latin typeface="Georgia" pitchFamily="18" charset="0"/>
              </a:rPr>
              <a:t>метрическая резьба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Georgia" pitchFamily="18" charset="0"/>
              </a:rPr>
              <a:t>имеет наибольшее распространение.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5D84-BA74-4A1B-88BC-FA23FF91590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изображение резьб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8382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13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19BB-11B8-4961-B341-CCDCE905E3A7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Georgia" pitchFamily="18" charset="0"/>
              </a:rPr>
              <a:t>Инструменты и приспособления для нарезания резьбы</a:t>
            </a:r>
            <a:endParaRPr lang="ru-RU" sz="200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2530" name="Рисунок 2" descr="плашкодержате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000125"/>
            <a:ext cx="34258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ворто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00375"/>
            <a:ext cx="32146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метчи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071813"/>
            <a:ext cx="3327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плашк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000125"/>
            <a:ext cx="31432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3_9079DSCN206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143500"/>
            <a:ext cx="32829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85813" y="2428875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itchFamily="18" charset="0"/>
              </a:rPr>
              <a:t>Плашки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71500" y="46434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itchFamily="18" charset="0"/>
              </a:rPr>
              <a:t>Метчики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072063" y="2500313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itchFamily="18" charset="0"/>
              </a:rPr>
              <a:t>Плашкодержатель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5357813" y="4572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itchFamily="18" charset="0"/>
              </a:rPr>
              <a:t>Воротки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3DB70-87DF-41CD-9004-70FEBE5E387B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Нарезание внутренней резьбы</a:t>
            </a:r>
          </a:p>
        </p:txBody>
      </p:sp>
      <p:sp>
        <p:nvSpPr>
          <p:cNvPr id="4198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85813" y="1285875"/>
          <a:ext cx="7786687" cy="5357813"/>
        </p:xfrm>
        <a:graphic>
          <a:graphicData uri="http://schemas.openxmlformats.org/presentationml/2006/ole">
            <p:oleObj spid="_x0000_s41986" name="Презентация" r:id="rId3" imgW="4569445" imgH="3426611" progId="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F26E-2EB5-43E3-A961-AF230B494307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5f32425cea5af3f97d2c4ac2e59fd176eb0e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</TotalTime>
  <Words>224</Words>
  <Application>Microsoft Office PowerPoint</Application>
  <PresentationFormat>Экран (4:3)</PresentationFormat>
  <Paragraphs>55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Georgia</vt:lpstr>
      <vt:lpstr>Тема Office</vt:lpstr>
      <vt:lpstr>Презентация</vt:lpstr>
      <vt:lpstr>Нарезание наружной и внутренней резьбы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Нарезание внутренней резьбы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142</cp:revision>
  <dcterms:modified xsi:type="dcterms:W3CDTF">2014-02-09T08:23:13Z</dcterms:modified>
</cp:coreProperties>
</file>