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9" r:id="rId9"/>
    <p:sldId id="263" r:id="rId10"/>
    <p:sldId id="264" r:id="rId11"/>
    <p:sldId id="265" r:id="rId12"/>
    <p:sldId id="266" r:id="rId13"/>
    <p:sldId id="267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100000">
              <a:srgbClr val="CCFF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CF614EB-54AD-45A9-AF1C-E0E30A4FF9F7}" type="datetimeFigureOut">
              <a:rPr lang="ru-RU" smtClean="0"/>
              <a:pPr/>
              <a:t>10.02.2014</a:t>
            </a:fld>
            <a:endParaRPr lang="ru-RU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04D6C6B-970E-4BD6-8EB5-AC9388F368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14348" y="2214554"/>
            <a:ext cx="7681911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Вязание крючком.</a:t>
            </a:r>
          </a:p>
          <a:p>
            <a:pPr algn="ctr"/>
            <a:r>
              <a:rPr lang="ru-RU" sz="5400" b="1" cap="all" spc="15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  <a:latin typeface="Comic Sans MS" pitchFamily="66" charset="0"/>
              </a:rPr>
              <a:t>Основы.</a:t>
            </a:r>
            <a:endParaRPr lang="ru-RU" sz="5400" b="1" cap="none" spc="150" dirty="0">
              <a:ln w="11430"/>
              <a:solidFill>
                <a:srgbClr val="00B0F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829048" cy="1370000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Основные приёмы. Столбик без накида.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4874488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729586" y="312483"/>
            <a:ext cx="3238420" cy="26878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5786" y="1928802"/>
            <a:ext cx="3008313" cy="4691063"/>
          </a:xfrm>
        </p:spPr>
        <p:txBody>
          <a:bodyPr/>
          <a:lstStyle/>
          <a:p>
            <a:r>
              <a:rPr lang="ru-RU" sz="2000" dirty="0" smtClean="0">
                <a:latin typeface="Comic Sans MS" pitchFamily="66" charset="0"/>
              </a:rPr>
              <a:t>2. Снова подхватите рабочую нить и протяните ее через обе петли на крючке. </a:t>
            </a:r>
          </a:p>
          <a:p>
            <a:endParaRPr lang="ru-RU" sz="2000" dirty="0" smtClean="0">
              <a:latin typeface="Comic Sans MS" pitchFamily="66" charset="0"/>
            </a:endParaRPr>
          </a:p>
          <a:p>
            <a:r>
              <a:rPr lang="ru-RU" sz="2000" dirty="0" smtClean="0">
                <a:latin typeface="Comic Sans MS" pitchFamily="66" charset="0"/>
              </a:rPr>
              <a:t>3. Введите крючок в следующую петлю основания и повторите пункты 1-2. Продолжите вязание столбиков без накида в каждую петлю цепочки</a:t>
            </a:r>
            <a:r>
              <a:rPr lang="ru-RU" sz="1200" dirty="0" smtClean="0">
                <a:latin typeface="Comic Sans MS" pitchFamily="66" charset="0"/>
              </a:rPr>
              <a:t>.</a:t>
            </a:r>
            <a:endParaRPr lang="ru-RU" sz="1200" dirty="0">
              <a:latin typeface="Comic Sans MS" pitchFamily="66" charset="0"/>
            </a:endParaRPr>
          </a:p>
        </p:txBody>
      </p:sp>
      <p:pic>
        <p:nvPicPr>
          <p:cNvPr id="6" name="Рисунок 5" descr="4099532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86313" y="3286124"/>
            <a:ext cx="3175021" cy="30003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829576" cy="714380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Основные приёмы. Столбик с накидом.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502702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1714488"/>
            <a:ext cx="4395213" cy="39776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500174"/>
            <a:ext cx="3929090" cy="4833939"/>
          </a:xfrm>
        </p:spPr>
        <p:txBody>
          <a:bodyPr/>
          <a:lstStyle/>
          <a:p>
            <a:pPr marL="228600" indent="-228600"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При выполнении столбиков на цепочке воздушных петель крючок вводится в 4-ю от начала петлю. Первые три петли являются петлями поворота и провязываются вместо первого столбика с накидом для сохранения одинаковой высоты столбиков. </a:t>
            </a:r>
          </a:p>
          <a:p>
            <a:pPr marL="228600" indent="-228600">
              <a:buAutoNum type="arabicPeriod"/>
            </a:pPr>
            <a:endParaRPr lang="ru-RU" sz="2000" dirty="0" smtClean="0">
              <a:latin typeface="Comic Sans MS" pitchFamily="66" charset="0"/>
            </a:endParaRPr>
          </a:p>
          <a:p>
            <a:pPr marL="228600" indent="-228600">
              <a:buAutoNum type="arabicPeriod"/>
            </a:pPr>
            <a:r>
              <a:rPr lang="ru-RU" sz="2000" dirty="0" smtClean="0">
                <a:latin typeface="Comic Sans MS" pitchFamily="66" charset="0"/>
              </a:rPr>
              <a:t> Сделайте накид, введите крючок в петлю основания .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29642" cy="798496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Основные приёмы.  Столбик с накидом</a:t>
            </a:r>
            <a:r>
              <a:rPr lang="ru-RU" dirty="0" smtClean="0">
                <a:latin typeface="Comic Sans MS" pitchFamily="66" charset="0"/>
              </a:rPr>
              <a:t>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7801558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93396" y="2050256"/>
            <a:ext cx="3970521" cy="35933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57158" y="2500306"/>
            <a:ext cx="3008313" cy="4691063"/>
          </a:xfrm>
        </p:spPr>
        <p:txBody>
          <a:bodyPr/>
          <a:lstStyle/>
          <a:p>
            <a:r>
              <a:rPr lang="ru-RU" sz="2000" dirty="0" smtClean="0">
                <a:latin typeface="Comic Sans MS" pitchFamily="66" charset="0"/>
              </a:rPr>
              <a:t>3. Протяните рабочую нить через 1 петлю на крючке. У вас на крючке находятся 3 петли. Снова сделайте накид и протяните рабочую нить через 2 петли на крючке.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143932" cy="1214446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Основные приёмы. Столбик с накидом.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586819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00561" y="1785926"/>
            <a:ext cx="4177661" cy="35719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2976" y="2166937"/>
            <a:ext cx="3008313" cy="4691063"/>
          </a:xfrm>
        </p:spPr>
        <p:txBody>
          <a:bodyPr/>
          <a:lstStyle/>
          <a:p>
            <a:r>
              <a:rPr lang="ru-RU" sz="2000" dirty="0" smtClean="0">
                <a:latin typeface="Comic Sans MS" pitchFamily="66" charset="0"/>
              </a:rPr>
              <a:t>4. Теперь на крючке осталось 2 петли,  сделайте еще один накид и протяните рабочую нить через обе петли. В конце ряда свяжите 3 воздушные петли поворота и поверните вязание.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285728"/>
            <a:ext cx="5757874" cy="727058"/>
          </a:xfrm>
        </p:spPr>
        <p:txBody>
          <a:bodyPr/>
          <a:lstStyle/>
          <a:p>
            <a:pPr algn="ctr"/>
            <a:r>
              <a:rPr lang="ru-RU" sz="4000" dirty="0" smtClean="0">
                <a:latin typeface="Comic Sans MS" pitchFamily="66" charset="0"/>
              </a:rPr>
              <a:t>Строение петли.</a:t>
            </a:r>
            <a:endParaRPr lang="ru-RU" sz="4000" dirty="0">
              <a:latin typeface="Comic Sans MS" pitchFamily="66" charset="0"/>
            </a:endParaRPr>
          </a:p>
        </p:txBody>
      </p:sp>
      <p:pic>
        <p:nvPicPr>
          <p:cNvPr id="5" name="Содержимое 4" descr="stroenie_petli_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14546" y="2571744"/>
            <a:ext cx="4847640" cy="2934509"/>
          </a:xfrm>
        </p:spPr>
      </p:pic>
      <p:cxnSp>
        <p:nvCxnSpPr>
          <p:cNvPr id="7" name="Прямая со стрелкой 6"/>
          <p:cNvCxnSpPr/>
          <p:nvPr/>
        </p:nvCxnSpPr>
        <p:spPr>
          <a:xfrm rot="16200000" flipH="1">
            <a:off x="3929058" y="2428868"/>
            <a:ext cx="857256" cy="142876"/>
          </a:xfrm>
          <a:prstGeom prst="straightConnector1">
            <a:avLst/>
          </a:prstGeom>
          <a:ln w="412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571868" y="1500174"/>
            <a:ext cx="14287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Comic Sans MS" pitchFamily="66" charset="0"/>
              </a:rPr>
              <a:t> </a:t>
            </a:r>
            <a:r>
              <a:rPr lang="ru-RU" sz="1600" dirty="0" smtClean="0">
                <a:latin typeface="Comic Sans MS" pitchFamily="66" charset="0"/>
              </a:rPr>
              <a:t>Основная петля</a:t>
            </a:r>
            <a:endParaRPr lang="ru-RU" sz="1600" dirty="0">
              <a:latin typeface="Comic Sans MS" pitchFamily="66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rot="5400000">
            <a:off x="4964909" y="2393149"/>
            <a:ext cx="642942" cy="571504"/>
          </a:xfrm>
          <a:prstGeom prst="straightConnector1">
            <a:avLst/>
          </a:prstGeom>
          <a:ln w="412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429256" y="1785926"/>
            <a:ext cx="1643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Задняя стенка петли</a:t>
            </a:r>
            <a:endParaRPr lang="ru-RU" sz="1600" dirty="0">
              <a:latin typeface="Comic Sans MS" pitchFamily="66" charset="0"/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 rot="16200000" flipV="1">
            <a:off x="4429124" y="5929330"/>
            <a:ext cx="785818" cy="71438"/>
          </a:xfrm>
          <a:prstGeom prst="straightConnector1">
            <a:avLst/>
          </a:prstGeom>
          <a:ln w="412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643438" y="6273225"/>
            <a:ext cx="21431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Передняя стенка петли</a:t>
            </a:r>
            <a:endParaRPr lang="ru-RU" sz="1600" dirty="0">
              <a:latin typeface="Comic Sans MS" pitchFamily="66" charset="0"/>
            </a:endParaRPr>
          </a:p>
        </p:txBody>
      </p:sp>
      <p:cxnSp>
        <p:nvCxnSpPr>
          <p:cNvPr id="18" name="Прямая со стрелкой 17"/>
          <p:cNvCxnSpPr/>
          <p:nvPr/>
        </p:nvCxnSpPr>
        <p:spPr>
          <a:xfrm flipV="1">
            <a:off x="2214546" y="5572140"/>
            <a:ext cx="857256" cy="357190"/>
          </a:xfrm>
          <a:prstGeom prst="straightConnector1">
            <a:avLst/>
          </a:prstGeom>
          <a:ln w="412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428728" y="5929330"/>
            <a:ext cx="15001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Comic Sans MS" pitchFamily="66" charset="0"/>
              </a:rPr>
              <a:t>Ножка столбика</a:t>
            </a:r>
            <a:endParaRPr lang="ru-RU" sz="1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>
                <a:latin typeface="Comic Sans MS" pitchFamily="66" charset="0"/>
              </a:rPr>
              <a:t>Пряжа.</a:t>
            </a:r>
            <a:endParaRPr lang="ru-RU" sz="3200" dirty="0">
              <a:latin typeface="Comic Sans MS" pitchFamily="66" charset="0"/>
            </a:endParaRPr>
          </a:p>
        </p:txBody>
      </p:sp>
      <p:pic>
        <p:nvPicPr>
          <p:cNvPr id="5" name="Содержимое 4" descr="ab40824c0fa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57620" y="1071546"/>
            <a:ext cx="5111750" cy="40826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1928802"/>
            <a:ext cx="3008313" cy="4691063"/>
          </a:xfrm>
        </p:spPr>
        <p:txBody>
          <a:bodyPr/>
          <a:lstStyle/>
          <a:p>
            <a:r>
              <a:rPr lang="ru-RU" sz="2000" b="1" dirty="0" smtClean="0">
                <a:latin typeface="Comic Sans MS" pitchFamily="66" charset="0"/>
              </a:rPr>
              <a:t>Для вязания крючком можно использовать:</a:t>
            </a:r>
          </a:p>
          <a:p>
            <a:endParaRPr lang="ru-RU" sz="2000" b="1" dirty="0" smtClean="0">
              <a:latin typeface="Comic Sans MS" pitchFamily="66" charset="0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Деревеньку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Шерсть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Ангора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000" dirty="0" smtClean="0">
                <a:latin typeface="Comic Sans MS" pitchFamily="66" charset="0"/>
              </a:rPr>
              <a:t>Альпака и др.</a:t>
            </a:r>
          </a:p>
          <a:p>
            <a:pPr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Comic Sans MS" pitchFamily="66" charset="0"/>
              </a:rPr>
              <a:t>Источники информации.</a:t>
            </a:r>
            <a:endParaRPr lang="ru-RU" dirty="0">
              <a:latin typeface="Comic Sans MS" pitchFamily="66" charset="0"/>
            </a:endParaRPr>
          </a:p>
        </p:txBody>
      </p:sp>
      <p:pic>
        <p:nvPicPr>
          <p:cNvPr id="5" name="Содержимое 4" descr="istoriy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98213" y="1056480"/>
            <a:ext cx="3899600" cy="47299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0034" y="2857496"/>
            <a:ext cx="3008313" cy="469106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  www. news.knitting-info.ru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www.allwomens.ru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    www.rukodelka.ru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4114800" cy="941396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Как держать крючок?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8537746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357686" y="1500174"/>
            <a:ext cx="4373209" cy="43557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14414" y="1500174"/>
            <a:ext cx="3008313" cy="4691063"/>
          </a:xfrm>
        </p:spPr>
        <p:txBody>
          <a:bodyPr/>
          <a:lstStyle/>
          <a:p>
            <a:r>
              <a:rPr lang="ru-RU" sz="2000" b="1" u="sng" dirty="0" smtClean="0">
                <a:latin typeface="Comic Sans MS" pitchFamily="66" charset="0"/>
              </a:rPr>
              <a:t>Первый способ </a:t>
            </a:r>
          </a:p>
          <a:p>
            <a:endParaRPr lang="ru-RU" sz="1200" u="sng" dirty="0" smtClean="0">
              <a:latin typeface="Comic Sans MS" pitchFamily="66" charset="0"/>
            </a:endParaRPr>
          </a:p>
          <a:p>
            <a:r>
              <a:rPr lang="ru-RU" sz="2000" dirty="0" smtClean="0">
                <a:latin typeface="Comic Sans MS" pitchFamily="66" charset="0"/>
              </a:rPr>
              <a:t>Берем в правую руку крючок, как карандаш большим и указательным пальцами ближе к головке крючка, при этом стержень крючка должен скользить по среднему пальцу, а сам крючок находиться поверх руки.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900618" cy="1084248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Как держать крючок?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8785870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8" y="1714488"/>
            <a:ext cx="4440479" cy="39528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1857364"/>
            <a:ext cx="3008313" cy="4691063"/>
          </a:xfrm>
        </p:spPr>
        <p:txBody>
          <a:bodyPr/>
          <a:lstStyle/>
          <a:p>
            <a:r>
              <a:rPr lang="ru-RU" sz="2000" b="1" u="sng" dirty="0" smtClean="0">
                <a:latin typeface="Comic Sans MS" pitchFamily="66" charset="0"/>
              </a:rPr>
              <a:t>Второй способ </a:t>
            </a:r>
          </a:p>
          <a:p>
            <a:endParaRPr lang="ru-RU" sz="2000" b="1" u="sng" dirty="0" smtClean="0">
              <a:latin typeface="Comic Sans MS" pitchFamily="66" charset="0"/>
            </a:endParaRPr>
          </a:p>
          <a:p>
            <a:endParaRPr lang="ru-RU" sz="1200" u="sng" dirty="0" smtClean="0">
              <a:latin typeface="Comic Sans MS" pitchFamily="66" charset="0"/>
            </a:endParaRPr>
          </a:p>
          <a:p>
            <a:r>
              <a:rPr lang="ru-RU" sz="1800" dirty="0" smtClean="0">
                <a:latin typeface="Comic Sans MS" pitchFamily="66" charset="0"/>
              </a:rPr>
              <a:t>Держим крючок, как нож или спицу большим и указательным пальцами.  Крючок находится под рукой.</a:t>
            </a:r>
            <a:endParaRPr lang="ru-RU" sz="18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4043362" cy="1227124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Как держать крючок?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867205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0496" y="1928802"/>
            <a:ext cx="4934621" cy="25717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2000240"/>
            <a:ext cx="3008313" cy="4691063"/>
          </a:xfrm>
        </p:spPr>
        <p:txBody>
          <a:bodyPr/>
          <a:lstStyle/>
          <a:p>
            <a:r>
              <a:rPr lang="ru-RU" sz="2000" b="1" u="sng" dirty="0" smtClean="0">
                <a:latin typeface="Comic Sans MS" pitchFamily="66" charset="0"/>
              </a:rPr>
              <a:t>Если вы левша </a:t>
            </a:r>
          </a:p>
          <a:p>
            <a:endParaRPr lang="ru-RU" sz="2000" u="sng" dirty="0" smtClean="0">
              <a:latin typeface="Comic Sans MS" pitchFamily="66" charset="0"/>
            </a:endParaRPr>
          </a:p>
          <a:p>
            <a:r>
              <a:rPr lang="ru-RU" sz="2000" dirty="0" smtClean="0">
                <a:latin typeface="Comic Sans MS" pitchFamily="66" charset="0"/>
              </a:rPr>
              <a:t>Не расстраивайтесь! Крючок можно держать и в левой руке теми же способами. При этом нить с клубка взять в правую руку.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4686304" cy="798496"/>
          </a:xfrm>
        </p:spPr>
        <p:txBody>
          <a:bodyPr/>
          <a:lstStyle/>
          <a:p>
            <a:pPr algn="ctr"/>
            <a:r>
              <a:rPr lang="ru-RU" sz="2400" b="0" dirty="0" smtClean="0">
                <a:latin typeface="Comic Sans MS" pitchFamily="66" charset="0"/>
              </a:rPr>
              <a:t> </a:t>
            </a:r>
            <a:r>
              <a:rPr lang="ru-RU" sz="2800" dirty="0" smtClean="0">
                <a:latin typeface="Comic Sans MS" pitchFamily="66" charset="0"/>
              </a:rPr>
              <a:t>Подача нити на крючок</a:t>
            </a:r>
            <a:r>
              <a:rPr lang="ru-RU" sz="2800" b="0" dirty="0" smtClean="0">
                <a:latin typeface="Comic Sans MS" pitchFamily="66" charset="0"/>
              </a:rPr>
              <a:t>.</a:t>
            </a:r>
            <a:endParaRPr lang="ru-RU" sz="2800" b="0" dirty="0"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000100" y="1785926"/>
            <a:ext cx="3008313" cy="4691063"/>
          </a:xfrm>
        </p:spPr>
        <p:txBody>
          <a:bodyPr/>
          <a:lstStyle/>
          <a:p>
            <a:r>
              <a:rPr lang="ru-RU" sz="2000" dirty="0" smtClean="0">
                <a:latin typeface="Comic Sans MS" pitchFamily="66" charset="0"/>
              </a:rPr>
              <a:t>Чтобы петли в цепочках и столбиках были ровными, следите за тем, чтобы нить, подающаяся на крючок всегда была в натяжении, а не провисала. Для этого нить поддерживайте мизинцем и безымянным пальцем.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7" name="Содержимое 6" descr="5834552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1999" y="1857364"/>
            <a:ext cx="4476781" cy="33575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4757742" cy="1071570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Подача нити на крючок указательным пальцем.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296937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86247" y="1928802"/>
            <a:ext cx="4667283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85852" y="1428736"/>
            <a:ext cx="3008313" cy="4691063"/>
          </a:xfrm>
        </p:spPr>
        <p:txBody>
          <a:bodyPr/>
          <a:lstStyle/>
          <a:p>
            <a:r>
              <a:rPr lang="ru-RU" sz="1800" dirty="0" smtClean="0">
                <a:latin typeface="Comic Sans MS" pitchFamily="66" charset="0"/>
              </a:rPr>
              <a:t>Нитку с клубка обернуть вокруг мизинца и, пропустив через следующие два пальца  с  тыльной  стороны  ладони,  положить  на  указательный  палец. Крючок  с  начальной  петлей  находится  над  указательным  пальцем, начальную петлю придерживать большим и указательным пальцами. Чтобы подать  нить  для  первой  воздушной  петли,  потянуть  нитку  с  клубка указательным пальцем.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757874" cy="1155686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>
                <a:latin typeface="Comic Sans MS" pitchFamily="66" charset="0"/>
              </a:rPr>
              <a:t>Подача нити на крючок средним пальцем.</a:t>
            </a:r>
            <a:endParaRPr lang="ru-RU" sz="2800" dirty="0">
              <a:latin typeface="Comic Sans MS" pitchFamily="66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1857364"/>
            <a:ext cx="3008313" cy="4691063"/>
          </a:xfrm>
        </p:spPr>
        <p:txBody>
          <a:bodyPr/>
          <a:lstStyle/>
          <a:p>
            <a:r>
              <a:rPr lang="ru-RU" sz="2000" dirty="0" smtClean="0">
                <a:latin typeface="Comic Sans MS" pitchFamily="66" charset="0"/>
              </a:rPr>
              <a:t>Нитку  с  клубка  обернуть  вокруг  мизинца  и  положить  на  указательный палец,  пропустив  через  два  средних  пальца  со  стороны ладони. Чтобы подать нить для первой воздушной петли, потянуть нитку с клубка средним пальцем.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7" name="Содержимое 6" descr="552107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28531" y="1717655"/>
            <a:ext cx="4758311" cy="3854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3008313" cy="1928826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Основные приёмы. Воздушные петли.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voz_pet_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0430" y="214290"/>
            <a:ext cx="2265605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2428868"/>
            <a:ext cx="3008313" cy="4691063"/>
          </a:xfrm>
        </p:spPr>
        <p:txBody>
          <a:bodyPr/>
          <a:lstStyle/>
          <a:p>
            <a:r>
              <a:rPr lang="ru-RU" sz="2000" dirty="0" smtClean="0">
                <a:latin typeface="Comic Sans MS" pitchFamily="66" charset="0"/>
              </a:rPr>
              <a:t>Воздушная петля служит началом вязания, образуя цепочку из воздушных петель, которая является подготовительным рядом и применяется в вязании всех узоров</a:t>
            </a:r>
            <a:r>
              <a:rPr lang="ru-RU" sz="1200" dirty="0" smtClean="0">
                <a:latin typeface="Comic Sans MS" pitchFamily="66" charset="0"/>
              </a:rPr>
              <a:t>. </a:t>
            </a:r>
            <a:endParaRPr lang="ru-RU" sz="1200" dirty="0">
              <a:latin typeface="Comic Sans MS" pitchFamily="66" charset="0"/>
            </a:endParaRPr>
          </a:p>
        </p:txBody>
      </p:sp>
      <p:pic>
        <p:nvPicPr>
          <p:cNvPr id="6" name="Рисунок 5" descr="voz_pe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285728"/>
            <a:ext cx="2345954" cy="24288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zepochka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5045019" y="2384477"/>
            <a:ext cx="2451685" cy="45407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400948" cy="1155686"/>
          </a:xfrm>
        </p:spPr>
        <p:txBody>
          <a:bodyPr/>
          <a:lstStyle/>
          <a:p>
            <a:pPr algn="ctr"/>
            <a:r>
              <a:rPr lang="ru-RU" sz="2800" dirty="0" smtClean="0">
                <a:latin typeface="Comic Sans MS" pitchFamily="66" charset="0"/>
              </a:rPr>
              <a:t>Основные приёмы. Столбик без накида.</a:t>
            </a:r>
            <a:endParaRPr lang="ru-RU" sz="2800" dirty="0">
              <a:latin typeface="Comic Sans MS" pitchFamily="66" charset="0"/>
            </a:endParaRPr>
          </a:p>
        </p:txBody>
      </p:sp>
      <p:pic>
        <p:nvPicPr>
          <p:cNvPr id="5" name="Содержимое 4" descr="3826563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57752" y="2285992"/>
            <a:ext cx="3073086" cy="27043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28662" y="2285992"/>
            <a:ext cx="3008313" cy="3071834"/>
          </a:xfrm>
        </p:spPr>
        <p:txBody>
          <a:bodyPr/>
          <a:lstStyle/>
          <a:p>
            <a:r>
              <a:rPr lang="ru-RU" sz="2000" dirty="0" smtClean="0">
                <a:latin typeface="Comic Sans MS" pitchFamily="66" charset="0"/>
              </a:rPr>
              <a:t>1. Введите крючок во вторую воздушную петлю от крючка, подхватите рабочую нить и протяните ее через первую петлю на крючке. </a:t>
            </a:r>
            <a:endParaRPr lang="ru-RU" sz="20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l1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115</TotalTime>
  <Words>515</Words>
  <Application>Microsoft Office PowerPoint</Application>
  <PresentationFormat>Экран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pril1</vt:lpstr>
      <vt:lpstr>Слайд 1</vt:lpstr>
      <vt:lpstr>Как держать крючок?</vt:lpstr>
      <vt:lpstr>Как держать крючок?</vt:lpstr>
      <vt:lpstr>Как держать крючок?</vt:lpstr>
      <vt:lpstr> Подача нити на крючок.</vt:lpstr>
      <vt:lpstr>Подача нити на крючок указательным пальцем.</vt:lpstr>
      <vt:lpstr>   Подача нити на крючок средним пальцем.</vt:lpstr>
      <vt:lpstr>Основные приёмы. Воздушные петли.</vt:lpstr>
      <vt:lpstr>Основные приёмы. Столбик без накида.</vt:lpstr>
      <vt:lpstr>Основные приёмы. Столбик без накида.</vt:lpstr>
      <vt:lpstr>Основные приёмы. Столбик с накидом.</vt:lpstr>
      <vt:lpstr>Основные приёмы.  Столбик с накидом.</vt:lpstr>
      <vt:lpstr>Основные приёмы. Столбик с накидом.</vt:lpstr>
      <vt:lpstr>Строение петли.</vt:lpstr>
      <vt:lpstr>Пряжа.</vt:lpstr>
      <vt:lpstr>Источники информации.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ПАВЕЛ Маскаев</dc:creator>
  <cp:lastModifiedBy>Учитель</cp:lastModifiedBy>
  <cp:revision>14</cp:revision>
  <dcterms:created xsi:type="dcterms:W3CDTF">2010-04-24T15:45:21Z</dcterms:created>
  <dcterms:modified xsi:type="dcterms:W3CDTF">2014-02-10T07:37:45Z</dcterms:modified>
</cp:coreProperties>
</file>