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7" r:id="rId2"/>
    <p:sldId id="284" r:id="rId3"/>
    <p:sldId id="280" r:id="rId4"/>
    <p:sldId id="269" r:id="rId5"/>
    <p:sldId id="283" r:id="rId6"/>
    <p:sldId id="276" r:id="rId7"/>
    <p:sldId id="277" r:id="rId8"/>
    <p:sldId id="285" r:id="rId9"/>
    <p:sldId id="296" r:id="rId10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F6FD"/>
    <a:srgbClr val="E1F2CA"/>
    <a:srgbClr val="EAF6D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87" autoAdjust="0"/>
  </p:normalViewPr>
  <p:slideViewPr>
    <p:cSldViewPr>
      <p:cViewPr varScale="1">
        <p:scale>
          <a:sx n="67" d="100"/>
          <a:sy n="67" d="100"/>
        </p:scale>
        <p:origin x="-6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1BC24D4-9AF5-4A17-A017-1EE5A95D25AC}" type="datetimeFigureOut">
              <a:rPr lang="ru-RU"/>
              <a:pPr>
                <a:defRPr/>
              </a:pPr>
              <a:t>09.02.2014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BC5068-D1D1-47CA-A882-83A882B4CE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EB0D9-B81E-4856-9EFB-7DB5164ADC7E}" type="datetime1">
              <a:rPr lang="ru-RU"/>
              <a:pPr>
                <a:defRPr/>
              </a:pPr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B6F75-0BDD-4975-8327-74FB44BFF6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D1A3B-FE1C-4334-BF9C-5905D907D43E}" type="datetime1">
              <a:rPr lang="ru-RU"/>
              <a:pPr>
                <a:defRPr/>
              </a:pPr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98881-6E53-426B-82AE-90387D35CC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96DD8-F01E-41FF-9E4B-9E97CC9D89D5}" type="datetime1">
              <a:rPr lang="ru-RU"/>
              <a:pPr>
                <a:defRPr/>
              </a:pPr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2045-B431-4707-A56C-2B5D58E7F4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29FBB-007D-41A4-86B0-F5EC226E2736}" type="datetime1">
              <a:rPr lang="ru-RU"/>
              <a:pPr>
                <a:defRPr/>
              </a:pPr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D39E8-7D0E-4334-9284-41D9EEEB41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8F3B6-6BA2-4B20-B97F-79B37D0AA8D8}" type="datetime1">
              <a:rPr lang="ru-RU"/>
              <a:pPr>
                <a:defRPr/>
              </a:pPr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DA627-ECFA-4DD7-9DC4-A1F489624E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8A088-E608-492E-ADED-8C108239C2C2}" type="datetime1">
              <a:rPr lang="ru-RU"/>
              <a:pPr>
                <a:defRPr/>
              </a:pPr>
              <a:t>09.02.2014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D99A3-2D41-49B4-8082-AF853698FB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2B051-99EE-433E-A922-5FD6F366CB08}" type="datetime1">
              <a:rPr lang="ru-RU"/>
              <a:pPr>
                <a:defRPr/>
              </a:pPr>
              <a:t>09.02.2014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6502D-8D38-46B3-99CF-A8FF7DB605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F9B02-40FC-4FEE-890E-18A93DC94715}" type="datetime1">
              <a:rPr lang="ru-RU"/>
              <a:pPr>
                <a:defRPr/>
              </a:pPr>
              <a:t>09.02.2014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6AE86-88B4-45C6-B89D-8BAF1BA99A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1DDB1-4594-4B81-AA0D-0F9CD474A576}" type="datetime1">
              <a:rPr lang="ru-RU"/>
              <a:pPr>
                <a:defRPr/>
              </a:pPr>
              <a:t>09.02.2014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C6EB7-7871-4611-8FE2-73A6A2474A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02D21-9F1F-44BE-851E-9B1C4EEF7694}" type="datetime1">
              <a:rPr lang="ru-RU"/>
              <a:pPr>
                <a:defRPr/>
              </a:pPr>
              <a:t>09.02.2014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C164A-CF41-4D9E-A641-E6847D8CC1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E8DAA-C824-467A-96E1-5C4690759D32}" type="datetime1">
              <a:rPr lang="ru-RU"/>
              <a:pPr>
                <a:defRPr/>
              </a:pPr>
              <a:t>09.02.2014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E1444-9EBA-4579-9474-507F581544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3F3F1D-38C4-44E8-9F01-F788CE9E4592}" type="datetime1">
              <a:rPr lang="ru-RU"/>
              <a:pPr>
                <a:defRPr/>
              </a:pPr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14B8C1-98F7-41BE-973C-315ACF9A2F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2" descr="метчик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908050"/>
            <a:ext cx="7858125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Набор инструментов для нарезания внутренней резьбы</a:t>
            </a:r>
          </a:p>
        </p:txBody>
      </p:sp>
      <p:pic>
        <p:nvPicPr>
          <p:cNvPr id="15362" name="Picture 2" descr="Файл:Gewindebohrer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357313"/>
            <a:ext cx="3000375" cy="5214937"/>
          </a:xfrm>
        </p:spPr>
      </p:pic>
      <p:pic>
        <p:nvPicPr>
          <p:cNvPr id="15363" name="Picture 4" descr="http://upload.wikimedia.org/wikipedia/commons/thumb/d/df/ThreadingTaps.jpg/220px-ThreadingTap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000375" y="1357313"/>
            <a:ext cx="6143625" cy="5214937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Диаметр отверстия для нарезания метрической резьбы  (табл. 6)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68313" y="2133600"/>
          <a:ext cx="8229600" cy="3024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695130"/>
                <a:gridCol w="1175657"/>
                <a:gridCol w="1175657"/>
                <a:gridCol w="1175657"/>
                <a:gridCol w="1175657"/>
                <a:gridCol w="1175657"/>
              </a:tblGrid>
              <a:tr h="1512168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Диаметр резьбы, мм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12168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Диаметр сверла, мм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6,7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8,4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1"/>
          <p:cNvSpPr txBox="1">
            <a:spLocks noChangeArrowheads="1"/>
          </p:cNvSpPr>
          <p:nvPr/>
        </p:nvSpPr>
        <p:spPr bwMode="auto">
          <a:xfrm>
            <a:off x="571500" y="214313"/>
            <a:ext cx="8215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Georgia" pitchFamily="18" charset="0"/>
              </a:rPr>
              <a:t>Приемы нарезания внутренней резьбы</a:t>
            </a:r>
            <a:endParaRPr lang="ru-RU" sz="2400">
              <a:solidFill>
                <a:srgbClr val="FF0000"/>
              </a:solidFill>
              <a:latin typeface="Georgia" pitchFamily="18" charset="0"/>
            </a:endParaRPr>
          </a:p>
        </p:txBody>
      </p:sp>
      <p:pic>
        <p:nvPicPr>
          <p:cNvPr id="17410" name="Рисунок 5" descr="1 нарезания метчиком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928688"/>
            <a:ext cx="2786062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Рисунок 6" descr="2к нарезания метчиком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928688"/>
            <a:ext cx="2571750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Рисунок 7" descr="3к нарезания метчиком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25" y="928688"/>
            <a:ext cx="2500313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Box 10"/>
          <p:cNvSpPr txBox="1">
            <a:spLocks noChangeArrowheads="1"/>
          </p:cNvSpPr>
          <p:nvPr/>
        </p:nvSpPr>
        <p:spPr bwMode="auto">
          <a:xfrm>
            <a:off x="642938" y="3571875"/>
            <a:ext cx="771525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1.Установить смазанный маслом метчик с воротком в отверстие.</a:t>
            </a:r>
          </a:p>
          <a:p>
            <a:r>
              <a:rPr lang="ru-RU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2.Проверить положение метчика угольником.</a:t>
            </a:r>
          </a:p>
          <a:p>
            <a:r>
              <a:rPr lang="ru-RU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3.Вращательными движениями </a:t>
            </a:r>
            <a:r>
              <a:rPr 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1-2 оборота </a:t>
            </a:r>
            <a:r>
              <a:rPr lang="ru-RU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часовой стрелке и </a:t>
            </a:r>
            <a:r>
              <a:rPr 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пол-оборота</a:t>
            </a:r>
            <a:r>
              <a:rPr lang="ru-RU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против </a:t>
            </a:r>
            <a:r>
              <a:rPr lang="ru-RU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нарезаем резьбу.</a:t>
            </a:r>
          </a:p>
          <a:p>
            <a:r>
              <a:rPr lang="ru-RU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Проверить качество резьбы винтом.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</a:rPr>
              <a:t>Контроль резьбы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</a:rPr>
              <a:t>(с помощью контрольного болта)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843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1500" y="1643063"/>
            <a:ext cx="7929563" cy="471487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625" y="928688"/>
            <a:ext cx="8572500" cy="59705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u="sng" dirty="0">
                <a:solidFill>
                  <a:srgbClr val="C00000"/>
                </a:solidFill>
                <a:latin typeface="Georgia" pitchFamily="18" charset="0"/>
                <a:cs typeface="+mn-cs"/>
              </a:rPr>
              <a:t>1</a:t>
            </a:r>
            <a:r>
              <a:rPr lang="ru-RU" sz="2800" b="1" dirty="0">
                <a:solidFill>
                  <a:srgbClr val="C00000"/>
                </a:solidFill>
                <a:latin typeface="Georgia" pitchFamily="18" charset="0"/>
                <a:cs typeface="+mn-cs"/>
              </a:rPr>
              <a:t>. Не допускайте перекоса метчика, особенно  осторожно  нарезайте резьбу в мелких отверстиях.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u="sng" dirty="0">
                <a:solidFill>
                  <a:srgbClr val="C00000"/>
                </a:solidFill>
                <a:latin typeface="Georgia" pitchFamily="18" charset="0"/>
                <a:cs typeface="+mn-cs"/>
              </a:rPr>
              <a:t>2</a:t>
            </a:r>
            <a:r>
              <a:rPr lang="ru-RU" sz="2800" b="1" dirty="0">
                <a:solidFill>
                  <a:srgbClr val="C00000"/>
                </a:solidFill>
                <a:latin typeface="Georgia" pitchFamily="18" charset="0"/>
                <a:cs typeface="+mn-cs"/>
              </a:rPr>
              <a:t>.  Своевременно смазывайте инструмент.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u="sng" dirty="0">
                <a:solidFill>
                  <a:srgbClr val="C00000"/>
                </a:solidFill>
                <a:latin typeface="Georgia" pitchFamily="18" charset="0"/>
                <a:cs typeface="+mn-cs"/>
              </a:rPr>
              <a:t>3</a:t>
            </a:r>
            <a:r>
              <a:rPr lang="ru-RU" sz="2800" b="1" dirty="0">
                <a:solidFill>
                  <a:srgbClr val="C00000"/>
                </a:solidFill>
                <a:latin typeface="Georgia" pitchFamily="18" charset="0"/>
                <a:cs typeface="+mn-cs"/>
              </a:rPr>
              <a:t>.  Надёжно закрепляйте плашку и метчик в держателях.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u="sng" dirty="0">
                <a:solidFill>
                  <a:srgbClr val="C00000"/>
                </a:solidFill>
                <a:latin typeface="Georgia" pitchFamily="18" charset="0"/>
                <a:cs typeface="+mn-cs"/>
              </a:rPr>
              <a:t>4. </a:t>
            </a:r>
            <a:r>
              <a:rPr lang="ru-RU" sz="2800" b="1" dirty="0">
                <a:solidFill>
                  <a:srgbClr val="C00000"/>
                </a:solidFill>
                <a:latin typeface="Georgia" pitchFamily="18" charset="0"/>
                <a:cs typeface="+mn-cs"/>
              </a:rPr>
              <a:t>Не трогайте руками гребешки нарезанной резьбы, так как они могут поранить пальцы острыми и рваными краями.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u="sng" dirty="0">
                <a:solidFill>
                  <a:srgbClr val="C00000"/>
                </a:solidFill>
                <a:latin typeface="Georgia" pitchFamily="18" charset="0"/>
                <a:cs typeface="+mn-cs"/>
              </a:rPr>
              <a:t>5.</a:t>
            </a:r>
            <a:r>
              <a:rPr lang="ru-RU" sz="2800" b="1" dirty="0">
                <a:solidFill>
                  <a:srgbClr val="C00000"/>
                </a:solidFill>
                <a:latin typeface="Georgia" pitchFamily="18" charset="0"/>
                <a:cs typeface="+mn-cs"/>
              </a:rPr>
              <a:t>Очищая инструмент, пользуйтесь щеткой, чтобы избежать попадания стружки в глаза и </a:t>
            </a:r>
            <a:r>
              <a:rPr lang="ru-RU" sz="2800" b="1" dirty="0" err="1">
                <a:solidFill>
                  <a:srgbClr val="C00000"/>
                </a:solidFill>
                <a:latin typeface="Georgia" pitchFamily="18" charset="0"/>
                <a:cs typeface="+mn-cs"/>
              </a:rPr>
              <a:t>травмирования</a:t>
            </a:r>
            <a:r>
              <a:rPr lang="ru-RU" sz="2800" b="1" dirty="0">
                <a:solidFill>
                  <a:srgbClr val="C00000"/>
                </a:solidFill>
                <a:latin typeface="Georgia" pitchFamily="18" charset="0"/>
                <a:cs typeface="+mn-cs"/>
              </a:rPr>
              <a:t> рук.</a:t>
            </a:r>
            <a:endParaRPr lang="ru-RU" sz="2800" dirty="0">
              <a:solidFill>
                <a:srgbClr val="C00000"/>
              </a:solidFill>
              <a:latin typeface="Georgia" pitchFamily="18" charset="0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3"/>
              <a:defRPr/>
            </a:pPr>
            <a:endParaRPr lang="ru-RU" b="1" dirty="0">
              <a:latin typeface="+mn-lt"/>
              <a:cs typeface="+mn-cs"/>
            </a:endParaRPr>
          </a:p>
        </p:txBody>
      </p:sp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1214438" y="357188"/>
            <a:ext cx="7072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  <a:latin typeface="Georgia" pitchFamily="18" charset="0"/>
              </a:rPr>
              <a:t>Правила безопасной работы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1"/>
          <p:cNvSpPr txBox="1">
            <a:spLocks noChangeArrowheads="1"/>
          </p:cNvSpPr>
          <p:nvPr/>
        </p:nvSpPr>
        <p:spPr bwMode="auto">
          <a:xfrm>
            <a:off x="500063" y="214313"/>
            <a:ext cx="8286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Задание1:</a:t>
            </a:r>
            <a:r>
              <a:rPr lang="ru-RU" sz="2800" i="1" u="sng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2800" b="1" i="1" u="sng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Нарезание внутренней резьбы</a:t>
            </a:r>
            <a:endParaRPr lang="ru-RU" sz="2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0482" name="TextBox 4"/>
          <p:cNvSpPr txBox="1">
            <a:spLocks noChangeArrowheads="1"/>
          </p:cNvSpPr>
          <p:nvPr/>
        </p:nvSpPr>
        <p:spPr bwMode="auto">
          <a:xfrm>
            <a:off x="214313" y="785813"/>
            <a:ext cx="8643937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22250" algn="just">
              <a:tabLst>
                <a:tab pos="365125" algn="l"/>
              </a:tabLst>
            </a:pPr>
            <a:r>
              <a:rPr lang="ru-RU" sz="2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Оборудование:</a:t>
            </a:r>
            <a:r>
              <a:rPr lang="ru-RU" sz="22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слесарный верстак, тиски (струбцина),</a:t>
            </a:r>
            <a:r>
              <a:rPr lang="ru-RU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заготовка с отверстиями, 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метчик, вороток, угольник, винт для контроля резьбы, кисточка, машинное масло.</a:t>
            </a:r>
          </a:p>
          <a:p>
            <a:pPr indent="222250" algn="just">
              <a:tabLst>
                <a:tab pos="365125" algn="l"/>
              </a:tabLst>
            </a:pPr>
            <a:r>
              <a:rPr lang="ru-RU" sz="2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Этапы работы:</a:t>
            </a:r>
          </a:p>
          <a:p>
            <a:pPr indent="222250">
              <a:tabLst>
                <a:tab pos="365125" algn="l"/>
              </a:tabLst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2200">
                <a:latin typeface="Calibri" pitchFamily="34" charset="0"/>
              </a:rPr>
              <a:t> 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Проверить надежность закрепления заготовки.</a:t>
            </a:r>
          </a:p>
          <a:p>
            <a:pPr indent="222250">
              <a:tabLst>
                <a:tab pos="365125" algn="l"/>
              </a:tabLst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2)Установить смазанный маслом метчик в отверстие, угольником проверить правильность положения метчика, на хвостовик метчика надеть вороток. </a:t>
            </a:r>
          </a:p>
          <a:p>
            <a:pPr indent="222250">
              <a:tabLst>
                <a:tab pos="365125" algn="l"/>
              </a:tabLst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3)Плавно повернуть вороток на 1—2 оборота, следя за тем, чтобы ось вращения метчика совпадала с осью отверстия.</a:t>
            </a:r>
          </a:p>
          <a:p>
            <a:pPr indent="222250">
              <a:tabLst>
                <a:tab pos="365125" algn="l"/>
              </a:tabLst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4) Если метчик врезался в металл, снять вороток и угольником проверить правильность положения метчика.</a:t>
            </a:r>
          </a:p>
          <a:p>
            <a:pPr indent="222250">
              <a:tabLst>
                <a:tab pos="365125" algn="l"/>
              </a:tabLst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5) Если ось метчика совпадает с осью отверстия, нарезать резьбу до конца черновым и чистовым метчиками.</a:t>
            </a:r>
          </a:p>
          <a:p>
            <a:pPr indent="222250">
              <a:tabLst>
                <a:tab pos="365125" algn="l"/>
              </a:tabLst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6)Вывинтить метчик и снять с него вороток. </a:t>
            </a:r>
          </a:p>
          <a:p>
            <a:pPr indent="222250">
              <a:tabLst>
                <a:tab pos="365125" algn="l"/>
              </a:tabLst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7)Проверить качество резьбы.</a:t>
            </a:r>
          </a:p>
          <a:p>
            <a:pPr indent="222250">
              <a:tabLst>
                <a:tab pos="365125" algn="l"/>
              </a:tabLst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8)Протереть инструменты, сдать работу учителю.</a:t>
            </a:r>
            <a:endParaRPr lang="ru-RU" sz="2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Виды брака при нарезании резьбы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357313"/>
          <a:ext cx="8229600" cy="523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423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Виды брака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Причины возникновения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Способ устранения</a:t>
                      </a:r>
                    </a:p>
                  </a:txBody>
                  <a:tcPr horzOverflow="overflow"/>
                </a:tc>
              </a:tr>
              <a:tr h="3795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/>
                </a:tc>
              </a:tr>
              <a:tr h="1538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1.  Рваная резьба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Отсутствует смазка.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Перекос метчика относительно отверстия при неправильной установке.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Увеличить охлаждение.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Правильно установить инструмент, не допуская перекоса.</a:t>
                      </a:r>
                    </a:p>
                  </a:txBody>
                  <a:tcPr horzOverflow="overflow"/>
                </a:tc>
              </a:tr>
              <a:tr h="14396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2.  Неполная (тупая) резьба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Велик размер просверленного отверстия под резьбу.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Правильно подобрать диаметр сверла и метчика по таблицам.</a:t>
                      </a:r>
                    </a:p>
                  </a:txBody>
                  <a:tcPr horzOverflow="overflow"/>
                </a:tc>
              </a:tr>
              <a:tr h="1538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3. Ослабленная резьба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Разбивание резьбы метчиком при неправильной его установке.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Установить метчик без перекоса.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1214437"/>
          </a:xfrm>
        </p:spPr>
        <p:txBody>
          <a:bodyPr/>
          <a:lstStyle/>
          <a:p>
            <a:pPr eaLnBrk="1" hangingPunct="1"/>
            <a:r>
              <a:rPr lang="ru-RU" sz="5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Изучить материал п. 24, стр.88-93, ответить на вопросы после параграфа.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b5f32425cea5af3f97d2c4ac2e59fd176eb0ed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1218</TotalTime>
  <Words>313</Words>
  <Application>Microsoft Office PowerPoint</Application>
  <PresentationFormat>Экран (4:3)</PresentationFormat>
  <Paragraphs>72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Georgia</vt:lpstr>
      <vt:lpstr>Тема Office</vt:lpstr>
      <vt:lpstr>Слайд 1</vt:lpstr>
      <vt:lpstr>Набор инструментов для нарезания внутренней резьбы</vt:lpstr>
      <vt:lpstr>Диаметр отверстия для нарезания метрической резьбы  (табл. 6)</vt:lpstr>
      <vt:lpstr>Слайд 4</vt:lpstr>
      <vt:lpstr>Контроль резьбы (с помощью контрольного болта)</vt:lpstr>
      <vt:lpstr>Слайд 6</vt:lpstr>
      <vt:lpstr>Слайд 7</vt:lpstr>
      <vt:lpstr>Виды брака при нарезании резьбы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Анна</cp:lastModifiedBy>
  <cp:revision>141</cp:revision>
  <dcterms:modified xsi:type="dcterms:W3CDTF">2014-02-09T08:23:59Z</dcterms:modified>
</cp:coreProperties>
</file>