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4" r:id="rId2"/>
    <p:sldId id="307" r:id="rId3"/>
    <p:sldId id="297" r:id="rId4"/>
    <p:sldId id="298" r:id="rId5"/>
    <p:sldId id="304" r:id="rId6"/>
    <p:sldId id="289" r:id="rId7"/>
    <p:sldId id="282" r:id="rId8"/>
    <p:sldId id="267" r:id="rId9"/>
    <p:sldId id="268" r:id="rId10"/>
    <p:sldId id="270" r:id="rId11"/>
    <p:sldId id="295" r:id="rId12"/>
    <p:sldId id="309" r:id="rId13"/>
    <p:sldId id="310" r:id="rId14"/>
    <p:sldId id="31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808000"/>
    <a:srgbClr val="CCFF99"/>
    <a:srgbClr val="CCCC00"/>
    <a:srgbClr val="99CC00"/>
    <a:srgbClr val="990099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21" autoAdjust="0"/>
  </p:normalViewPr>
  <p:slideViewPr>
    <p:cSldViewPr>
      <p:cViewPr>
        <p:scale>
          <a:sx n="84" d="100"/>
          <a:sy n="84" d="100"/>
        </p:scale>
        <p:origin x="-42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10.02.2014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908048" cy="92869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 урока:</a:t>
            </a:r>
            <a:br>
              <a:rPr lang="ru-RU" dirty="0" smtClean="0"/>
            </a:br>
            <a:r>
              <a:rPr lang="ru-RU" dirty="0" smtClean="0"/>
              <a:t>Интерьер и планировка кухни</a:t>
            </a:r>
            <a:br>
              <a:rPr lang="ru-RU" dirty="0" smtClean="0"/>
            </a:br>
            <a:r>
              <a:rPr lang="ru-RU" dirty="0" smtClean="0"/>
              <a:t>5 </a:t>
            </a:r>
            <a:r>
              <a:rPr lang="ru-RU" dirty="0" smtClean="0"/>
              <a:t>класс </a:t>
            </a:r>
            <a:r>
              <a:rPr lang="ru-RU" sz="4000" dirty="0" smtClean="0"/>
              <a:t>(1 часть)</a:t>
            </a:r>
            <a:endParaRPr lang="ru-RU" sz="4000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500298" y="5500702"/>
            <a:ext cx="6193536" cy="100013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Дробышева Зинаида Викторовна</a:t>
            </a:r>
          </a:p>
          <a:p>
            <a:pPr algn="ctr"/>
            <a:r>
              <a:rPr lang="ru-RU" sz="2400" dirty="0" smtClean="0"/>
              <a:t>учитель  технологии</a:t>
            </a:r>
          </a:p>
          <a:p>
            <a:pPr algn="ctr"/>
            <a:r>
              <a:rPr lang="ru-RU" sz="2400" dirty="0" smtClean="0"/>
              <a:t> МАОУ Тоцкая СОШ им. А.К. </a:t>
            </a:r>
            <a:r>
              <a:rPr lang="ru-RU" sz="2400" dirty="0" err="1" smtClean="0"/>
              <a:t>Стерелюхина</a:t>
            </a:r>
            <a:endParaRPr lang="ru-RU" sz="24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3" y="2750337"/>
            <a:ext cx="4000529" cy="2500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2643182"/>
            <a:ext cx="2643186" cy="264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500042"/>
            <a:ext cx="7000875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742950"/>
            <a:ext cx="68580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1428736"/>
            <a:ext cx="80724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Двухрядная планировка применима в помещениях шириной не менее 2,3 м, которые имеют форму удлиненного прямоугольника и у которых длина продольной стены недостаточна для размещения оборудования в один ряд. Как правило, такая планировка проста и удобна. На одной стороне наиболее оптимальным вариантом будет установка мойки и плиты, а на другой – холодильника и шкафа для посуды. Возможен и другой вариант планировки: с одной стороны холодильник, мойка и стол-шкаф для подготовки продуктов, а с другой – плита и стол для подготовки блюд.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3218"/>
            <a:ext cx="6329378" cy="81832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Кухня в два ряда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714356"/>
            <a:ext cx="730999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857232"/>
            <a:ext cx="7280986" cy="485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752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Цель урока </a:t>
            </a:r>
            <a:r>
              <a:rPr lang="ru-RU" sz="2400" dirty="0" smtClean="0"/>
              <a:t>-  организовать деятельность обучающихся по   формированию  умений  планирования   интерьера    кухни;            научить     применять   знания  на  практике.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/>
              <a:t>      Задачи: </a:t>
            </a:r>
            <a:endParaRPr lang="ru-RU" sz="2400" dirty="0" smtClean="0"/>
          </a:p>
          <a:p>
            <a:pPr lvl="0" algn="just">
              <a:lnSpc>
                <a:spcPct val="114000"/>
              </a:lnSpc>
            </a:pPr>
            <a:r>
              <a:rPr lang="ru-RU" sz="2400" dirty="0" smtClean="0"/>
              <a:t>Раскрыть  понятия  «</a:t>
            </a:r>
            <a:r>
              <a:rPr lang="ru-RU" sz="2400" i="1" dirty="0" smtClean="0"/>
              <a:t>интерьер», «планировка»,</a:t>
            </a:r>
          </a:p>
          <a:p>
            <a:pPr lvl="0" algn="just">
              <a:lnSpc>
                <a:spcPct val="114000"/>
              </a:lnSpc>
              <a:buNone/>
            </a:pPr>
            <a:r>
              <a:rPr lang="ru-RU" sz="2400" i="1" dirty="0" smtClean="0"/>
              <a:t>      «рабочий треугольник».</a:t>
            </a:r>
            <a:endParaRPr lang="ru-RU" sz="2400" dirty="0" smtClean="0"/>
          </a:p>
          <a:p>
            <a:pPr lvl="0" algn="just">
              <a:lnSpc>
                <a:spcPct val="114000"/>
              </a:lnSpc>
            </a:pPr>
            <a:r>
              <a:rPr lang="ru-RU" sz="2400" dirty="0" smtClean="0"/>
              <a:t>Ознакомить с требованиями к интерьеру.</a:t>
            </a:r>
          </a:p>
          <a:p>
            <a:pPr lvl="0" algn="just">
              <a:lnSpc>
                <a:spcPct val="114000"/>
              </a:lnSpc>
            </a:pPr>
            <a:r>
              <a:rPr lang="ru-RU" sz="2400" dirty="0" smtClean="0"/>
              <a:t>Ознакомить с оборудованием кухни, её функциональными  зонами, типами планировки кухни.</a:t>
            </a:r>
          </a:p>
          <a:p>
            <a:pPr lvl="0" algn="just">
              <a:lnSpc>
                <a:spcPct val="114000"/>
              </a:lnSpc>
            </a:pPr>
            <a:r>
              <a:rPr lang="ru-RU" sz="2400" dirty="0" smtClean="0"/>
              <a:t>Дать представления о цветовом решении кухни, использовании современных материалов в её отделке, о декоративной отделке кухни.</a:t>
            </a:r>
          </a:p>
          <a:p>
            <a:pPr algn="just">
              <a:lnSpc>
                <a:spcPct val="114000"/>
              </a:lnSpc>
            </a:pPr>
            <a:r>
              <a:rPr lang="ru-RU" sz="2400" dirty="0" smtClean="0"/>
              <a:t>Обучить выполнению эскизов кухни.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2909" y="2643182"/>
            <a:ext cx="8143933" cy="3000396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ru-RU" sz="2800" b="1" dirty="0" smtClean="0"/>
              <a:t>   Кухня</a:t>
            </a:r>
            <a:r>
              <a:rPr lang="ru-RU" sz="2800" dirty="0" smtClean="0"/>
              <a:t>- помещение, которое используют</a:t>
            </a:r>
          </a:p>
          <a:p>
            <a:pPr eaLnBrk="1" hangingPunct="1">
              <a:buNone/>
            </a:pPr>
            <a:r>
              <a:rPr lang="ru-RU" sz="2800" dirty="0" smtClean="0"/>
              <a:t>    для     хранения  и  обработки  продуктов,  приготовления  и  приёма  пищи.</a:t>
            </a:r>
          </a:p>
          <a:p>
            <a:pPr eaLnBrk="1" hangingPunct="1"/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    Планировка </a:t>
            </a:r>
            <a:r>
              <a:rPr lang="ru-RU" sz="2800" dirty="0" smtClean="0"/>
              <a:t>-  это размещение мебели и кухонного оборудования в помещении, в зависимости от его размера и формы.  </a:t>
            </a:r>
          </a:p>
          <a:p>
            <a:pPr eaLnBrk="1" hangingPunct="1"/>
            <a:endParaRPr lang="ru-RU" sz="2800" dirty="0" smtClean="0"/>
          </a:p>
          <a:p>
            <a:pPr eaLnBrk="1" hangingPunct="1">
              <a:buFontTx/>
              <a:buNone/>
            </a:pPr>
            <a:endParaRPr lang="ru-RU" sz="2800" dirty="0" smtClean="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79388" y="4286256"/>
            <a:ext cx="8785225" cy="166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00042"/>
            <a:ext cx="83582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</a:pPr>
            <a:r>
              <a:rPr lang="ru-RU" sz="2800" b="1" dirty="0" smtClean="0"/>
              <a:t>     Интерьер</a:t>
            </a:r>
            <a:r>
              <a:rPr lang="ru-RU" sz="2800" b="1" dirty="0" smtClean="0">
                <a:solidFill>
                  <a:schemeClr val="accent2"/>
                </a:solidFill>
              </a:rPr>
              <a:t> </a:t>
            </a:r>
            <a:r>
              <a:rPr lang="ru-RU" sz="2800" b="1" dirty="0" smtClean="0"/>
              <a:t>-</a:t>
            </a:r>
            <a:r>
              <a:rPr lang="ru-RU" sz="2800" dirty="0" smtClean="0"/>
              <a:t> от французского слова, в переводе  обозначает   «внутренний». Это художественное оформление помещения, его внутреннее устройство и  убранство.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194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54000"/>
            <a:ext cx="7572396" cy="7461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Требования  к  интерьеру  кухни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142985"/>
            <a:ext cx="8501122" cy="5904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>
              <a:lnSpc>
                <a:spcPct val="80000"/>
              </a:lnSpc>
            </a:pPr>
            <a:r>
              <a:rPr lang="ru-RU" sz="2800" dirty="0" smtClean="0">
                <a:solidFill>
                  <a:srgbClr val="002060"/>
                </a:solidFill>
              </a:rPr>
              <a:t>     Эргономические </a:t>
            </a:r>
          </a:p>
          <a:p>
            <a:pPr marL="609600" indent="-609600">
              <a:lnSpc>
                <a:spcPct val="114000"/>
              </a:lnSpc>
            </a:pPr>
            <a:r>
              <a:rPr lang="ru-RU" sz="2800" dirty="0" smtClean="0"/>
              <a:t>        </a:t>
            </a:r>
            <a:r>
              <a:rPr lang="ru-RU" sz="2400" dirty="0" smtClean="0"/>
              <a:t>Оборудование кухни должно   занимать как     можно  меньше места,  чтобы создавать комфортные  условия  пребывания на  кухне.   Это позволит свободно передвигаться по кухне и увеличить используемое   пространство. </a:t>
            </a:r>
          </a:p>
          <a:p>
            <a:pPr marL="609600" indent="-609600">
              <a:lnSpc>
                <a:spcPct val="114000"/>
              </a:lnSpc>
            </a:pPr>
            <a:r>
              <a:rPr lang="ru-RU" sz="2400" dirty="0" smtClean="0"/>
              <a:t>        Освещение кухни должно быть  достаточным</a:t>
            </a:r>
          </a:p>
          <a:p>
            <a:pPr marL="609600" indent="-609600">
              <a:lnSpc>
                <a:spcPct val="114000"/>
              </a:lnSpc>
            </a:pPr>
            <a:r>
              <a:rPr lang="ru-RU" sz="2400" dirty="0" smtClean="0"/>
              <a:t>         для выполнения различных работ.  Желательно оборудовать зону  приготовления         пищи  дополни - тельным источником света.  Предпочтительнее использовать лампы теплого   желтого цвета, так как лампы дневного света (белый, голубой) оттеняют  продукты, изменяя их   естественный  цвет и вид.</a:t>
            </a:r>
          </a:p>
          <a:p>
            <a:pPr marL="609600" indent="-609600" algn="just">
              <a:lnSpc>
                <a:spcPct val="80000"/>
              </a:lnSpc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8358246" cy="5945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>
              <a:lnSpc>
                <a:spcPct val="114000"/>
              </a:lnSpc>
            </a:pPr>
            <a:r>
              <a:rPr lang="ru-RU" sz="2800" dirty="0" smtClean="0">
                <a:solidFill>
                  <a:srgbClr val="002060"/>
                </a:solidFill>
              </a:rPr>
              <a:t>Эстетические</a:t>
            </a:r>
            <a:r>
              <a:rPr lang="ru-RU" sz="2800" dirty="0" smtClean="0"/>
              <a:t> - потолок, стены и пол   должны гармонично сочетаться с цветом мебели и оборудования. Для кухни подойдет сочетание мягких, теплых тонов с яркими, насыщенными красками, причем последние не  должны преобладать.</a:t>
            </a:r>
          </a:p>
          <a:p>
            <a:pPr marL="609600" indent="-609600" algn="just">
              <a:lnSpc>
                <a:spcPct val="114000"/>
              </a:lnSpc>
            </a:pPr>
            <a:endParaRPr lang="ru-RU" sz="2800" dirty="0" smtClean="0"/>
          </a:p>
          <a:p>
            <a:pPr marL="609600" indent="-609600" algn="just">
              <a:lnSpc>
                <a:spcPct val="114000"/>
              </a:lnSpc>
            </a:pPr>
            <a:r>
              <a:rPr lang="ru-RU" sz="2800" dirty="0" smtClean="0">
                <a:solidFill>
                  <a:srgbClr val="002060"/>
                </a:solidFill>
              </a:rPr>
              <a:t>Гигиенические</a:t>
            </a:r>
            <a:r>
              <a:rPr lang="ru-RU" sz="2800" dirty="0" smtClean="0">
                <a:solidFill>
                  <a:srgbClr val="990099"/>
                </a:solidFill>
              </a:rPr>
              <a:t> </a:t>
            </a:r>
            <a:r>
              <a:rPr lang="ru-RU" sz="2800" dirty="0" smtClean="0"/>
              <a:t>- помещение и воздух в кухне должны быть всегда чистыми. Для этого помещение оборудуют </a:t>
            </a:r>
            <a:r>
              <a:rPr lang="ru-RU" sz="2800" i="1" dirty="0" smtClean="0"/>
              <a:t>вентиляцией, воздухоочистителем, </a:t>
            </a:r>
            <a:r>
              <a:rPr lang="ru-RU" sz="2800" dirty="0" smtClean="0"/>
              <a:t>украшают комнатными растениями, проводят регулярную уборку.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Рабочий   треугольник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428736"/>
            <a:ext cx="8286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Рабочая зона – это условное «сердце» кухни. На этой площади располагаются столы для приготовления пищи, холодильник, плита и раковина. Специалисты советуют плиту и раковину разбивать разделочным столом – такое соседство наиболее оптимально.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214818"/>
            <a:ext cx="82153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Комфортная площадь рабочего треугольника, должна быть не менее 4  и не более  7 м²– это наиболее комфортный масштаб, преодоление которого не будет   утомлять   хозяйку.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889766"/>
          </a:xfrm>
        </p:spPr>
        <p:txBody>
          <a:bodyPr/>
          <a:lstStyle/>
          <a:p>
            <a:pPr algn="ctr"/>
            <a:r>
              <a:rPr lang="ru-RU" dirty="0" smtClean="0"/>
              <a:t>Виды   планировки  кухни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500438"/>
            <a:ext cx="821537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     Существуют  следующие  виды  планировки кухни:  однорядная,  двухрядная (параллельная), </a:t>
            </a:r>
          </a:p>
          <a:p>
            <a:r>
              <a:rPr lang="ru-RU" sz="2800" dirty="0" smtClean="0"/>
              <a:t>Г-образная,  П- образная   и  кухня-остров.</a:t>
            </a:r>
          </a:p>
          <a:p>
            <a:r>
              <a:rPr lang="ru-RU" sz="2800" dirty="0" smtClean="0"/>
              <a:t> Выбор планировки определяется формой кухни, ее размерами, а также расположением в</a:t>
            </a:r>
          </a:p>
          <a:p>
            <a:r>
              <a:rPr lang="ru-RU" sz="2800" dirty="0" smtClean="0"/>
              <a:t>помещении  окон и  дверей.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500174"/>
            <a:ext cx="8572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/>
            <a:r>
              <a:rPr lang="ru-RU" sz="2800" dirty="0" smtClean="0"/>
              <a:t>    В  зависимости от назначения, оборудования  и</a:t>
            </a:r>
          </a:p>
          <a:p>
            <a:pPr marL="609600" indent="-609600" algn="just"/>
            <a:r>
              <a:rPr lang="ru-RU" sz="2800" dirty="0" smtClean="0"/>
              <a:t>использования различают</a:t>
            </a:r>
            <a:r>
              <a:rPr lang="ru-RU" sz="2800" dirty="0" smtClean="0">
                <a:solidFill>
                  <a:schemeClr val="accent2"/>
                </a:solidFill>
              </a:rPr>
              <a:t>:</a:t>
            </a:r>
            <a:r>
              <a:rPr lang="ru-RU" sz="2800" dirty="0" smtClean="0"/>
              <a:t> рабочие кухни , </a:t>
            </a:r>
          </a:p>
          <a:p>
            <a:pPr marL="609600" indent="-609600" algn="just"/>
            <a:r>
              <a:rPr lang="ru-RU" sz="2800" dirty="0" smtClean="0"/>
              <a:t>кухни-столовые , кухни-гостиные,  а в некоторых</a:t>
            </a:r>
          </a:p>
          <a:p>
            <a:pPr marL="609600" indent="-609600" algn="just"/>
            <a:r>
              <a:rPr lang="ru-RU" sz="2800" dirty="0" smtClean="0"/>
              <a:t>типах   жилых  домов — кухни-ниши, которые</a:t>
            </a:r>
          </a:p>
          <a:p>
            <a:pPr marL="609600" indent="-609600" algn="just"/>
            <a:r>
              <a:rPr lang="ru-RU" sz="2800" dirty="0" smtClean="0"/>
              <a:t>являются   частью комнаты.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357298"/>
            <a:ext cx="821537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Однорядная схема размещения оборудования рекомендуется при расположении кухни в узких (шириной не менее 1,9 м) вытянутых помещениях, где окна находятся в торцевых стенах. В этом случае около одной продольной стены  располагается  рабочая  зона.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876542" y="3195368"/>
            <a:ext cx="2928390" cy="368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429124" y="3286124"/>
            <a:ext cx="45005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Основным  преимуществом   такой   планировки   является  то,  что  основное  </a:t>
            </a:r>
            <a:r>
              <a:rPr lang="ru-RU" sz="2400" dirty="0" err="1" smtClean="0"/>
              <a:t>оборудова</a:t>
            </a:r>
            <a:r>
              <a:rPr lang="ru-RU" sz="2400" dirty="0" smtClean="0"/>
              <a:t> -</a:t>
            </a:r>
            <a:r>
              <a:rPr lang="ru-RU" sz="2400" dirty="0" err="1" smtClean="0"/>
              <a:t>ние</a:t>
            </a:r>
            <a:r>
              <a:rPr lang="ru-RU" sz="2400" dirty="0" smtClean="0"/>
              <a:t>    располагается    очень  компактно  вдоль  одной   стенки</a:t>
            </a:r>
            <a:endParaRPr lang="ru-RU" sz="24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57224" y="285728"/>
            <a:ext cx="5715040" cy="50006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Кухня  в  один  ряд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285728"/>
            <a:ext cx="5896076" cy="489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00034" y="5286388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Так, для  небольшого  помещения  подойдет   линейная композиция.    При  этом  холодильник   лучше   всего   вписать   в угол   на   противоположной    стороне.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533</TotalTime>
  <Words>621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Литейная</vt:lpstr>
      <vt:lpstr>       Тема урока: Интерьер и планировка кухни 5 класс (1 часть)</vt:lpstr>
      <vt:lpstr>Цель урока -  организовать деятельность обучающихся по   формированию  умений  планирования   интерьера    кухни;            научить     применять   знания  на  практике.</vt:lpstr>
      <vt:lpstr>Слайд 3</vt:lpstr>
      <vt:lpstr>Требования  к  интерьеру  кухни</vt:lpstr>
      <vt:lpstr>Слайд 5</vt:lpstr>
      <vt:lpstr>Рабочий   треугольник</vt:lpstr>
      <vt:lpstr>Виды   планировки  кухни</vt:lpstr>
      <vt:lpstr>Кухня  в  один  ряд</vt:lpstr>
      <vt:lpstr>Слайд 9</vt:lpstr>
      <vt:lpstr>Слайд 10</vt:lpstr>
      <vt:lpstr>Слайд 11</vt:lpstr>
      <vt:lpstr>Кухня в два ряда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Forever</cp:lastModifiedBy>
  <cp:revision>34</cp:revision>
  <dcterms:modified xsi:type="dcterms:W3CDTF">2014-02-10T14:11:54Z</dcterms:modified>
</cp:coreProperties>
</file>