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9"/>
  </p:notesMasterIdLst>
  <p:sldIdLst>
    <p:sldId id="256" r:id="rId2"/>
    <p:sldId id="265" r:id="rId3"/>
    <p:sldId id="270" r:id="rId4"/>
    <p:sldId id="257" r:id="rId5"/>
    <p:sldId id="258" r:id="rId6"/>
    <p:sldId id="259" r:id="rId7"/>
    <p:sldId id="261" r:id="rId8"/>
    <p:sldId id="262" r:id="rId9"/>
    <p:sldId id="263" r:id="rId10"/>
    <p:sldId id="271" r:id="rId11"/>
    <p:sldId id="273" r:id="rId12"/>
    <p:sldId id="274" r:id="rId13"/>
    <p:sldId id="269" r:id="rId14"/>
    <p:sldId id="275" r:id="rId15"/>
    <p:sldId id="264" r:id="rId16"/>
    <p:sldId id="266" r:id="rId17"/>
    <p:sldId id="267"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661" autoAdjust="0"/>
    <p:restoredTop sz="94660"/>
  </p:normalViewPr>
  <p:slideViewPr>
    <p:cSldViewPr>
      <p:cViewPr varScale="1">
        <p:scale>
          <a:sx n="72" d="100"/>
          <a:sy n="72" d="100"/>
        </p:scale>
        <p:origin x="-48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3EDE65-755C-4347-B4BE-CC929F04EB33}" type="datetimeFigureOut">
              <a:rPr lang="ru-RU" smtClean="0"/>
              <a:pPr/>
              <a:t>10.02.2014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C71C36-3020-45E3-ADCF-591C16654A77}"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BC71C36-3020-45E3-ADCF-591C16654A77}" type="slidenum">
              <a:rPr lang="ru-RU" smtClean="0"/>
              <a:pPr/>
              <a:t>10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5B106E36-FD25-4E2D-B0AA-010F637433A0}" type="datetimeFigureOut">
              <a:rPr lang="ru-RU" smtClean="0"/>
              <a:pPr/>
              <a:t>10.02.2014</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10.02.2014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5B106E36-FD25-4E2D-B0AA-010F637433A0}" type="datetimeFigureOut">
              <a:rPr lang="ru-RU" smtClean="0"/>
              <a:pPr/>
              <a:t>10.02.2014</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10.02.2014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5B106E36-FD25-4E2D-B0AA-010F637433A0}" type="datetimeFigureOut">
              <a:rPr lang="ru-RU" smtClean="0"/>
              <a:pPr/>
              <a:t>10.02.2014</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10.02.2014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10.02.2014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10.02.2014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5B106E36-FD25-4E2D-B0AA-010F637433A0}" type="datetimeFigureOut">
              <a:rPr lang="ru-RU" smtClean="0"/>
              <a:pPr/>
              <a:t>10.02.2014</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10.02.2014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5B106E36-FD25-4E2D-B0AA-010F637433A0}" type="datetimeFigureOut">
              <a:rPr lang="ru-RU" smtClean="0"/>
              <a:pPr/>
              <a:t>10.02.2014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5B106E36-FD25-4E2D-B0AA-010F637433A0}" type="datetimeFigureOut">
              <a:rPr lang="ru-RU" smtClean="0"/>
              <a:pPr/>
              <a:t>10.02.2014</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8.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Сергей\Desktop\1259776482_0lik.ru_zhenskie-korotkie-chast-4-kopija.jpg"/>
          <p:cNvPicPr>
            <a:picLocks noChangeAspect="1" noChangeArrowheads="1"/>
          </p:cNvPicPr>
          <p:nvPr/>
        </p:nvPicPr>
        <p:blipFill>
          <a:blip r:embed="rId2"/>
          <a:srcRect/>
          <a:stretch>
            <a:fillRect/>
          </a:stretch>
        </p:blipFill>
        <p:spPr bwMode="auto">
          <a:xfrm>
            <a:off x="2071670" y="2357430"/>
            <a:ext cx="6691326" cy="4286280"/>
          </a:xfrm>
          <a:prstGeom prst="rect">
            <a:avLst/>
          </a:prstGeom>
          <a:noFill/>
        </p:spPr>
      </p:pic>
      <p:sp>
        <p:nvSpPr>
          <p:cNvPr id="2" name="Заголовок 1"/>
          <p:cNvSpPr>
            <a:spLocks noGrp="1"/>
          </p:cNvSpPr>
          <p:nvPr>
            <p:ph type="ctrTitle"/>
          </p:nvPr>
        </p:nvSpPr>
        <p:spPr>
          <a:xfrm>
            <a:off x="685800" y="285729"/>
            <a:ext cx="7772400" cy="2000264"/>
          </a:xfrm>
        </p:spPr>
        <p:txBody>
          <a:bodyPr/>
          <a:lstStyle/>
          <a:p>
            <a:pPr algn="ctr"/>
            <a:r>
              <a:rPr lang="ru-RU" sz="6000" dirty="0" smtClean="0"/>
              <a:t>Урок – игра  «Парикмахер».</a:t>
            </a:r>
            <a:endParaRPr lang="ru-RU" sz="6000" dirty="0"/>
          </a:p>
        </p:txBody>
      </p:sp>
      <p:sp>
        <p:nvSpPr>
          <p:cNvPr id="3" name="Подзаголовок 2"/>
          <p:cNvSpPr>
            <a:spLocks noGrp="1"/>
          </p:cNvSpPr>
          <p:nvPr>
            <p:ph type="subTitle" idx="1"/>
          </p:nvPr>
        </p:nvSpPr>
        <p:spPr>
          <a:xfrm>
            <a:off x="857224" y="2357430"/>
            <a:ext cx="7929618" cy="4286280"/>
          </a:xfrm>
        </p:spPr>
        <p:txBody>
          <a:bodyPr/>
          <a:lstStyle/>
          <a:p>
            <a:endParaRPr lang="ru-RU" dirty="0"/>
          </a:p>
        </p:txBody>
      </p:sp>
      <p:pic>
        <p:nvPicPr>
          <p:cNvPr id="1026" name="Picture 2" descr="C:\Users\Сергей\Desktop\1301034027_008-3.jpg"/>
          <p:cNvPicPr>
            <a:picLocks noChangeAspect="1" noChangeArrowheads="1"/>
          </p:cNvPicPr>
          <p:nvPr/>
        </p:nvPicPr>
        <p:blipFill>
          <a:blip r:embed="rId3"/>
          <a:srcRect/>
          <a:stretch>
            <a:fillRect/>
          </a:stretch>
        </p:blipFill>
        <p:spPr bwMode="auto">
          <a:xfrm>
            <a:off x="928662" y="2571744"/>
            <a:ext cx="2095500" cy="2095500"/>
          </a:xfrm>
          <a:prstGeom prst="rect">
            <a:avLst/>
          </a:prstGeom>
          <a:noFill/>
        </p:spPr>
      </p:pic>
      <p:pic>
        <p:nvPicPr>
          <p:cNvPr id="1028" name="Picture 4" descr="C:\Users\Сергей\Desktop\woman.jpg"/>
          <p:cNvPicPr>
            <a:picLocks noChangeAspect="1" noChangeArrowheads="1"/>
          </p:cNvPicPr>
          <p:nvPr/>
        </p:nvPicPr>
        <p:blipFill>
          <a:blip r:embed="rId4"/>
          <a:srcRect/>
          <a:stretch>
            <a:fillRect/>
          </a:stretch>
        </p:blipFill>
        <p:spPr bwMode="auto">
          <a:xfrm>
            <a:off x="6072198" y="4071942"/>
            <a:ext cx="2643206" cy="2571748"/>
          </a:xfrm>
          <a:prstGeom prst="rect">
            <a:avLst/>
          </a:prstGeom>
          <a:noFill/>
        </p:spPr>
      </p:pic>
    </p:spTree>
  </p:cSld>
  <p:clrMapOvr>
    <a:masterClrMapping/>
  </p:clrMapOvr>
  <p:transition>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7329510" cy="1173480"/>
          </a:xfrm>
          <a:solidFill>
            <a:schemeClr val="tx2">
              <a:lumMod val="75000"/>
            </a:schemeClr>
          </a:solidFill>
          <a:ln>
            <a:solidFill>
              <a:schemeClr val="tx2">
                <a:lumMod val="60000"/>
                <a:lumOff val="40000"/>
              </a:schemeClr>
            </a:solidFill>
          </a:ln>
        </p:spPr>
        <p:txBody>
          <a:bodyPr>
            <a:normAutofit/>
          </a:bodyPr>
          <a:lstStyle/>
          <a:p>
            <a:pPr algn="ctr"/>
            <a:r>
              <a:rPr lang="ru-RU" sz="3200" dirty="0"/>
              <a:t>Ниспадающие прически. </a:t>
            </a:r>
            <a:r>
              <a:rPr lang="ru-RU" sz="3200" dirty="0" smtClean="0"/>
              <a:t/>
            </a:r>
            <a:br>
              <a:rPr lang="ru-RU" sz="3200" dirty="0" smtClean="0"/>
            </a:br>
            <a:endParaRPr lang="ru-RU" sz="3200" dirty="0"/>
          </a:p>
        </p:txBody>
      </p:sp>
      <p:sp>
        <p:nvSpPr>
          <p:cNvPr id="3" name="Текст 2"/>
          <p:cNvSpPr>
            <a:spLocks noGrp="1"/>
          </p:cNvSpPr>
          <p:nvPr>
            <p:ph type="body" idx="2"/>
          </p:nvPr>
        </p:nvSpPr>
        <p:spPr>
          <a:xfrm>
            <a:off x="457200" y="1497416"/>
            <a:ext cx="7400948" cy="2431650"/>
          </a:xfrm>
          <a:solidFill>
            <a:schemeClr val="tx2">
              <a:lumMod val="20000"/>
              <a:lumOff val="80000"/>
            </a:schemeClr>
          </a:solidFill>
          <a:ln w="38100">
            <a:solidFill>
              <a:schemeClr val="tx2">
                <a:lumMod val="60000"/>
                <a:lumOff val="40000"/>
              </a:schemeClr>
            </a:solidFill>
          </a:ln>
        </p:spPr>
        <p:txBody>
          <a:bodyPr>
            <a:normAutofit lnSpcReduction="10000"/>
          </a:bodyPr>
          <a:lstStyle/>
          <a:p>
            <a:r>
              <a:rPr lang="ru-RU" sz="1600" dirty="0" smtClean="0"/>
              <a:t>       Эти разновидности причесок в той или иной ситуации предпочитают практически все женщины. Ниспадающая прическа создает женственный, нежный образ, который подойдет для мероприятия любого формата. Эти виды причесок для девушек подчеркивают естественность волос, направление их роста. Романтические кудри, вьющиеся пряди, прямые идеально ровные волосы – это всё варианты ниспадающих причесок.</a:t>
            </a:r>
          </a:p>
          <a:p>
            <a:r>
              <a:rPr lang="ru-RU" sz="1600" dirty="0" smtClean="0"/>
              <a:t>       Прямые от природы волосы можно сделать более пышными и объемными, создав эффект волн. Волнистые волосы можно оставить распущенными либо уложить в красивую прическу. И тот, и другой образ отлично подходят для женщин с длинными и средней длины волосами.</a:t>
            </a:r>
          </a:p>
          <a:p>
            <a:endParaRPr lang="ru-RU" dirty="0" smtClean="0"/>
          </a:p>
          <a:p>
            <a:endParaRPr lang="ru-RU" dirty="0" smtClean="0"/>
          </a:p>
          <a:p>
            <a:endParaRPr lang="ru-RU" dirty="0" smtClean="0"/>
          </a:p>
          <a:p>
            <a:endParaRPr lang="ru-RU" dirty="0"/>
          </a:p>
        </p:txBody>
      </p:sp>
      <p:pic>
        <p:nvPicPr>
          <p:cNvPr id="1026" name="Picture 2"/>
          <p:cNvPicPr>
            <a:picLocks noGrp="1" noChangeAspect="1" noChangeArrowheads="1"/>
          </p:cNvPicPr>
          <p:nvPr>
            <p:ph sz="half" idx="1"/>
          </p:nvPr>
        </p:nvPicPr>
        <p:blipFill>
          <a:blip r:embed="rId3"/>
          <a:srcRect/>
          <a:stretch>
            <a:fillRect/>
          </a:stretch>
        </p:blipFill>
        <p:spPr bwMode="auto">
          <a:xfrm>
            <a:off x="3214678" y="4071942"/>
            <a:ext cx="1905000" cy="2628900"/>
          </a:xfrm>
          <a:prstGeom prst="rect">
            <a:avLst/>
          </a:prstGeom>
          <a:noFill/>
          <a:ln w="9525">
            <a:solidFill>
              <a:schemeClr val="tx2">
                <a:lumMod val="60000"/>
                <a:lumOff val="40000"/>
              </a:schemeClr>
            </a:solid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5643570" y="4000504"/>
            <a:ext cx="1905000" cy="2647950"/>
          </a:xfrm>
          <a:prstGeom prst="rect">
            <a:avLst/>
          </a:prstGeom>
          <a:noFill/>
          <a:ln w="9525">
            <a:solidFill>
              <a:schemeClr val="tx2">
                <a:lumMod val="60000"/>
                <a:lumOff val="40000"/>
              </a:schemeClr>
            </a:solidFill>
            <a:miter lim="800000"/>
            <a:headEnd/>
            <a:tailEnd/>
          </a:ln>
          <a:effectLst/>
        </p:spPr>
      </p:pic>
      <p:pic>
        <p:nvPicPr>
          <p:cNvPr id="1028" name="Picture 4"/>
          <p:cNvPicPr>
            <a:picLocks noChangeAspect="1" noChangeArrowheads="1"/>
          </p:cNvPicPr>
          <p:nvPr/>
        </p:nvPicPr>
        <p:blipFill>
          <a:blip r:embed="rId5"/>
          <a:srcRect/>
          <a:stretch>
            <a:fillRect/>
          </a:stretch>
        </p:blipFill>
        <p:spPr bwMode="auto">
          <a:xfrm>
            <a:off x="571472" y="4000504"/>
            <a:ext cx="1905000" cy="2628900"/>
          </a:xfrm>
          <a:prstGeom prst="rect">
            <a:avLst/>
          </a:prstGeom>
          <a:noFill/>
          <a:ln w="9525">
            <a:solidFill>
              <a:schemeClr val="tx2">
                <a:lumMod val="60000"/>
                <a:lumOff val="40000"/>
              </a:schemeClr>
            </a:solidFill>
            <a:miter lim="800000"/>
            <a:headEnd/>
            <a:tailEnd/>
          </a:ln>
          <a:effectLst/>
        </p:spPr>
      </p:pic>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srcRect/>
          <a:stretch>
            <a:fillRect/>
          </a:stretch>
        </p:blipFill>
        <p:spPr bwMode="auto">
          <a:xfrm>
            <a:off x="4214810" y="1643050"/>
            <a:ext cx="1905000" cy="2638425"/>
          </a:xfrm>
          <a:prstGeom prst="rect">
            <a:avLst/>
          </a:prstGeom>
          <a:noFill/>
          <a:ln w="9525">
            <a:noFill/>
            <a:miter lim="800000"/>
            <a:headEnd/>
            <a:tailEnd/>
          </a:ln>
          <a:effectLst/>
        </p:spPr>
      </p:pic>
      <p:sp>
        <p:nvSpPr>
          <p:cNvPr id="2" name="Заголовок 1"/>
          <p:cNvSpPr>
            <a:spLocks noGrp="1"/>
          </p:cNvSpPr>
          <p:nvPr>
            <p:ph type="title"/>
          </p:nvPr>
        </p:nvSpPr>
        <p:spPr>
          <a:solidFill>
            <a:schemeClr val="tx2">
              <a:lumMod val="75000"/>
            </a:schemeClr>
          </a:solidFill>
          <a:ln w="57150">
            <a:solidFill>
              <a:schemeClr val="tx2">
                <a:lumMod val="60000"/>
                <a:lumOff val="40000"/>
              </a:schemeClr>
            </a:solidFill>
          </a:ln>
        </p:spPr>
        <p:txBody>
          <a:bodyPr>
            <a:normAutofit fontScale="90000"/>
          </a:bodyPr>
          <a:lstStyle/>
          <a:p>
            <a:pPr algn="ctr"/>
            <a:r>
              <a:rPr lang="ru-RU" dirty="0" smtClean="0"/>
              <a:t>Виды свадебных и вечерних причесок</a:t>
            </a:r>
            <a:endParaRPr lang="ru-RU" dirty="0"/>
          </a:p>
        </p:txBody>
      </p:sp>
      <p:sp>
        <p:nvSpPr>
          <p:cNvPr id="3" name="Текст 2"/>
          <p:cNvSpPr>
            <a:spLocks noGrp="1"/>
          </p:cNvSpPr>
          <p:nvPr>
            <p:ph type="body" idx="1"/>
          </p:nvPr>
        </p:nvSpPr>
        <p:spPr/>
        <p:txBody>
          <a:bodyPr/>
          <a:lstStyle/>
          <a:p>
            <a:r>
              <a:rPr lang="ru-RU" dirty="0" smtClean="0">
                <a:solidFill>
                  <a:srgbClr val="002060"/>
                </a:solidFill>
              </a:rPr>
              <a:t>Высоко поднятый пучок</a:t>
            </a:r>
            <a:endParaRPr lang="ru-RU" dirty="0">
              <a:solidFill>
                <a:srgbClr val="002060"/>
              </a:solidFill>
            </a:endParaRPr>
          </a:p>
        </p:txBody>
      </p:sp>
      <p:sp>
        <p:nvSpPr>
          <p:cNvPr id="4" name="Текст 3"/>
          <p:cNvSpPr>
            <a:spLocks noGrp="1"/>
          </p:cNvSpPr>
          <p:nvPr>
            <p:ph type="body" sz="half" idx="3"/>
          </p:nvPr>
        </p:nvSpPr>
        <p:spPr/>
        <p:txBody>
          <a:bodyPr>
            <a:normAutofit fontScale="85000" lnSpcReduction="20000"/>
          </a:bodyPr>
          <a:lstStyle/>
          <a:p>
            <a:r>
              <a:rPr lang="ru-RU" dirty="0" smtClean="0">
                <a:solidFill>
                  <a:srgbClr val="002060"/>
                </a:solidFill>
              </a:rPr>
              <a:t>Французский пучок или классическая «ракушка»</a:t>
            </a:r>
            <a:endParaRPr lang="ru-RU" dirty="0">
              <a:solidFill>
                <a:srgbClr val="002060"/>
              </a:solidFill>
            </a:endParaRPr>
          </a:p>
        </p:txBody>
      </p:sp>
      <p:pic>
        <p:nvPicPr>
          <p:cNvPr id="3074" name="Picture 2"/>
          <p:cNvPicPr>
            <a:picLocks noGrp="1" noChangeAspect="1" noChangeArrowheads="1"/>
          </p:cNvPicPr>
          <p:nvPr>
            <p:ph sz="quarter" idx="2"/>
          </p:nvPr>
        </p:nvPicPr>
        <p:blipFill>
          <a:blip r:embed="rId3"/>
          <a:srcRect/>
          <a:stretch>
            <a:fillRect/>
          </a:stretch>
        </p:blipFill>
        <p:spPr bwMode="auto">
          <a:xfrm>
            <a:off x="1857356" y="1714488"/>
            <a:ext cx="1905000" cy="2628900"/>
          </a:xfrm>
          <a:prstGeom prst="rect">
            <a:avLst/>
          </a:prstGeom>
          <a:noFill/>
          <a:ln w="9525">
            <a:noFill/>
            <a:miter lim="800000"/>
            <a:headEnd/>
            <a:tailEnd/>
          </a:ln>
          <a:effectLst/>
        </p:spPr>
      </p:pic>
      <p:pic>
        <p:nvPicPr>
          <p:cNvPr id="3075" name="Picture 3"/>
          <p:cNvPicPr>
            <a:picLocks noGrp="1" noChangeAspect="1" noChangeArrowheads="1"/>
          </p:cNvPicPr>
          <p:nvPr>
            <p:ph sz="quarter" idx="4"/>
          </p:nvPr>
        </p:nvPicPr>
        <p:blipFill>
          <a:blip r:embed="rId4"/>
          <a:srcRect/>
          <a:stretch>
            <a:fillRect/>
          </a:stretch>
        </p:blipFill>
        <p:spPr bwMode="auto">
          <a:xfrm>
            <a:off x="5643570" y="3071810"/>
            <a:ext cx="1905000" cy="2638425"/>
          </a:xfrm>
          <a:prstGeom prst="rect">
            <a:avLst/>
          </a:prstGeom>
          <a:noFill/>
          <a:ln w="9525">
            <a:noFill/>
            <a:miter lim="800000"/>
            <a:headEnd/>
            <a:tailEnd/>
          </a:ln>
          <a:effectLst/>
        </p:spPr>
      </p:pic>
      <p:pic>
        <p:nvPicPr>
          <p:cNvPr id="3077" name="Picture 5"/>
          <p:cNvPicPr>
            <a:picLocks noChangeAspect="1" noChangeArrowheads="1"/>
          </p:cNvPicPr>
          <p:nvPr/>
        </p:nvPicPr>
        <p:blipFill>
          <a:blip r:embed="rId5"/>
          <a:srcRect/>
          <a:stretch>
            <a:fillRect/>
          </a:stretch>
        </p:blipFill>
        <p:spPr bwMode="auto">
          <a:xfrm>
            <a:off x="428596" y="3143248"/>
            <a:ext cx="1905000" cy="2638425"/>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tx2">
              <a:lumMod val="75000"/>
            </a:schemeClr>
          </a:solidFill>
          <a:ln>
            <a:solidFill>
              <a:schemeClr val="tx2">
                <a:lumMod val="60000"/>
                <a:lumOff val="40000"/>
              </a:schemeClr>
            </a:solidFill>
          </a:ln>
        </p:spPr>
        <p:txBody>
          <a:bodyPr>
            <a:normAutofit fontScale="90000"/>
          </a:bodyPr>
          <a:lstStyle/>
          <a:p>
            <a:pPr algn="ctr"/>
            <a:r>
              <a:rPr lang="ru-RU" dirty="0" smtClean="0"/>
              <a:t>Виды свадебных и вечерних причесок</a:t>
            </a:r>
            <a:endParaRPr lang="ru-RU" dirty="0"/>
          </a:p>
        </p:txBody>
      </p:sp>
      <p:sp>
        <p:nvSpPr>
          <p:cNvPr id="3" name="Текст 2"/>
          <p:cNvSpPr>
            <a:spLocks noGrp="1"/>
          </p:cNvSpPr>
          <p:nvPr>
            <p:ph type="body" idx="1"/>
          </p:nvPr>
        </p:nvSpPr>
        <p:spPr>
          <a:ln w="38100">
            <a:solidFill>
              <a:schemeClr val="tx2">
                <a:lumMod val="60000"/>
                <a:lumOff val="40000"/>
              </a:schemeClr>
            </a:solidFill>
          </a:ln>
        </p:spPr>
        <p:txBody>
          <a:bodyPr/>
          <a:lstStyle/>
          <a:p>
            <a:r>
              <a:rPr lang="ru-RU" dirty="0" smtClean="0">
                <a:solidFill>
                  <a:srgbClr val="002060"/>
                </a:solidFill>
              </a:rPr>
              <a:t>Французские косы</a:t>
            </a:r>
            <a:endParaRPr lang="ru-RU" dirty="0">
              <a:solidFill>
                <a:srgbClr val="002060"/>
              </a:solidFill>
            </a:endParaRPr>
          </a:p>
        </p:txBody>
      </p:sp>
      <p:sp>
        <p:nvSpPr>
          <p:cNvPr id="4" name="Текст 3"/>
          <p:cNvSpPr>
            <a:spLocks noGrp="1"/>
          </p:cNvSpPr>
          <p:nvPr>
            <p:ph type="body" sz="half" idx="3"/>
          </p:nvPr>
        </p:nvSpPr>
        <p:spPr>
          <a:ln w="38100"/>
        </p:spPr>
        <p:txBody>
          <a:bodyPr/>
          <a:lstStyle/>
          <a:p>
            <a:r>
              <a:rPr lang="ru-RU" dirty="0" smtClean="0">
                <a:solidFill>
                  <a:srgbClr val="002060"/>
                </a:solidFill>
              </a:rPr>
              <a:t>Эффект волн</a:t>
            </a:r>
            <a:endParaRPr lang="ru-RU" dirty="0">
              <a:solidFill>
                <a:srgbClr val="002060"/>
              </a:solidFill>
            </a:endParaRPr>
          </a:p>
        </p:txBody>
      </p:sp>
      <p:pic>
        <p:nvPicPr>
          <p:cNvPr id="4098" name="Picture 2"/>
          <p:cNvPicPr>
            <a:picLocks noGrp="1" noChangeAspect="1" noChangeArrowheads="1"/>
          </p:cNvPicPr>
          <p:nvPr>
            <p:ph sz="quarter" idx="2"/>
          </p:nvPr>
        </p:nvPicPr>
        <p:blipFill>
          <a:blip r:embed="rId2"/>
          <a:srcRect/>
          <a:stretch>
            <a:fillRect/>
          </a:stretch>
        </p:blipFill>
        <p:spPr bwMode="auto">
          <a:xfrm>
            <a:off x="285720" y="1785926"/>
            <a:ext cx="1905000" cy="2638425"/>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1785918" y="3071810"/>
            <a:ext cx="1905000" cy="2638425"/>
          </a:xfrm>
          <a:prstGeom prst="rect">
            <a:avLst/>
          </a:prstGeom>
          <a:noFill/>
          <a:ln w="9525">
            <a:noFill/>
            <a:miter lim="800000"/>
            <a:headEnd/>
            <a:tailEnd/>
          </a:ln>
          <a:effectLst/>
        </p:spPr>
      </p:pic>
      <p:pic>
        <p:nvPicPr>
          <p:cNvPr id="4100" name="Picture 4"/>
          <p:cNvPicPr>
            <a:picLocks noGrp="1" noChangeAspect="1" noChangeArrowheads="1"/>
          </p:cNvPicPr>
          <p:nvPr>
            <p:ph sz="quarter" idx="4"/>
          </p:nvPr>
        </p:nvPicPr>
        <p:blipFill>
          <a:blip r:embed="rId4"/>
          <a:srcRect/>
          <a:stretch>
            <a:fillRect/>
          </a:stretch>
        </p:blipFill>
        <p:spPr bwMode="auto">
          <a:xfrm>
            <a:off x="4214810" y="1785926"/>
            <a:ext cx="1905000" cy="2638425"/>
          </a:xfrm>
          <a:prstGeom prst="rect">
            <a:avLst/>
          </a:prstGeom>
          <a:noFill/>
          <a:ln w="9525">
            <a:noFill/>
            <a:miter lim="800000"/>
            <a:headEnd/>
            <a:tailEnd/>
          </a:ln>
          <a:effectLst/>
        </p:spPr>
      </p:pic>
      <p:pic>
        <p:nvPicPr>
          <p:cNvPr id="4101" name="Picture 5"/>
          <p:cNvPicPr>
            <a:picLocks noChangeAspect="1" noChangeArrowheads="1"/>
          </p:cNvPicPr>
          <p:nvPr/>
        </p:nvPicPr>
        <p:blipFill>
          <a:blip r:embed="rId5"/>
          <a:srcRect/>
          <a:stretch>
            <a:fillRect/>
          </a:stretch>
        </p:blipFill>
        <p:spPr bwMode="auto">
          <a:xfrm>
            <a:off x="5857884" y="3143248"/>
            <a:ext cx="1905000" cy="2628900"/>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6972320" cy="771508"/>
          </a:xfrm>
          <a:solidFill>
            <a:schemeClr val="tx2">
              <a:lumMod val="40000"/>
              <a:lumOff val="60000"/>
            </a:schemeClr>
          </a:solidFill>
          <a:ln w="57150">
            <a:solidFill>
              <a:schemeClr val="tx2">
                <a:lumMod val="75000"/>
              </a:schemeClr>
            </a:solidFill>
          </a:ln>
        </p:spPr>
        <p:txBody>
          <a:bodyPr>
            <a:normAutofit/>
          </a:bodyPr>
          <a:lstStyle/>
          <a:p>
            <a:pPr algn="ctr"/>
            <a:r>
              <a:rPr lang="ru-RU" sz="4000" dirty="0"/>
              <a:t>Классические прически</a:t>
            </a:r>
          </a:p>
        </p:txBody>
      </p:sp>
      <p:sp>
        <p:nvSpPr>
          <p:cNvPr id="3" name="Текст 2"/>
          <p:cNvSpPr>
            <a:spLocks noGrp="1"/>
          </p:cNvSpPr>
          <p:nvPr>
            <p:ph type="body" idx="2"/>
          </p:nvPr>
        </p:nvSpPr>
        <p:spPr>
          <a:xfrm>
            <a:off x="457200" y="1071546"/>
            <a:ext cx="7258072" cy="2286016"/>
          </a:xfrm>
        </p:spPr>
        <p:txBody>
          <a:bodyPr>
            <a:normAutofit lnSpcReduction="10000"/>
          </a:bodyPr>
          <a:lstStyle/>
          <a:p>
            <a:r>
              <a:rPr lang="ru-RU" sz="1800" dirty="0" smtClean="0"/>
              <a:t>   Классические укладки относятся к таким видам причесок, которые не выходят из моды на протяжении долгого времени. Их предпочитают женщины всех возрастов для самых разных случаев жизни. Существуют классические виды женских причесок для длинных, средних и коротких волос. Поэтому абсолютно каждая представительница прекрасного пола может найти для себя идеальный классический вариант. Популярные классические виды причесок – каре, локоны, прическа «Боб» для коротких волос и многие другие.</a:t>
            </a:r>
          </a:p>
          <a:p>
            <a:endParaRPr lang="ru-RU" dirty="0" smtClean="0"/>
          </a:p>
        </p:txBody>
      </p:sp>
      <p:pic>
        <p:nvPicPr>
          <p:cNvPr id="9218" name="Picture 2" descr="C:\Users\Сергей\Desktop\vidy_prichesok_9.jpg"/>
          <p:cNvPicPr>
            <a:picLocks noGrp="1" noChangeAspect="1" noChangeArrowheads="1"/>
          </p:cNvPicPr>
          <p:nvPr>
            <p:ph sz="half" idx="1"/>
          </p:nvPr>
        </p:nvPicPr>
        <p:blipFill>
          <a:blip r:embed="rId2"/>
          <a:srcRect/>
          <a:stretch>
            <a:fillRect/>
          </a:stretch>
        </p:blipFill>
        <p:spPr bwMode="auto">
          <a:xfrm>
            <a:off x="428596" y="3643314"/>
            <a:ext cx="1905000" cy="2619375"/>
          </a:xfrm>
          <a:prstGeom prst="rect">
            <a:avLst/>
          </a:prstGeom>
          <a:noFill/>
          <a:ln>
            <a:solidFill>
              <a:schemeClr val="tx2">
                <a:lumMod val="75000"/>
              </a:schemeClr>
            </a:solidFill>
          </a:ln>
        </p:spPr>
      </p:pic>
      <p:pic>
        <p:nvPicPr>
          <p:cNvPr id="9219" name="Picture 3" descr="C:\Users\Сергей\Desktop\vidy_prichesok_10.jpg"/>
          <p:cNvPicPr>
            <a:picLocks noChangeAspect="1" noChangeArrowheads="1"/>
          </p:cNvPicPr>
          <p:nvPr/>
        </p:nvPicPr>
        <p:blipFill>
          <a:blip r:embed="rId3"/>
          <a:srcRect/>
          <a:stretch>
            <a:fillRect/>
          </a:stretch>
        </p:blipFill>
        <p:spPr bwMode="auto">
          <a:xfrm>
            <a:off x="3214678" y="3714752"/>
            <a:ext cx="1905000" cy="2628900"/>
          </a:xfrm>
          <a:prstGeom prst="rect">
            <a:avLst/>
          </a:prstGeom>
          <a:noFill/>
          <a:ln>
            <a:solidFill>
              <a:schemeClr val="tx2">
                <a:lumMod val="75000"/>
              </a:schemeClr>
            </a:solidFill>
          </a:ln>
        </p:spPr>
      </p:pic>
      <p:pic>
        <p:nvPicPr>
          <p:cNvPr id="9220" name="Picture 4" descr="C:\Users\Сергей\Desktop\vidy_prichesok_11.jpg"/>
          <p:cNvPicPr>
            <a:picLocks noChangeAspect="1" noChangeArrowheads="1"/>
          </p:cNvPicPr>
          <p:nvPr/>
        </p:nvPicPr>
        <p:blipFill>
          <a:blip r:embed="rId4"/>
          <a:srcRect/>
          <a:stretch>
            <a:fillRect/>
          </a:stretch>
        </p:blipFill>
        <p:spPr bwMode="auto">
          <a:xfrm>
            <a:off x="5643570" y="3643314"/>
            <a:ext cx="1905000" cy="2628900"/>
          </a:xfrm>
          <a:prstGeom prst="rect">
            <a:avLst/>
          </a:prstGeom>
          <a:noFill/>
          <a:ln>
            <a:solidFill>
              <a:schemeClr val="tx2">
                <a:lumMod val="75000"/>
              </a:schemeClr>
            </a:solidFill>
          </a:ln>
        </p:spPr>
      </p:pic>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tx2">
              <a:lumMod val="60000"/>
              <a:lumOff val="40000"/>
            </a:schemeClr>
          </a:solidFill>
          <a:ln w="57150">
            <a:solidFill>
              <a:schemeClr val="bg2">
                <a:lumMod val="25000"/>
              </a:schemeClr>
            </a:solidFill>
          </a:ln>
        </p:spPr>
        <p:txBody>
          <a:bodyPr>
            <a:normAutofit fontScale="90000"/>
          </a:bodyPr>
          <a:lstStyle/>
          <a:p>
            <a:pPr algn="ctr"/>
            <a:r>
              <a:rPr lang="ru-RU" dirty="0" smtClean="0"/>
              <a:t>Средства  и приспособления для укладки волос.</a:t>
            </a:r>
            <a:endParaRPr lang="ru-RU" dirty="0"/>
          </a:p>
        </p:txBody>
      </p:sp>
      <p:pic>
        <p:nvPicPr>
          <p:cNvPr id="5122" name="Picture 2"/>
          <p:cNvPicPr>
            <a:picLocks noGrp="1" noChangeAspect="1" noChangeArrowheads="1"/>
          </p:cNvPicPr>
          <p:nvPr>
            <p:ph idx="1"/>
          </p:nvPr>
        </p:nvPicPr>
        <p:blipFill>
          <a:blip r:embed="rId2"/>
          <a:srcRect/>
          <a:stretch>
            <a:fillRect/>
          </a:stretch>
        </p:blipFill>
        <p:spPr bwMode="auto">
          <a:xfrm>
            <a:off x="785786" y="2214554"/>
            <a:ext cx="2143140" cy="2143140"/>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3428992" y="2000240"/>
            <a:ext cx="2500329" cy="2143135"/>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a:srcRect/>
          <a:stretch>
            <a:fillRect/>
          </a:stretch>
        </p:blipFill>
        <p:spPr bwMode="auto">
          <a:xfrm>
            <a:off x="1071538" y="4429132"/>
            <a:ext cx="1785950" cy="2000264"/>
          </a:xfrm>
          <a:prstGeom prst="rect">
            <a:avLst/>
          </a:prstGeom>
          <a:noFill/>
          <a:ln w="9525">
            <a:noFill/>
            <a:miter lim="800000"/>
            <a:headEnd/>
            <a:tailEnd/>
          </a:ln>
          <a:effectLst/>
        </p:spPr>
      </p:pic>
      <p:pic>
        <p:nvPicPr>
          <p:cNvPr id="5125" name="Picture 5"/>
          <p:cNvPicPr>
            <a:picLocks noChangeAspect="1" noChangeArrowheads="1"/>
          </p:cNvPicPr>
          <p:nvPr/>
        </p:nvPicPr>
        <p:blipFill>
          <a:blip r:embed="rId5"/>
          <a:srcRect/>
          <a:stretch>
            <a:fillRect/>
          </a:stretch>
        </p:blipFill>
        <p:spPr bwMode="auto">
          <a:xfrm>
            <a:off x="5286380" y="4143380"/>
            <a:ext cx="2505083" cy="2214568"/>
          </a:xfrm>
          <a:prstGeom prst="rect">
            <a:avLst/>
          </a:prstGeom>
          <a:noFill/>
          <a:ln w="9525">
            <a:noFill/>
            <a:miter lim="800000"/>
            <a:headEnd/>
            <a:tailEnd/>
          </a:ln>
          <a:effectLst/>
        </p:spPr>
      </p:pic>
      <p:pic>
        <p:nvPicPr>
          <p:cNvPr id="5126" name="Picture 6"/>
          <p:cNvPicPr>
            <a:picLocks noChangeAspect="1" noChangeArrowheads="1"/>
          </p:cNvPicPr>
          <p:nvPr/>
        </p:nvPicPr>
        <p:blipFill>
          <a:blip r:embed="rId6"/>
          <a:srcRect/>
          <a:stretch>
            <a:fillRect/>
          </a:stretch>
        </p:blipFill>
        <p:spPr bwMode="auto">
          <a:xfrm>
            <a:off x="6286512" y="2285992"/>
            <a:ext cx="1428750" cy="1857388"/>
          </a:xfrm>
          <a:prstGeom prst="rect">
            <a:avLst/>
          </a:prstGeom>
          <a:noFill/>
          <a:ln w="9525">
            <a:noFill/>
            <a:miter lim="800000"/>
            <a:headEnd/>
            <a:tailEnd/>
          </a:ln>
          <a:effectLst/>
        </p:spPr>
      </p:pic>
      <p:pic>
        <p:nvPicPr>
          <p:cNvPr id="5127" name="Picture 7"/>
          <p:cNvPicPr>
            <a:picLocks noChangeAspect="1" noChangeArrowheads="1"/>
          </p:cNvPicPr>
          <p:nvPr/>
        </p:nvPicPr>
        <p:blipFill>
          <a:blip r:embed="rId7"/>
          <a:srcRect/>
          <a:stretch>
            <a:fillRect/>
          </a:stretch>
        </p:blipFill>
        <p:spPr bwMode="auto">
          <a:xfrm>
            <a:off x="3286116" y="4071942"/>
            <a:ext cx="2143125" cy="2500330"/>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680068"/>
          </a:xfrm>
          <a:solidFill>
            <a:schemeClr val="tx2">
              <a:lumMod val="60000"/>
              <a:lumOff val="40000"/>
            </a:schemeClr>
          </a:solidFill>
          <a:ln w="38100">
            <a:solidFill>
              <a:schemeClr val="bg2">
                <a:lumMod val="25000"/>
              </a:schemeClr>
            </a:solidFill>
          </a:ln>
        </p:spPr>
        <p:txBody>
          <a:bodyPr>
            <a:normAutofit/>
          </a:bodyPr>
          <a:lstStyle/>
          <a:p>
            <a:r>
              <a:rPr lang="ru-RU" sz="3600" dirty="0" smtClean="0"/>
              <a:t>Практическая часть урока.</a:t>
            </a:r>
            <a:endParaRPr lang="ru-RU" sz="3600" dirty="0"/>
          </a:p>
        </p:txBody>
      </p:sp>
      <p:sp>
        <p:nvSpPr>
          <p:cNvPr id="3" name="Содержимое 2"/>
          <p:cNvSpPr>
            <a:spLocks noGrp="1"/>
          </p:cNvSpPr>
          <p:nvPr>
            <p:ph idx="1"/>
          </p:nvPr>
        </p:nvSpPr>
        <p:spPr>
          <a:xfrm>
            <a:off x="457200" y="1285860"/>
            <a:ext cx="7239000" cy="5169876"/>
          </a:xfrm>
          <a:solidFill>
            <a:schemeClr val="tx2">
              <a:lumMod val="20000"/>
              <a:lumOff val="80000"/>
            </a:schemeClr>
          </a:solidFill>
          <a:ln w="38100">
            <a:solidFill>
              <a:schemeClr val="tx2">
                <a:lumMod val="75000"/>
              </a:schemeClr>
            </a:solidFill>
          </a:ln>
        </p:spPr>
        <p:txBody>
          <a:bodyPr>
            <a:normAutofit/>
          </a:bodyPr>
          <a:lstStyle/>
          <a:p>
            <a:r>
              <a:rPr lang="ru-RU" dirty="0" smtClean="0"/>
              <a:t> Предложить девочкам  посетить салон красоты, чтобы поработать в роли парикмахера и клиента. </a:t>
            </a:r>
          </a:p>
          <a:p>
            <a:r>
              <a:rPr lang="ru-RU" dirty="0" smtClean="0"/>
              <a:t> Учащиеся работают в паре. Парикмахер делает прическу с учетом типа лица. </a:t>
            </a:r>
          </a:p>
          <a:p>
            <a:r>
              <a:rPr lang="ru-RU" dirty="0" smtClean="0"/>
              <a:t> Проводится вводный инструктаж- техника безопасности при работе с расческой, электроприборами. </a:t>
            </a:r>
          </a:p>
          <a:p>
            <a:r>
              <a:rPr lang="ru-RU" dirty="0" smtClean="0"/>
              <a:t> Защита своей модели. </a:t>
            </a:r>
          </a:p>
          <a:p>
            <a:pPr>
              <a:buNone/>
            </a:pPr>
            <a:r>
              <a:rPr lang="ru-RU" dirty="0" smtClean="0"/>
              <a:t>   1)название прически </a:t>
            </a:r>
          </a:p>
          <a:p>
            <a:pPr>
              <a:buNone/>
            </a:pPr>
            <a:r>
              <a:rPr lang="ru-RU" dirty="0" smtClean="0"/>
              <a:t>    2)тип лица клиента </a:t>
            </a:r>
            <a:endParaRPr lang="ru-RU" dirty="0"/>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7239000" cy="928694"/>
          </a:xfrm>
          <a:solidFill>
            <a:schemeClr val="tx2">
              <a:lumMod val="60000"/>
              <a:lumOff val="40000"/>
            </a:schemeClr>
          </a:solidFill>
          <a:ln w="38100">
            <a:solidFill>
              <a:schemeClr val="bg2">
                <a:lumMod val="50000"/>
              </a:schemeClr>
            </a:solidFill>
          </a:ln>
        </p:spPr>
        <p:txBody>
          <a:bodyPr>
            <a:normAutofit fontScale="90000"/>
          </a:bodyPr>
          <a:lstStyle/>
          <a:p>
            <a:pPr algn="ctr"/>
            <a:r>
              <a:rPr lang="ru-RU" dirty="0" smtClean="0"/>
              <a:t/>
            </a:r>
            <a:br>
              <a:rPr lang="ru-RU" dirty="0" smtClean="0"/>
            </a:br>
            <a:r>
              <a:rPr lang="ru-RU" dirty="0" smtClean="0"/>
              <a:t/>
            </a:r>
            <a:br>
              <a:rPr lang="ru-RU" dirty="0" smtClean="0"/>
            </a:br>
            <a:r>
              <a:rPr lang="ru-RU" dirty="0" smtClean="0"/>
              <a:t/>
            </a:r>
            <a:br>
              <a:rPr lang="ru-RU" dirty="0" smtClean="0"/>
            </a:br>
            <a:r>
              <a:rPr lang="ru-RU" dirty="0" smtClean="0"/>
              <a:t> </a:t>
            </a:r>
            <a:br>
              <a:rPr lang="ru-RU" dirty="0" smtClean="0"/>
            </a:br>
            <a:r>
              <a:rPr lang="ru-RU" sz="4000" dirty="0" smtClean="0"/>
              <a:t>Закрепление материала</a:t>
            </a:r>
            <a:endParaRPr lang="ru-RU" sz="4000" dirty="0"/>
          </a:p>
        </p:txBody>
      </p:sp>
      <p:sp>
        <p:nvSpPr>
          <p:cNvPr id="3" name="Содержимое 2"/>
          <p:cNvSpPr>
            <a:spLocks noGrp="1"/>
          </p:cNvSpPr>
          <p:nvPr>
            <p:ph idx="1"/>
          </p:nvPr>
        </p:nvSpPr>
        <p:spPr>
          <a:solidFill>
            <a:schemeClr val="tx2">
              <a:lumMod val="20000"/>
              <a:lumOff val="80000"/>
            </a:schemeClr>
          </a:solidFill>
          <a:ln w="57150">
            <a:solidFill>
              <a:schemeClr val="bg2">
                <a:lumMod val="50000"/>
              </a:schemeClr>
            </a:solidFill>
          </a:ln>
        </p:spPr>
        <p:txBody>
          <a:bodyPr/>
          <a:lstStyle/>
          <a:p>
            <a:r>
              <a:rPr lang="ru-RU" sz="3600" dirty="0" smtClean="0"/>
              <a:t>1. Назвать типы лица. </a:t>
            </a:r>
          </a:p>
          <a:p>
            <a:r>
              <a:rPr lang="ru-RU" sz="3600" dirty="0" smtClean="0"/>
              <a:t> 2. Перечислить виды причесок. </a:t>
            </a:r>
          </a:p>
          <a:p>
            <a:r>
              <a:rPr lang="ru-RU" sz="3600" dirty="0" smtClean="0"/>
              <a:t> 3.Материалы и электроприборы для   работы с волосами.</a:t>
            </a:r>
          </a:p>
          <a:p>
            <a:r>
              <a:rPr lang="ru-RU" sz="3600" dirty="0" smtClean="0"/>
              <a:t>4. Средства для укладки. </a:t>
            </a:r>
          </a:p>
          <a:p>
            <a:endParaRPr lang="ru-RU" dirty="0" smtClean="0"/>
          </a:p>
          <a:p>
            <a:pPr>
              <a:buNone/>
            </a:pPr>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tx2">
              <a:lumMod val="60000"/>
              <a:lumOff val="40000"/>
            </a:schemeClr>
          </a:solidFill>
          <a:ln w="38100">
            <a:solidFill>
              <a:schemeClr val="tx2">
                <a:lumMod val="75000"/>
              </a:schemeClr>
            </a:solidFill>
          </a:ln>
        </p:spPr>
        <p:txBody>
          <a:bodyPr>
            <a:normAutofit/>
          </a:bodyPr>
          <a:lstStyle/>
          <a:p>
            <a:pPr algn="ctr"/>
            <a:r>
              <a:rPr lang="ru-RU" sz="6600" dirty="0" smtClean="0"/>
              <a:t>Итог урока.</a:t>
            </a:r>
            <a:endParaRPr lang="ru-RU" sz="6600" dirty="0"/>
          </a:p>
        </p:txBody>
      </p:sp>
      <p:sp>
        <p:nvSpPr>
          <p:cNvPr id="3" name="Содержимое 2"/>
          <p:cNvSpPr>
            <a:spLocks noGrp="1"/>
          </p:cNvSpPr>
          <p:nvPr>
            <p:ph idx="1"/>
          </p:nvPr>
        </p:nvSpPr>
        <p:spPr>
          <a:solidFill>
            <a:schemeClr val="tx2">
              <a:lumMod val="20000"/>
              <a:lumOff val="80000"/>
            </a:schemeClr>
          </a:solidFill>
          <a:ln w="57150">
            <a:solidFill>
              <a:schemeClr val="tx2">
                <a:lumMod val="75000"/>
              </a:schemeClr>
            </a:solidFill>
          </a:ln>
        </p:spPr>
        <p:txBody>
          <a:bodyPr>
            <a:normAutofit/>
          </a:bodyPr>
          <a:lstStyle/>
          <a:p>
            <a:r>
              <a:rPr lang="ru-RU" sz="3600" dirty="0" smtClean="0"/>
              <a:t>1.Назвать лучших учащихся. </a:t>
            </a:r>
          </a:p>
          <a:p>
            <a:r>
              <a:rPr lang="ru-RU" sz="3600" dirty="0" smtClean="0"/>
              <a:t> 2.Разобрать наиболее характерные недочеты в работе. </a:t>
            </a:r>
          </a:p>
          <a:p>
            <a:r>
              <a:rPr lang="ru-RU" sz="3600" dirty="0" smtClean="0"/>
              <a:t> 3.Достижение цели урока. </a:t>
            </a:r>
          </a:p>
          <a:p>
            <a:r>
              <a:rPr lang="ru-RU" sz="3600" dirty="0" smtClean="0"/>
              <a:t> 4.Оценить работу учащихся.</a:t>
            </a:r>
            <a:endParaRPr lang="ru-RU" sz="3600" dirty="0"/>
          </a:p>
        </p:txBody>
      </p:sp>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tx2">
              <a:lumMod val="20000"/>
              <a:lumOff val="80000"/>
            </a:schemeClr>
          </a:solidFill>
          <a:ln w="38100">
            <a:solidFill>
              <a:schemeClr val="tx2">
                <a:lumMod val="75000"/>
              </a:schemeClr>
            </a:solidFill>
          </a:ln>
        </p:spPr>
        <p:txBody>
          <a:bodyPr>
            <a:normAutofit fontScale="90000"/>
          </a:bodyPr>
          <a:lstStyle/>
          <a:p>
            <a:pPr algn="ctr"/>
            <a:r>
              <a:rPr lang="ru-RU" dirty="0" smtClean="0"/>
              <a:t/>
            </a:r>
            <a:br>
              <a:rPr lang="ru-RU" dirty="0" smtClean="0"/>
            </a:br>
            <a:r>
              <a:rPr lang="ru-RU" dirty="0" smtClean="0"/>
              <a:t/>
            </a:r>
            <a:br>
              <a:rPr lang="ru-RU" dirty="0" smtClean="0"/>
            </a:br>
            <a:r>
              <a:rPr lang="ru-RU" dirty="0" smtClean="0"/>
              <a:t>Тема: Подбор прически с учетом типа лица. </a:t>
            </a:r>
            <a:endParaRPr lang="ru-RU" dirty="0"/>
          </a:p>
        </p:txBody>
      </p:sp>
      <p:sp>
        <p:nvSpPr>
          <p:cNvPr id="3" name="Содержимое 2"/>
          <p:cNvSpPr>
            <a:spLocks noGrp="1"/>
          </p:cNvSpPr>
          <p:nvPr>
            <p:ph idx="1"/>
          </p:nvPr>
        </p:nvSpPr>
        <p:spPr>
          <a:solidFill>
            <a:schemeClr val="tx2">
              <a:lumMod val="20000"/>
              <a:lumOff val="80000"/>
            </a:schemeClr>
          </a:solidFill>
          <a:ln w="57150">
            <a:solidFill>
              <a:schemeClr val="bg2">
                <a:lumMod val="50000"/>
              </a:schemeClr>
            </a:solidFill>
          </a:ln>
        </p:spPr>
        <p:txBody>
          <a:bodyPr>
            <a:normAutofit fontScale="92500"/>
          </a:bodyPr>
          <a:lstStyle/>
          <a:p>
            <a:r>
              <a:rPr lang="ru-RU" dirty="0" smtClean="0"/>
              <a:t>Цель урока: </a:t>
            </a:r>
          </a:p>
          <a:p>
            <a:r>
              <a:rPr lang="ru-RU" dirty="0" smtClean="0"/>
              <a:t>Познавательная – научить учащихся определять тип лица, подбирать прическу с учетом особенностей лица, познакомить с элементами прически. </a:t>
            </a:r>
          </a:p>
          <a:p>
            <a:r>
              <a:rPr lang="ru-RU" dirty="0" smtClean="0"/>
              <a:t>Воспитательная – воспитать у девочек аккуратность, использовать русские народные традиции, прививать интерес к профессии парикмахера. </a:t>
            </a:r>
          </a:p>
          <a:p>
            <a:r>
              <a:rPr lang="ru-RU" dirty="0" smtClean="0"/>
              <a:t>Развивающая – развивать эстетический вкус, умение и навыки в выполнение прически. </a:t>
            </a:r>
          </a:p>
          <a:p>
            <a:pPr>
              <a:buNone/>
            </a:pPr>
            <a:r>
              <a:rPr lang="ru-RU" dirty="0" smtClean="0"/>
              <a:t> </a:t>
            </a:r>
          </a:p>
          <a:p>
            <a:endParaRPr lang="ru-RU" dirty="0"/>
          </a:p>
        </p:txBody>
      </p:sp>
    </p:spTree>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894382"/>
          </a:xfrm>
          <a:solidFill>
            <a:schemeClr val="tx2">
              <a:lumMod val="75000"/>
            </a:schemeClr>
          </a:solidFill>
          <a:ln w="57150">
            <a:solidFill>
              <a:schemeClr val="tx2">
                <a:lumMod val="40000"/>
                <a:lumOff val="60000"/>
              </a:schemeClr>
            </a:solidFill>
            <a:prstDash val="solid"/>
          </a:ln>
        </p:spPr>
        <p:txBody>
          <a:bodyPr>
            <a:normAutofit/>
          </a:bodyPr>
          <a:lstStyle/>
          <a:p>
            <a:pPr algn="ctr"/>
            <a:r>
              <a:rPr lang="ru-RU" sz="3200" dirty="0" smtClean="0"/>
              <a:t>Необходимое оборудование.</a:t>
            </a:r>
            <a:endParaRPr lang="ru-RU" sz="3200" dirty="0"/>
          </a:p>
        </p:txBody>
      </p:sp>
      <p:sp>
        <p:nvSpPr>
          <p:cNvPr id="3" name="Содержимое 2"/>
          <p:cNvSpPr>
            <a:spLocks noGrp="1"/>
          </p:cNvSpPr>
          <p:nvPr>
            <p:ph idx="1"/>
          </p:nvPr>
        </p:nvSpPr>
        <p:spPr>
          <a:solidFill>
            <a:schemeClr val="bg2">
              <a:lumMod val="90000"/>
            </a:schemeClr>
          </a:solidFill>
          <a:ln w="57150">
            <a:solidFill>
              <a:schemeClr val="tx2">
                <a:lumMod val="40000"/>
                <a:lumOff val="60000"/>
              </a:schemeClr>
            </a:solidFill>
          </a:ln>
        </p:spPr>
        <p:txBody>
          <a:bodyPr>
            <a:normAutofit fontScale="85000" lnSpcReduction="20000"/>
          </a:bodyPr>
          <a:lstStyle/>
          <a:p>
            <a:r>
              <a:rPr lang="ru-RU" sz="3200" dirty="0" smtClean="0"/>
              <a:t>Оснащение урока для учителя – книги «Прически для девочек», «Книга для девчонок», История прически, типы лица, элементы причесок. Проектор. Ноутбук. </a:t>
            </a:r>
          </a:p>
          <a:p>
            <a:pPr>
              <a:buNone/>
            </a:pPr>
            <a:r>
              <a:rPr lang="ru-RU" sz="3200" dirty="0" smtClean="0"/>
              <a:t> </a:t>
            </a:r>
          </a:p>
          <a:p>
            <a:r>
              <a:rPr lang="ru-RU" sz="3200" dirty="0" smtClean="0"/>
              <a:t>Оснащение урока учащихся –Инструменты – зеркало, расческа, щетки, аксессуары – ленты, заколки, банты, резинки. Лак для волос. Плойка.</a:t>
            </a:r>
          </a:p>
          <a:p>
            <a:r>
              <a:rPr lang="ru-RU" sz="3200" dirty="0" smtClean="0"/>
              <a:t>Тип урока – интегрированный урок. </a:t>
            </a:r>
          </a:p>
          <a:p>
            <a:pPr>
              <a:buNone/>
            </a:pPr>
            <a:r>
              <a:rPr lang="ru-RU" sz="3200" dirty="0" smtClean="0"/>
              <a:t> </a:t>
            </a:r>
          </a:p>
          <a:p>
            <a:r>
              <a:rPr lang="ru-RU" sz="3200" dirty="0" smtClean="0"/>
              <a:t>Тип занятий – сообщение новых знаний и практическое применение. </a:t>
            </a:r>
          </a:p>
          <a:p>
            <a:endParaRPr lang="ru-RU" dirty="0"/>
          </a:p>
        </p:txBody>
      </p:sp>
    </p:spTree>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366868" y="533400"/>
            <a:ext cx="5105400" cy="1109650"/>
          </a:xfrm>
        </p:spPr>
        <p:txBody>
          <a:bodyPr>
            <a:normAutofit/>
          </a:bodyPr>
          <a:lstStyle/>
          <a:p>
            <a:r>
              <a:rPr lang="ru-RU" dirty="0" smtClean="0"/>
              <a:t>Выбор прически</a:t>
            </a:r>
            <a:endParaRPr lang="ru-RU" dirty="0"/>
          </a:p>
        </p:txBody>
      </p:sp>
      <p:sp>
        <p:nvSpPr>
          <p:cNvPr id="3" name="Подзаголовок 2"/>
          <p:cNvSpPr>
            <a:spLocks noGrp="1"/>
          </p:cNvSpPr>
          <p:nvPr>
            <p:ph type="subTitle" idx="1"/>
          </p:nvPr>
        </p:nvSpPr>
        <p:spPr>
          <a:xfrm>
            <a:off x="3354442" y="2143116"/>
            <a:ext cx="5432400" cy="4214842"/>
          </a:xfrm>
        </p:spPr>
        <p:txBody>
          <a:bodyPr>
            <a:normAutofit fontScale="92500" lnSpcReduction="10000"/>
          </a:bodyPr>
          <a:lstStyle/>
          <a:p>
            <a:pPr algn="ctr"/>
            <a:r>
              <a:rPr lang="ru-RU" dirty="0" smtClean="0"/>
              <a:t>Для того чтобы правильно подобрать прическу, необходимо учитывать форму и тип лица, характерные для него черты, а также особенности фигуры.</a:t>
            </a:r>
          </a:p>
          <a:p>
            <a:pPr algn="ctr"/>
            <a:endParaRPr lang="ru-RU" dirty="0" smtClean="0"/>
          </a:p>
          <a:p>
            <a:pPr algn="ctr"/>
            <a:r>
              <a:rPr lang="ru-RU" sz="3000" i="1" dirty="0" smtClean="0">
                <a:solidFill>
                  <a:schemeClr val="accent4">
                    <a:lumMod val="20000"/>
                    <a:lumOff val="80000"/>
                  </a:schemeClr>
                </a:solidFill>
                <a:latin typeface="Arial Black" pitchFamily="34" charset="0"/>
              </a:rPr>
              <a:t>    </a:t>
            </a:r>
            <a:r>
              <a:rPr lang="ru-RU" sz="3000" i="1" dirty="0" smtClean="0">
                <a:solidFill>
                  <a:srgbClr val="00B0F0"/>
                </a:solidFill>
                <a:latin typeface="Arial Black" pitchFamily="34" charset="0"/>
              </a:rPr>
              <a:t>Типы лица</a:t>
            </a:r>
          </a:p>
          <a:p>
            <a:pPr algn="ctr"/>
            <a:endParaRPr lang="ru-RU" dirty="0" smtClean="0">
              <a:solidFill>
                <a:srgbClr val="0070C0"/>
              </a:solidFill>
            </a:endParaRPr>
          </a:p>
          <a:p>
            <a:pPr algn="ctr"/>
            <a:endParaRPr lang="ru-RU" dirty="0" smtClean="0"/>
          </a:p>
          <a:p>
            <a:pPr algn="ctr"/>
            <a:r>
              <a:rPr lang="ru-RU" dirty="0" smtClean="0"/>
              <a:t>В процессе моделирования причесок обычно выделяют пять разных типов лица: треугольное, квадратное, прямоугольное, круглое и овальное. Существует также еще и трапециевидный, или грушевидный, тип.</a:t>
            </a:r>
            <a:endParaRPr lang="ru-RU" dirty="0"/>
          </a:p>
        </p:txBody>
      </p:sp>
      <p:pic>
        <p:nvPicPr>
          <p:cNvPr id="2051" name="Picture 3" descr="C:\Users\Сергей\Desktop\i.jpeg"/>
          <p:cNvPicPr>
            <a:picLocks noChangeAspect="1" noChangeArrowheads="1"/>
          </p:cNvPicPr>
          <p:nvPr/>
        </p:nvPicPr>
        <p:blipFill>
          <a:blip r:embed="rId2"/>
          <a:srcRect/>
          <a:stretch>
            <a:fillRect/>
          </a:stretch>
        </p:blipFill>
        <p:spPr bwMode="auto">
          <a:xfrm>
            <a:off x="1357290" y="3000372"/>
            <a:ext cx="2714629" cy="1785950"/>
          </a:xfrm>
          <a:prstGeom prst="rect">
            <a:avLst/>
          </a:prstGeom>
          <a:noFill/>
        </p:spPr>
      </p:pic>
    </p:spTree>
  </p:cSld>
  <p:clrMapOvr>
    <a:masterClrMapping/>
  </p:clrMapOvr>
  <p:transition>
    <p:cut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tx2">
              <a:lumMod val="75000"/>
            </a:schemeClr>
          </a:solidFill>
          <a:ln w="76200">
            <a:solidFill>
              <a:schemeClr val="tx2">
                <a:lumMod val="60000"/>
                <a:lumOff val="40000"/>
              </a:schemeClr>
            </a:solidFill>
          </a:ln>
        </p:spPr>
        <p:txBody>
          <a:bodyPr>
            <a:normAutofit/>
          </a:bodyPr>
          <a:lstStyle/>
          <a:p>
            <a:pPr algn="ctr"/>
            <a:r>
              <a:rPr lang="ru-RU" sz="4800" dirty="0" smtClean="0"/>
              <a:t>Овальное лицо</a:t>
            </a:r>
            <a:endParaRPr lang="ru-RU" sz="4800" dirty="0"/>
          </a:p>
        </p:txBody>
      </p:sp>
      <p:sp>
        <p:nvSpPr>
          <p:cNvPr id="3" name="Содержимое 2"/>
          <p:cNvSpPr>
            <a:spLocks noGrp="1"/>
          </p:cNvSpPr>
          <p:nvPr>
            <p:ph sz="half" idx="1"/>
          </p:nvPr>
        </p:nvSpPr>
        <p:spPr>
          <a:xfrm>
            <a:off x="457200" y="1600200"/>
            <a:ext cx="3900486" cy="4829196"/>
          </a:xfrm>
          <a:solidFill>
            <a:schemeClr val="bg1">
              <a:lumMod val="95000"/>
            </a:schemeClr>
          </a:solidFill>
          <a:ln w="28575">
            <a:solidFill>
              <a:schemeClr val="bg2">
                <a:lumMod val="75000"/>
              </a:schemeClr>
            </a:solidFill>
          </a:ln>
        </p:spPr>
        <p:txBody>
          <a:bodyPr>
            <a:noAutofit/>
          </a:bodyPr>
          <a:lstStyle/>
          <a:p>
            <a:r>
              <a:rPr lang="ru-RU" sz="1300" b="1" i="1" dirty="0" smtClean="0">
                <a:solidFill>
                  <a:schemeClr val="tx2">
                    <a:lumMod val="75000"/>
                  </a:schemeClr>
                </a:solidFill>
              </a:rPr>
              <a:t>Овальное лицо считается лицом идеальной формы (рис. 2). Для него характерны плавные переходы от лба к скулам, а затем к подбородку. Обычно у людей с овальным лицом ширина лба соответствует ширине скул, а ширина подбородка составляет 5–6 см, высота лица в 1,5 раз превышает его ширину.</a:t>
            </a:r>
          </a:p>
          <a:p>
            <a:pPr>
              <a:buNone/>
            </a:pPr>
            <a:r>
              <a:rPr lang="ru-RU" sz="1300" b="1" i="1" dirty="0" smtClean="0">
                <a:solidFill>
                  <a:schemeClr val="tx2">
                    <a:lumMod val="75000"/>
                  </a:schemeClr>
                </a:solidFill>
              </a:rPr>
              <a:t>      Знаменитости с овальным типом лица – Дженнифер </a:t>
            </a:r>
            <a:r>
              <a:rPr lang="ru-RU" sz="1300" b="1" i="1" dirty="0" err="1" smtClean="0">
                <a:solidFill>
                  <a:schemeClr val="tx2">
                    <a:lumMod val="75000"/>
                  </a:schemeClr>
                </a:solidFill>
              </a:rPr>
              <a:t>Энистон</a:t>
            </a:r>
            <a:r>
              <a:rPr lang="ru-RU" sz="1300" b="1" i="1" dirty="0" smtClean="0">
                <a:solidFill>
                  <a:schemeClr val="tx2">
                    <a:lumMod val="75000"/>
                  </a:schemeClr>
                </a:solidFill>
              </a:rPr>
              <a:t>, Синди </a:t>
            </a:r>
            <a:r>
              <a:rPr lang="ru-RU" sz="1300" b="1" i="1" dirty="0" err="1" smtClean="0">
                <a:solidFill>
                  <a:schemeClr val="tx2">
                    <a:lumMod val="75000"/>
                  </a:schemeClr>
                </a:solidFill>
              </a:rPr>
              <a:t>Кроуфорд</a:t>
            </a:r>
            <a:r>
              <a:rPr lang="ru-RU" sz="1300" b="1" i="1" dirty="0" smtClean="0">
                <a:solidFill>
                  <a:schemeClr val="tx2">
                    <a:lumMod val="75000"/>
                  </a:schemeClr>
                </a:solidFill>
              </a:rPr>
              <a:t>, </a:t>
            </a:r>
            <a:r>
              <a:rPr lang="ru-RU" sz="1300" b="1" i="1" dirty="0" err="1" smtClean="0">
                <a:solidFill>
                  <a:schemeClr val="tx2">
                    <a:lumMod val="75000"/>
                  </a:schemeClr>
                </a:solidFill>
              </a:rPr>
              <a:t>Шерон</a:t>
            </a:r>
            <a:r>
              <a:rPr lang="ru-RU" sz="1300" b="1" i="1" dirty="0" smtClean="0">
                <a:solidFill>
                  <a:schemeClr val="tx2">
                    <a:lumMod val="75000"/>
                  </a:schemeClr>
                </a:solidFill>
              </a:rPr>
              <a:t> Стоун и Джулия </a:t>
            </a:r>
            <a:r>
              <a:rPr lang="ru-RU" sz="1300" b="1" i="1" dirty="0" err="1" smtClean="0">
                <a:solidFill>
                  <a:schemeClr val="tx2">
                    <a:lumMod val="75000"/>
                  </a:schemeClr>
                </a:solidFill>
              </a:rPr>
              <a:t>Робертс</a:t>
            </a:r>
            <a:r>
              <a:rPr lang="ru-RU" sz="1300" b="1" i="1" dirty="0" smtClean="0">
                <a:solidFill>
                  <a:schemeClr val="tx2">
                    <a:lumMod val="75000"/>
                  </a:schemeClr>
                </a:solidFill>
              </a:rPr>
              <a:t>.</a:t>
            </a:r>
          </a:p>
          <a:p>
            <a:endParaRPr lang="ru-RU" sz="1300" b="1" i="1" dirty="0" smtClean="0">
              <a:solidFill>
                <a:schemeClr val="tx2">
                  <a:lumMod val="75000"/>
                </a:schemeClr>
              </a:solidFill>
            </a:endParaRPr>
          </a:p>
          <a:p>
            <a:r>
              <a:rPr lang="ru-RU" sz="1300" b="1" i="1" dirty="0" smtClean="0">
                <a:solidFill>
                  <a:schemeClr val="tx2">
                    <a:lumMod val="75000"/>
                  </a:schemeClr>
                </a:solidFill>
              </a:rPr>
              <a:t>Людям с овальным лицом идут практически любые прически разнообразных форм, в том числе асимметричные. Обладатели овального лица могут часто менять прическу, не боясь того, что станет заметен какой-нибудь недостаток. Конечно, выбор для них все же ограничен другими особенностями их волос и лица, однако сама форма дает им широкий простор для экспериментов</a:t>
            </a:r>
            <a:endParaRPr lang="ru-RU" sz="1300" b="1" i="1" dirty="0">
              <a:solidFill>
                <a:schemeClr val="tx2">
                  <a:lumMod val="75000"/>
                </a:schemeClr>
              </a:solidFill>
            </a:endParaRPr>
          </a:p>
        </p:txBody>
      </p:sp>
      <p:pic>
        <p:nvPicPr>
          <p:cNvPr id="3074" name="Picture 2" descr="C:\Users\Сергей\Desktop\1301035107_1-oval.png"/>
          <p:cNvPicPr>
            <a:picLocks noGrp="1" noChangeAspect="1" noChangeArrowheads="1"/>
          </p:cNvPicPr>
          <p:nvPr>
            <p:ph sz="half" idx="2"/>
          </p:nvPr>
        </p:nvPicPr>
        <p:blipFill>
          <a:blip r:embed="rId2"/>
          <a:stretch>
            <a:fillRect/>
          </a:stretch>
        </p:blipFill>
        <p:spPr bwMode="auto">
          <a:xfrm>
            <a:off x="4838700" y="2339181"/>
            <a:ext cx="2200275" cy="3048000"/>
          </a:xfrm>
          <a:prstGeom prst="rect">
            <a:avLst/>
          </a:prstGeom>
          <a:solidFill>
            <a:schemeClr val="bg1">
              <a:lumMod val="95000"/>
            </a:schemeClr>
          </a:solidFill>
          <a:ln>
            <a:solidFill>
              <a:schemeClr val="bg2">
                <a:lumMod val="90000"/>
              </a:schemeClr>
            </a:solidFill>
          </a:ln>
        </p:spPr>
      </p:pic>
    </p:spTree>
  </p:cSld>
  <p:clrMapOvr>
    <a:masterClrMapping/>
  </p:clrMapOvr>
  <p:transition>
    <p:cut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tx2">
              <a:lumMod val="75000"/>
            </a:schemeClr>
          </a:solidFill>
          <a:ln w="57150">
            <a:solidFill>
              <a:schemeClr val="tx2">
                <a:lumMod val="40000"/>
                <a:lumOff val="60000"/>
              </a:schemeClr>
            </a:solidFill>
          </a:ln>
        </p:spPr>
        <p:txBody>
          <a:bodyPr>
            <a:normAutofit/>
          </a:bodyPr>
          <a:lstStyle/>
          <a:p>
            <a:pPr algn="ctr"/>
            <a:r>
              <a:rPr lang="ru-RU" sz="4800" dirty="0" smtClean="0"/>
              <a:t>Треугольное лицо</a:t>
            </a:r>
            <a:endParaRPr lang="ru-RU" sz="4800" dirty="0"/>
          </a:p>
        </p:txBody>
      </p:sp>
      <p:sp>
        <p:nvSpPr>
          <p:cNvPr id="3" name="Содержимое 2"/>
          <p:cNvSpPr>
            <a:spLocks noGrp="1"/>
          </p:cNvSpPr>
          <p:nvPr>
            <p:ph sz="half" idx="1"/>
          </p:nvPr>
        </p:nvSpPr>
        <p:spPr>
          <a:xfrm>
            <a:off x="214282" y="1600200"/>
            <a:ext cx="4286280" cy="4900634"/>
          </a:xfrm>
          <a:solidFill>
            <a:schemeClr val="bg1">
              <a:lumMod val="95000"/>
            </a:schemeClr>
          </a:solidFill>
          <a:ln w="38100">
            <a:solidFill>
              <a:schemeClr val="bg2">
                <a:lumMod val="50000"/>
              </a:schemeClr>
            </a:solidFill>
          </a:ln>
        </p:spPr>
        <p:txBody>
          <a:bodyPr>
            <a:noAutofit/>
          </a:bodyPr>
          <a:lstStyle/>
          <a:p>
            <a:pPr algn="just">
              <a:buFont typeface="Courier New" pitchFamily="49" charset="0"/>
              <a:buChar char="o"/>
            </a:pPr>
            <a:r>
              <a:rPr lang="ru-RU" sz="1250" dirty="0" smtClean="0"/>
              <a:t>   Лицо данного типа отличается наиболее широкой частью на уровне бровей и выше с постепенным сужением по линии висков и щек, заканчиваясь изящным подбородком.</a:t>
            </a:r>
          </a:p>
          <a:p>
            <a:pPr algn="just">
              <a:buFont typeface="Courier New" pitchFamily="49" charset="0"/>
              <a:buChar char="o"/>
            </a:pPr>
            <a:r>
              <a:rPr lang="ru-RU" sz="1250" dirty="0" smtClean="0"/>
              <a:t>   Высокие прически нежелательны, т. к. они лишь подчеркнут острый подбородок и узкую нижнюю часть лица.</a:t>
            </a:r>
          </a:p>
          <a:p>
            <a:pPr algn="just">
              <a:buFont typeface="Courier New" pitchFamily="49" charset="0"/>
              <a:buChar char="o"/>
            </a:pPr>
            <a:r>
              <a:rPr lang="ru-RU" sz="1250" dirty="0" smtClean="0"/>
              <a:t>      Лучше уравновесить этот контраст, выбрав длину волос до подбородка и плавно загнув пряди. Такому типу лица идут и более длинные волосы, а также прически с прямым или боковым пробором.</a:t>
            </a:r>
          </a:p>
          <a:p>
            <a:pPr algn="just">
              <a:buFont typeface="Courier New" pitchFamily="49" charset="0"/>
              <a:buChar char="o"/>
            </a:pPr>
            <a:r>
              <a:rPr lang="ru-RU" sz="1250" dirty="0" smtClean="0"/>
              <a:t>       Знаменитости с треугольным типом лица – </a:t>
            </a:r>
            <a:r>
              <a:rPr lang="ru-RU" sz="1250" dirty="0" err="1" smtClean="0"/>
              <a:t>Наоми</a:t>
            </a:r>
            <a:r>
              <a:rPr lang="ru-RU" sz="1250" dirty="0" smtClean="0"/>
              <a:t> </a:t>
            </a:r>
            <a:r>
              <a:rPr lang="ru-RU" sz="1250" dirty="0" err="1" smtClean="0"/>
              <a:t>Кэмпбелл</a:t>
            </a:r>
            <a:r>
              <a:rPr lang="ru-RU" sz="1250" dirty="0" smtClean="0"/>
              <a:t>, Линда Евангелиста, Мишель </a:t>
            </a:r>
            <a:r>
              <a:rPr lang="ru-RU" sz="1250" dirty="0" err="1" smtClean="0"/>
              <a:t>Пфайфер</a:t>
            </a:r>
            <a:r>
              <a:rPr lang="ru-RU" sz="1250" dirty="0" smtClean="0"/>
              <a:t>, </a:t>
            </a:r>
            <a:r>
              <a:rPr lang="ru-RU" sz="1250" dirty="0" err="1" smtClean="0"/>
              <a:t>Клаудиа</a:t>
            </a:r>
            <a:r>
              <a:rPr lang="ru-RU" sz="1250" dirty="0" smtClean="0"/>
              <a:t> Шиффер.</a:t>
            </a:r>
          </a:p>
          <a:p>
            <a:pPr algn="just">
              <a:buFont typeface="Courier New" pitchFamily="49" charset="0"/>
              <a:buChar char="o"/>
            </a:pPr>
            <a:r>
              <a:rPr lang="ru-RU" sz="1250" dirty="0" smtClean="0"/>
              <a:t>       Если зачесать волосы за уши, глаза станут более выразительными. Не рекомендуется делать пышные широкие стрижки, которые визуально утяжеляют и увеличивают верхнюю часть головы. Увеличив объем волос на затылке, можно как раз удачно сбалансировать узкий подбородок и широкие скулы.</a:t>
            </a:r>
            <a:endParaRPr lang="ru-RU" sz="1250" dirty="0"/>
          </a:p>
        </p:txBody>
      </p:sp>
      <p:pic>
        <p:nvPicPr>
          <p:cNvPr id="4098" name="Picture 2" descr="C:\Users\Сергей\Desktop\1301035059_2-treug.png"/>
          <p:cNvPicPr>
            <a:picLocks noGrp="1" noChangeAspect="1" noChangeArrowheads="1"/>
          </p:cNvPicPr>
          <p:nvPr>
            <p:ph sz="half" idx="2"/>
          </p:nvPr>
        </p:nvPicPr>
        <p:blipFill>
          <a:blip r:embed="rId2"/>
          <a:stretch>
            <a:fillRect/>
          </a:stretch>
        </p:blipFill>
        <p:spPr bwMode="auto">
          <a:xfrm>
            <a:off x="4838700" y="2324894"/>
            <a:ext cx="2200275" cy="3076575"/>
          </a:xfrm>
          <a:prstGeom prst="rect">
            <a:avLst/>
          </a:prstGeom>
          <a:solidFill>
            <a:schemeClr val="bg1">
              <a:lumMod val="95000"/>
            </a:schemeClr>
          </a:solidFill>
          <a:ln w="57150">
            <a:solidFill>
              <a:schemeClr val="tx2">
                <a:lumMod val="75000"/>
              </a:schemeClr>
            </a:solidFill>
          </a:ln>
        </p:spPr>
      </p:pic>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6758006" cy="771508"/>
          </a:xfrm>
          <a:solidFill>
            <a:schemeClr val="tx2">
              <a:lumMod val="75000"/>
            </a:schemeClr>
          </a:solidFill>
          <a:ln w="57150">
            <a:solidFill>
              <a:schemeClr val="tx2">
                <a:lumMod val="40000"/>
                <a:lumOff val="60000"/>
              </a:schemeClr>
            </a:solidFill>
          </a:ln>
        </p:spPr>
        <p:txBody>
          <a:bodyPr>
            <a:normAutofit/>
          </a:bodyPr>
          <a:lstStyle/>
          <a:p>
            <a:pPr algn="ctr"/>
            <a:r>
              <a:rPr lang="ru-RU" sz="3200" dirty="0"/>
              <a:t>Ромбовидное лицо</a:t>
            </a:r>
          </a:p>
        </p:txBody>
      </p:sp>
      <p:sp>
        <p:nvSpPr>
          <p:cNvPr id="3" name="Текст 2"/>
          <p:cNvSpPr>
            <a:spLocks noGrp="1"/>
          </p:cNvSpPr>
          <p:nvPr>
            <p:ph type="body" idx="2"/>
          </p:nvPr>
        </p:nvSpPr>
        <p:spPr>
          <a:xfrm>
            <a:off x="285720" y="1497416"/>
            <a:ext cx="2500330" cy="3431782"/>
          </a:xfrm>
        </p:spPr>
        <p:txBody>
          <a:bodyPr/>
          <a:lstStyle/>
          <a:p>
            <a:endParaRPr lang="ru-RU" dirty="0"/>
          </a:p>
        </p:txBody>
      </p:sp>
      <p:sp>
        <p:nvSpPr>
          <p:cNvPr id="4" name="Содержимое 3"/>
          <p:cNvSpPr>
            <a:spLocks noGrp="1"/>
          </p:cNvSpPr>
          <p:nvPr>
            <p:ph sz="half" idx="1"/>
          </p:nvPr>
        </p:nvSpPr>
        <p:spPr>
          <a:xfrm>
            <a:off x="3000364" y="1142984"/>
            <a:ext cx="5143536" cy="5572164"/>
          </a:xfrm>
          <a:solidFill>
            <a:schemeClr val="bg1">
              <a:lumMod val="95000"/>
            </a:schemeClr>
          </a:solidFill>
          <a:ln w="57150">
            <a:solidFill>
              <a:schemeClr val="tx2">
                <a:lumMod val="40000"/>
                <a:lumOff val="60000"/>
              </a:schemeClr>
            </a:solidFill>
          </a:ln>
        </p:spPr>
        <p:txBody>
          <a:bodyPr>
            <a:noAutofit/>
          </a:bodyPr>
          <a:lstStyle/>
          <a:p>
            <a:pPr>
              <a:buNone/>
            </a:pPr>
            <a:r>
              <a:rPr lang="ru-RU" sz="1100" dirty="0" smtClean="0"/>
              <a:t>          Лицо ромбовидной формы  частный случай треугольного типа. В отличие от треугольного для ромбовидного лица характерен большой контраст между шириной скул и лба, причем ширина лба почти приближается к ширине подбородка (хотя они и не равны).</a:t>
            </a:r>
          </a:p>
          <a:p>
            <a:pPr>
              <a:buNone/>
            </a:pPr>
            <a:r>
              <a:rPr lang="ru-RU" sz="1100" dirty="0" smtClean="0"/>
              <a:t>          При моделировании прически можно либо смягчить, либо, наоборот, подчеркнуть контраст между широкими скулами и узким подбородком. В этом случае подчеркиваются характерные для славянского типа широкие скулы.</a:t>
            </a:r>
          </a:p>
          <a:p>
            <a:pPr>
              <a:buNone/>
            </a:pPr>
            <a:r>
              <a:rPr lang="ru-RU" sz="1100" dirty="0" smtClean="0"/>
              <a:t>          Для смягчения контуров необходимо, чтобы самая широкая часть прически проходила по линии мочек ушей или на 2 см ниже. Для того чтобы, наоборот, подчеркнуть скулы, нужно выполнить высокую прическу, напоминающую по форме перевернутый острым углом вверх треугольник с густой челкой средней длины.</a:t>
            </a:r>
          </a:p>
          <a:p>
            <a:pPr>
              <a:buNone/>
            </a:pPr>
            <a:r>
              <a:rPr lang="ru-RU" sz="1100" dirty="0" smtClean="0"/>
              <a:t>         При данном типе лица не рекомендуется зачесывать назад волосы по бокам головы, а также носить короткую челку.</a:t>
            </a:r>
          </a:p>
          <a:p>
            <a:pPr>
              <a:buNone/>
            </a:pPr>
            <a:r>
              <a:rPr lang="ru-RU" sz="1100" dirty="0" smtClean="0"/>
              <a:t>         Знаменитости с ромбовидным типом лица – </a:t>
            </a:r>
            <a:r>
              <a:rPr lang="ru-RU" sz="1100" dirty="0" err="1" smtClean="0"/>
              <a:t>Софи</a:t>
            </a:r>
            <a:r>
              <a:rPr lang="ru-RU" sz="1100" dirty="0" smtClean="0"/>
              <a:t> </a:t>
            </a:r>
            <a:r>
              <a:rPr lang="ru-RU" sz="1100" dirty="0" err="1" smtClean="0"/>
              <a:t>Лорен</a:t>
            </a:r>
            <a:r>
              <a:rPr lang="ru-RU" sz="1100" dirty="0" smtClean="0"/>
              <a:t>, </a:t>
            </a:r>
            <a:r>
              <a:rPr lang="ru-RU" sz="1100" dirty="0" err="1" smtClean="0"/>
              <a:t>Кэтрин</a:t>
            </a:r>
            <a:r>
              <a:rPr lang="ru-RU" sz="1100" dirty="0" smtClean="0"/>
              <a:t> </a:t>
            </a:r>
            <a:r>
              <a:rPr lang="ru-RU" sz="1100" dirty="0" err="1" smtClean="0"/>
              <a:t>Хепбёрн</a:t>
            </a:r>
            <a:r>
              <a:rPr lang="ru-RU" sz="1100" dirty="0" smtClean="0"/>
              <a:t>.</a:t>
            </a:r>
          </a:p>
          <a:p>
            <a:pPr>
              <a:buNone/>
            </a:pPr>
            <a:r>
              <a:rPr lang="ru-RU" sz="1100" dirty="0" smtClean="0"/>
              <a:t>         Для такого типа лица рекомендуется длинная косая челка, закрывающая большую часть лба и доходящая до линии бровей. Самая густая часть челки расположена чуть выше переносицы. Волосы закрывают только верхнюю часть ушей.</a:t>
            </a:r>
          </a:p>
          <a:p>
            <a:pPr>
              <a:buNone/>
            </a:pPr>
            <a:r>
              <a:rPr lang="ru-RU" sz="1100" dirty="0" smtClean="0"/>
              <a:t>          Можно также выполнить высокую прическу с густой прямой челкой. Прямая челка, локоны на макушке создают контраст в линиях прически. Таким образом, она строится на контрастах, красиво сочетающихся с треугольной формой лица.</a:t>
            </a:r>
          </a:p>
          <a:p>
            <a:pPr>
              <a:buNone/>
            </a:pPr>
            <a:r>
              <a:rPr lang="ru-RU" sz="1100" dirty="0" smtClean="0"/>
              <a:t>          Не рекомендуется слишком короткая челка, гладко зачесанные боковые волосы, т. к. в результате этого будут слишком резко выступать скулы.</a:t>
            </a:r>
            <a:endParaRPr lang="ru-RU" sz="1100" dirty="0"/>
          </a:p>
        </p:txBody>
      </p:sp>
      <p:pic>
        <p:nvPicPr>
          <p:cNvPr id="6146" name="Picture 2" descr="C:\Users\Сергей\Desktop\1301035044_3-romb.png"/>
          <p:cNvPicPr>
            <a:picLocks noChangeAspect="1" noChangeArrowheads="1"/>
          </p:cNvPicPr>
          <p:nvPr/>
        </p:nvPicPr>
        <p:blipFill>
          <a:blip r:embed="rId2"/>
          <a:srcRect/>
          <a:stretch>
            <a:fillRect/>
          </a:stretch>
        </p:blipFill>
        <p:spPr bwMode="auto">
          <a:xfrm>
            <a:off x="214282" y="1500174"/>
            <a:ext cx="2643206" cy="3429024"/>
          </a:xfrm>
          <a:prstGeom prst="rect">
            <a:avLst/>
          </a:prstGeom>
          <a:solidFill>
            <a:schemeClr val="bg1">
              <a:lumMod val="95000"/>
            </a:schemeClr>
          </a:solidFill>
          <a:ln w="57150">
            <a:solidFill>
              <a:schemeClr val="tx2">
                <a:lumMod val="40000"/>
                <a:lumOff val="60000"/>
              </a:schemeClr>
            </a:solidFill>
          </a:ln>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366868" y="214290"/>
            <a:ext cx="5419974" cy="857256"/>
          </a:xfrm>
          <a:solidFill>
            <a:schemeClr val="bg2">
              <a:lumMod val="90000"/>
            </a:schemeClr>
          </a:solidFill>
        </p:spPr>
        <p:txBody>
          <a:bodyPr/>
          <a:lstStyle/>
          <a:p>
            <a:pPr algn="ctr"/>
            <a:r>
              <a:rPr lang="ru-RU" dirty="0" smtClean="0"/>
              <a:t>Круглое лицо</a:t>
            </a:r>
            <a:endParaRPr lang="ru-RU" dirty="0"/>
          </a:p>
        </p:txBody>
      </p:sp>
      <p:sp>
        <p:nvSpPr>
          <p:cNvPr id="3" name="Подзаголовок 2"/>
          <p:cNvSpPr>
            <a:spLocks noGrp="1"/>
          </p:cNvSpPr>
          <p:nvPr>
            <p:ph type="subTitle" idx="1"/>
          </p:nvPr>
        </p:nvSpPr>
        <p:spPr>
          <a:xfrm>
            <a:off x="2928926" y="1285860"/>
            <a:ext cx="6215074" cy="5214974"/>
          </a:xfrm>
        </p:spPr>
        <p:txBody>
          <a:bodyPr>
            <a:noAutofit/>
          </a:bodyPr>
          <a:lstStyle/>
          <a:p>
            <a:pPr algn="l"/>
            <a:r>
              <a:rPr lang="ru-RU" sz="1200" dirty="0" smtClean="0"/>
              <a:t>Круглое лицо отличают мягкие линии перехода от подбородка к скулам и затем ко лбу .</a:t>
            </a:r>
          </a:p>
          <a:p>
            <a:pPr algn="l"/>
            <a:r>
              <a:rPr lang="ru-RU" sz="1200" dirty="0" smtClean="0"/>
              <a:t>В круглом лице разница между шириной и высотой лица не более 3 см.</a:t>
            </a:r>
          </a:p>
          <a:p>
            <a:pPr algn="l"/>
            <a:r>
              <a:rPr lang="ru-RU" sz="1200" dirty="0" smtClean="0"/>
              <a:t>Ширина лба, скул и подбородка различаются незначительно.</a:t>
            </a:r>
          </a:p>
          <a:p>
            <a:pPr algn="l"/>
            <a:r>
              <a:rPr lang="ru-RU" sz="1200" dirty="0" smtClean="0"/>
              <a:t>Такое лицо часто кажется плоским, поэтому все мероприятия по коррекции формы такого лица направлены на визуальное приближение его к овальной форме.</a:t>
            </a:r>
          </a:p>
          <a:p>
            <a:pPr algn="l"/>
            <a:r>
              <a:rPr lang="ru-RU" sz="1200" dirty="0" smtClean="0"/>
              <a:t>Здесь возможны различные приемы. Первый вариант – пышная высокая прическа, визуально увеличивающая высоту лица.</a:t>
            </a:r>
          </a:p>
          <a:p>
            <a:pPr algn="l"/>
            <a:r>
              <a:rPr lang="ru-RU" sz="1200" dirty="0" smtClean="0"/>
              <a:t>Вторым вариантом является асимметричная прическа с косым пробором или косой челкой, прикрывающей большую часть лба. Эффект усилит контрастная укладка волос справа и слева.</a:t>
            </a:r>
          </a:p>
          <a:p>
            <a:pPr algn="l"/>
            <a:endParaRPr lang="ru-RU" sz="1200" dirty="0" smtClean="0"/>
          </a:p>
          <a:p>
            <a:pPr algn="l"/>
            <a:r>
              <a:rPr lang="ru-RU" sz="1200" dirty="0" smtClean="0"/>
              <a:t>Знаменитости с круглыми лицами – Кристина </a:t>
            </a:r>
            <a:r>
              <a:rPr lang="ru-RU" sz="1200" dirty="0" err="1" smtClean="0"/>
              <a:t>Ричи</a:t>
            </a:r>
            <a:r>
              <a:rPr lang="ru-RU" sz="1200" dirty="0" smtClean="0"/>
              <a:t>, </a:t>
            </a:r>
            <a:r>
              <a:rPr lang="ru-RU" sz="1200" dirty="0" err="1" smtClean="0"/>
              <a:t>Кейт</a:t>
            </a:r>
            <a:r>
              <a:rPr lang="ru-RU" sz="1200" dirty="0" smtClean="0"/>
              <a:t> </a:t>
            </a:r>
            <a:r>
              <a:rPr lang="ru-RU" sz="1200" dirty="0" err="1" smtClean="0"/>
              <a:t>Уинслет</a:t>
            </a:r>
            <a:r>
              <a:rPr lang="ru-RU" sz="1200" dirty="0" smtClean="0"/>
              <a:t>, </a:t>
            </a:r>
            <a:r>
              <a:rPr lang="ru-RU" sz="1200" dirty="0" err="1" smtClean="0"/>
              <a:t>Дрю</a:t>
            </a:r>
            <a:r>
              <a:rPr lang="ru-RU" sz="1200" dirty="0" smtClean="0"/>
              <a:t> </a:t>
            </a:r>
            <a:r>
              <a:rPr lang="ru-RU" sz="1200" dirty="0" err="1" smtClean="0"/>
              <a:t>Бэрримор</a:t>
            </a:r>
            <a:r>
              <a:rPr lang="ru-RU" sz="1200" dirty="0" smtClean="0"/>
              <a:t>, </a:t>
            </a:r>
            <a:r>
              <a:rPr lang="ru-RU" sz="1200" dirty="0" err="1" smtClean="0"/>
              <a:t>Ингрид</a:t>
            </a:r>
            <a:r>
              <a:rPr lang="ru-RU" sz="1200" dirty="0" smtClean="0"/>
              <a:t> Бергман.</a:t>
            </a:r>
          </a:p>
          <a:p>
            <a:pPr algn="l"/>
            <a:r>
              <a:rPr lang="ru-RU" sz="1200" dirty="0" smtClean="0"/>
              <a:t>Третий вариант – прическа из длинных вьющихся волос, прикрывающих скулы, которая тем самым приближает форму лица к овальной. В таком случае рекомендуется делать косой пробор, но не очень четко выраженный.</a:t>
            </a:r>
          </a:p>
          <a:p>
            <a:pPr algn="l"/>
            <a:r>
              <a:rPr lang="ru-RU" sz="1200" dirty="0" smtClean="0"/>
              <a:t>Кроме того, круглому лицу подойдет начес в области темени. Уши при этом можно оставить как открытыми, так и закрытыми.</a:t>
            </a:r>
          </a:p>
          <a:p>
            <a:pPr algn="l"/>
            <a:r>
              <a:rPr lang="ru-RU" sz="1200" dirty="0" smtClean="0"/>
              <a:t>Людям с круглым лицом не рекомендуется зачесывать волосы назад, делать прямой пробор или </a:t>
            </a:r>
            <a:r>
              <a:rPr lang="ru-RU" sz="1200" dirty="0" err="1" smtClean="0"/>
              <a:t>полупробор</a:t>
            </a:r>
            <a:r>
              <a:rPr lang="ru-RU" sz="1200" dirty="0" smtClean="0"/>
              <a:t> либо пытаться укладывать волосы, которые свисают по бокам прически, внутрь, поскольку данные приемы лишь подчеркивают форму круглого лица. Можно допустить, чтобы волосы слегка прикрывали лицо по бокам и лежали естественно. Круглолицым людям не рекомендованы короткие стрижки.</a:t>
            </a:r>
            <a:endParaRPr lang="ru-RU" sz="1200" dirty="0"/>
          </a:p>
        </p:txBody>
      </p:sp>
      <p:pic>
        <p:nvPicPr>
          <p:cNvPr id="7170" name="Picture 2" descr="C:\Users\Сергей\Desktop\1301035055_4-krugl.png"/>
          <p:cNvPicPr>
            <a:picLocks noChangeAspect="1" noChangeArrowheads="1"/>
          </p:cNvPicPr>
          <p:nvPr/>
        </p:nvPicPr>
        <p:blipFill>
          <a:blip r:embed="rId2"/>
          <a:srcRect/>
          <a:stretch>
            <a:fillRect/>
          </a:stretch>
        </p:blipFill>
        <p:spPr bwMode="auto">
          <a:xfrm>
            <a:off x="214282" y="1571612"/>
            <a:ext cx="2590800" cy="314325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tx2">
              <a:lumMod val="75000"/>
            </a:schemeClr>
          </a:solidFill>
          <a:ln w="57150">
            <a:solidFill>
              <a:schemeClr val="tx2">
                <a:lumMod val="40000"/>
                <a:lumOff val="60000"/>
              </a:schemeClr>
            </a:solidFill>
          </a:ln>
        </p:spPr>
        <p:txBody>
          <a:bodyPr/>
          <a:lstStyle/>
          <a:p>
            <a:pPr algn="ctr"/>
            <a:r>
              <a:rPr lang="ru-RU" dirty="0" smtClean="0"/>
              <a:t>Прямоугольное лицо</a:t>
            </a:r>
            <a:endParaRPr lang="ru-RU" dirty="0"/>
          </a:p>
        </p:txBody>
      </p:sp>
      <p:sp>
        <p:nvSpPr>
          <p:cNvPr id="4" name="Содержимое 3"/>
          <p:cNvSpPr>
            <a:spLocks noGrp="1"/>
          </p:cNvSpPr>
          <p:nvPr>
            <p:ph sz="half" idx="2"/>
          </p:nvPr>
        </p:nvSpPr>
        <p:spPr>
          <a:xfrm>
            <a:off x="2571736" y="1600200"/>
            <a:ext cx="5127512" cy="4900634"/>
          </a:xfrm>
          <a:solidFill>
            <a:schemeClr val="bg1">
              <a:lumMod val="95000"/>
            </a:schemeClr>
          </a:solidFill>
          <a:ln w="57150">
            <a:solidFill>
              <a:schemeClr val="bg2">
                <a:lumMod val="75000"/>
              </a:schemeClr>
            </a:solidFill>
          </a:ln>
        </p:spPr>
        <p:txBody>
          <a:bodyPr>
            <a:normAutofit fontScale="40000" lnSpcReduction="20000"/>
          </a:bodyPr>
          <a:lstStyle/>
          <a:p>
            <a:r>
              <a:rPr lang="ru-RU" sz="3100" dirty="0" smtClean="0"/>
              <a:t>Прямоугольное лицо (рис. 5) отличают высокий лоб, длинный подбородок, из-за чего высота лица значительно превышает его ширину. В данном случае прическа должна придавать лицу дополнительную округлость и визуально расширять его.</a:t>
            </a:r>
          </a:p>
          <a:p>
            <a:endParaRPr lang="ru-RU" sz="3100" dirty="0" smtClean="0"/>
          </a:p>
          <a:p>
            <a:r>
              <a:rPr lang="ru-RU" sz="3100" dirty="0" smtClean="0"/>
              <a:t>В сочетании с прямоугольным типом лица хорошо смотрится прическа, когда волосы немного распущены на уровне скул, а также длинная челка до бровей, уменьшающая высоту лица.</a:t>
            </a:r>
          </a:p>
          <a:p>
            <a:endParaRPr lang="ru-RU" sz="3100" dirty="0" smtClean="0"/>
          </a:p>
          <a:p>
            <a:r>
              <a:rPr lang="ru-RU" sz="3100" dirty="0" smtClean="0"/>
              <a:t>Прямой пробор даст хороший визуальный эффект, если прическа выполнена на полупрямых волосах с загнутыми в виде валика внутрь концами. Очень хорошо также смотрится легкая пышная прическа, которая обрамляет овал лица.</a:t>
            </a:r>
          </a:p>
          <a:p>
            <a:endParaRPr lang="ru-RU" sz="3100" dirty="0" smtClean="0"/>
          </a:p>
          <a:p>
            <a:r>
              <a:rPr lang="ru-RU" sz="3100" dirty="0" smtClean="0"/>
              <a:t>Прическа спортивного стиля будет смотреться очень выигрышно только при условии, что большой лоб будет закрыт длинной и пышной челкой, боковые части которой будут расширены, что визуально сделает лицо короче.</a:t>
            </a:r>
          </a:p>
          <a:p>
            <a:endParaRPr lang="ru-RU" sz="3100" dirty="0" smtClean="0"/>
          </a:p>
          <a:p>
            <a:r>
              <a:rPr lang="ru-RU" sz="3100" dirty="0" smtClean="0"/>
              <a:t>Для молодых девушек рекомендуются волосы, высоко поднятые на верхней части головы, которые подчеркивают вытянутую форму лица и отвлекают внимание от широкой части на уровне ушей.</a:t>
            </a:r>
          </a:p>
          <a:p>
            <a:endParaRPr lang="ru-RU" sz="3100" dirty="0" smtClean="0"/>
          </a:p>
          <a:p>
            <a:r>
              <a:rPr lang="ru-RU" sz="3100" dirty="0" smtClean="0"/>
              <a:t>Знаменитости с прямоугольным типом лица Джанет Джексон, Ники </a:t>
            </a:r>
            <a:r>
              <a:rPr lang="ru-RU" sz="3100" dirty="0" err="1" smtClean="0"/>
              <a:t>Тйлор</a:t>
            </a:r>
            <a:r>
              <a:rPr lang="ru-RU" sz="3100" dirty="0" smtClean="0"/>
              <a:t>, </a:t>
            </a:r>
            <a:r>
              <a:rPr lang="ru-RU" sz="3100" dirty="0" err="1" smtClean="0"/>
              <a:t>Гвинет</a:t>
            </a:r>
            <a:r>
              <a:rPr lang="ru-RU" sz="3100" dirty="0" smtClean="0"/>
              <a:t> </a:t>
            </a:r>
            <a:r>
              <a:rPr lang="ru-RU" sz="3100" dirty="0" err="1" smtClean="0"/>
              <a:t>Пэлтроу</a:t>
            </a:r>
            <a:r>
              <a:rPr lang="ru-RU" sz="3100" dirty="0" smtClean="0"/>
              <a:t>, </a:t>
            </a:r>
            <a:r>
              <a:rPr lang="ru-RU" sz="3100" dirty="0" err="1" smtClean="0"/>
              <a:t>Стефани</a:t>
            </a:r>
            <a:r>
              <a:rPr lang="ru-RU" sz="3100" dirty="0" smtClean="0"/>
              <a:t> Сеймур, Кристи Аллей</a:t>
            </a:r>
            <a:r>
              <a:rPr lang="ru-RU" dirty="0" smtClean="0"/>
              <a:t>.</a:t>
            </a:r>
            <a:endParaRPr lang="ru-RU" dirty="0"/>
          </a:p>
        </p:txBody>
      </p:sp>
      <p:pic>
        <p:nvPicPr>
          <p:cNvPr id="8194" name="Picture 2" descr="C:\Users\Сергей\Desktop\1301035025_5-pryam.png"/>
          <p:cNvPicPr>
            <a:picLocks noGrp="1" noChangeAspect="1" noChangeArrowheads="1"/>
          </p:cNvPicPr>
          <p:nvPr>
            <p:ph sz="half" idx="1"/>
          </p:nvPr>
        </p:nvPicPr>
        <p:blipFill>
          <a:blip r:embed="rId2"/>
          <a:srcRect/>
          <a:stretch>
            <a:fillRect/>
          </a:stretch>
        </p:blipFill>
        <p:spPr bwMode="auto">
          <a:xfrm>
            <a:off x="142844" y="2214554"/>
            <a:ext cx="2286016" cy="3357586"/>
          </a:xfrm>
          <a:prstGeom prst="rect">
            <a:avLst/>
          </a:prstGeom>
          <a:solidFill>
            <a:schemeClr val="bg1">
              <a:lumMod val="95000"/>
            </a:schemeClr>
          </a:solidFill>
          <a:ln w="38100">
            <a:solidFill>
              <a:schemeClr val="bg2">
                <a:lumMod val="75000"/>
              </a:schemeClr>
            </a:solidFill>
          </a:ln>
        </p:spPr>
      </p:pic>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104</TotalTime>
  <Words>1438</Words>
  <PresentationFormat>Экран (4:3)</PresentationFormat>
  <Paragraphs>97</Paragraphs>
  <Slides>17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Изящная</vt:lpstr>
      <vt:lpstr>Урок – игра  «Парикмахер».</vt:lpstr>
      <vt:lpstr>  Тема: Подбор прически с учетом типа лица. </vt:lpstr>
      <vt:lpstr>Необходимое оборудование.</vt:lpstr>
      <vt:lpstr>Выбор прически</vt:lpstr>
      <vt:lpstr>Овальное лицо</vt:lpstr>
      <vt:lpstr>Треугольное лицо</vt:lpstr>
      <vt:lpstr>Ромбовидное лицо</vt:lpstr>
      <vt:lpstr>Круглое лицо</vt:lpstr>
      <vt:lpstr>Прямоугольное лицо</vt:lpstr>
      <vt:lpstr>Ниспадающие прически.  </vt:lpstr>
      <vt:lpstr>Виды свадебных и вечерних причесок</vt:lpstr>
      <vt:lpstr>Виды свадебных и вечерних причесок</vt:lpstr>
      <vt:lpstr>Классические прически</vt:lpstr>
      <vt:lpstr>Средства  и приспособления для укладки волос.</vt:lpstr>
      <vt:lpstr>Практическая часть урока.</vt:lpstr>
      <vt:lpstr>     Закрепление материала</vt:lpstr>
      <vt:lpstr>Итог урока.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Как правильно подобрать прическу.</dc:title>
  <dc:creator>Сергей</dc:creator>
  <cp:lastModifiedBy>Сергей</cp:lastModifiedBy>
  <cp:revision>13</cp:revision>
  <dcterms:created xsi:type="dcterms:W3CDTF">2014-02-09T19:26:18Z</dcterms:created>
  <dcterms:modified xsi:type="dcterms:W3CDTF">2014-02-10T07:21:23Z</dcterms:modified>
</cp:coreProperties>
</file>