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2" r:id="rId10"/>
    <p:sldId id="264" r:id="rId11"/>
    <p:sldId id="270" r:id="rId12"/>
    <p:sldId id="271" r:id="rId13"/>
    <p:sldId id="265" r:id="rId14"/>
    <p:sldId id="273" r:id="rId15"/>
    <p:sldId id="266" r:id="rId16"/>
    <p:sldId id="267" r:id="rId17"/>
    <p:sldId id="268" r:id="rId18"/>
    <p:sldId id="26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33CC33"/>
    <a:srgbClr val="A7ACD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3FFC11-5066-4355-973B-FDB34EF9487F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63FC844-92C0-4B24-8B47-8C79839C730E}" type="pres">
      <dgm:prSet presAssocID="{B03FFC11-5066-4355-973B-FDB34EF9487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4F60C088-338B-470A-AC42-B1EBEB37B258}" type="presOf" srcId="{B03FFC11-5066-4355-973B-FDB34EF9487F}" destId="{D63FC844-92C0-4B24-8B47-8C79839C730E}" srcOrd="0" destOrd="0" presId="urn:microsoft.com/office/officeart/2005/8/layout/radial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21721-E904-4286-B1BD-806E01C2B9A5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AA6AF3-937A-49DC-AB20-AE8FE09EB4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6779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A6AF3-937A-49DC-AB20-AE8FE09EB4C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4CA6-C05D-4729-8566-032135B5F538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94F2-00CB-4727-965D-9029D4FF95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4CA6-C05D-4729-8566-032135B5F538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94F2-00CB-4727-965D-9029D4FF9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4CA6-C05D-4729-8566-032135B5F538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94F2-00CB-4727-965D-9029D4FF9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4CA6-C05D-4729-8566-032135B5F538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94F2-00CB-4727-965D-9029D4FF9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4CA6-C05D-4729-8566-032135B5F538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4B594F2-00CB-4727-965D-9029D4FF9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4CA6-C05D-4729-8566-032135B5F538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94F2-00CB-4727-965D-9029D4FF9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4CA6-C05D-4729-8566-032135B5F538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94F2-00CB-4727-965D-9029D4FF9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4CA6-C05D-4729-8566-032135B5F538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94F2-00CB-4727-965D-9029D4FF9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4CA6-C05D-4729-8566-032135B5F538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94F2-00CB-4727-965D-9029D4FF9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4CA6-C05D-4729-8566-032135B5F538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94F2-00CB-4727-965D-9029D4FF9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4CA6-C05D-4729-8566-032135B5F538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94F2-00CB-4727-965D-9029D4FF9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A314CA6-C05D-4729-8566-032135B5F538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4B594F2-00CB-4727-965D-9029D4FF9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Блюдо из курицы: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240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«Мечта Гурмана»</a:t>
            </a:r>
          </a:p>
          <a:p>
            <a:r>
              <a:rPr lang="ru-RU" sz="42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            </a:t>
            </a:r>
          </a:p>
          <a:p>
            <a:r>
              <a:rPr lang="ru-RU" sz="42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               </a:t>
            </a:r>
          </a:p>
          <a:p>
            <a:r>
              <a:rPr lang="ru-RU" sz="44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                                                                                                                      Выполнила : Ученица 11 «в»</a:t>
            </a:r>
          </a:p>
          <a:p>
            <a:r>
              <a:rPr lang="ru-RU" sz="44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                                                                                                Абакумова Н.С.</a:t>
            </a:r>
          </a:p>
          <a:p>
            <a:r>
              <a:rPr lang="ru-RU" sz="44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                                                                                                                Руководитель: Одина Т.Н.</a:t>
            </a:r>
            <a:endParaRPr lang="ru-RU" sz="4400" b="1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515352" cy="1214438"/>
          </a:xfrm>
        </p:spPr>
        <p:txBody>
          <a:bodyPr/>
          <a:lstStyle/>
          <a:p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Рецепт блюда:</a:t>
            </a:r>
            <a:endParaRPr lang="ru-RU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На 1 окорочок : </a:t>
            </a:r>
          </a:p>
          <a:p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20 гр. Грибов (шампиньонов) </a:t>
            </a:r>
          </a:p>
          <a:p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20 гр. Сыра</a:t>
            </a:r>
          </a:p>
          <a:p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20 гр. Лука</a:t>
            </a:r>
          </a:p>
          <a:p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20 гр. Моркови </a:t>
            </a:r>
          </a:p>
          <a:p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100 гр. Мяса(фарш)</a:t>
            </a:r>
          </a:p>
          <a:p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20 гр. Растительного масла ( для жарки и смазывания противня)</a:t>
            </a:r>
            <a:endParaRPr lang="ru-RU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00FF"/>
                </a:solidFill>
              </a:rPr>
              <a:t>Калорийность блюда: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600" b="1" dirty="0" smtClean="0">
                <a:solidFill>
                  <a:schemeClr val="bg1"/>
                </a:solidFill>
              </a:rPr>
              <a:t>В 20 граммах содержится калорий:</a:t>
            </a:r>
          </a:p>
          <a:p>
            <a:pPr>
              <a:buNone/>
            </a:pPr>
            <a:endParaRPr lang="ru-RU" sz="16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1600" b="1" dirty="0" smtClean="0">
                <a:solidFill>
                  <a:schemeClr val="bg1"/>
                </a:solidFill>
              </a:rPr>
              <a:t>                                   48,2 кКалорий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bg1"/>
                </a:solidFill>
              </a:rPr>
              <a:t>                                                                                                         68 кКалорий</a:t>
            </a:r>
          </a:p>
          <a:p>
            <a:pPr>
              <a:buNone/>
            </a:pPr>
            <a:endParaRPr lang="ru-RU" sz="16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sz="16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sz="16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1600" b="1" dirty="0" smtClean="0">
                <a:solidFill>
                  <a:schemeClr val="bg1"/>
                </a:solidFill>
              </a:rPr>
              <a:t>                                     8,2 кКалорий                                              179,8 кКалорий</a:t>
            </a:r>
          </a:p>
          <a:p>
            <a:pPr>
              <a:buNone/>
            </a:pPr>
            <a:endParaRPr lang="ru-RU" sz="16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sz="16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sz="16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sz="16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1600" b="1" dirty="0" smtClean="0">
                <a:solidFill>
                  <a:schemeClr val="bg1"/>
                </a:solidFill>
              </a:rPr>
              <a:t>                                     6,8 кКалорий                                                   7,29 </a:t>
            </a:r>
            <a:r>
              <a:rPr lang="ru-RU" sz="1600" b="1" dirty="0" smtClean="0">
                <a:solidFill>
                  <a:schemeClr val="bg1"/>
                </a:solidFill>
              </a:rPr>
              <a:t>кКалорий</a:t>
            </a:r>
          </a:p>
          <a:p>
            <a:pPr>
              <a:buNone/>
            </a:pPr>
            <a:endParaRPr lang="ru-RU" sz="16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sz="16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sz="16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1600" b="1" dirty="0" smtClean="0">
                <a:solidFill>
                  <a:schemeClr val="bg1"/>
                </a:solidFill>
              </a:rPr>
              <a:t>Общая калорийность блюда:318,29</a:t>
            </a:r>
            <a:endParaRPr lang="ru-RU" sz="1600" b="1" dirty="0" smtClean="0">
              <a:solidFill>
                <a:schemeClr val="bg1"/>
              </a:solidFill>
            </a:endParaRPr>
          </a:p>
        </p:txBody>
      </p:sp>
      <p:pic>
        <p:nvPicPr>
          <p:cNvPr id="4" name="Рисунок 3" descr="images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4714884"/>
            <a:ext cx="781049" cy="1046767"/>
          </a:xfrm>
          <a:prstGeom prst="rect">
            <a:avLst/>
          </a:prstGeom>
        </p:spPr>
      </p:pic>
      <p:pic>
        <p:nvPicPr>
          <p:cNvPr id="5" name="Рисунок 4" descr="shampino_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9124" y="4786322"/>
            <a:ext cx="1608963" cy="1071570"/>
          </a:xfrm>
          <a:prstGeom prst="rect">
            <a:avLst/>
          </a:prstGeom>
        </p:spPr>
      </p:pic>
      <p:pic>
        <p:nvPicPr>
          <p:cNvPr id="6" name="Рисунок 5" descr="лук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4348" y="3286124"/>
            <a:ext cx="1002288" cy="1071570"/>
          </a:xfrm>
          <a:prstGeom prst="rect">
            <a:avLst/>
          </a:prstGeom>
        </p:spPr>
      </p:pic>
      <p:pic>
        <p:nvPicPr>
          <p:cNvPr id="7" name="Рисунок 6" descr="мясо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14348" y="1928802"/>
            <a:ext cx="1614981" cy="1209677"/>
          </a:xfrm>
          <a:prstGeom prst="rect">
            <a:avLst/>
          </a:prstGeom>
        </p:spPr>
      </p:pic>
      <p:pic>
        <p:nvPicPr>
          <p:cNvPr id="8" name="Рисунок 7" descr="сыр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29124" y="1785926"/>
            <a:ext cx="1176338" cy="1100282"/>
          </a:xfrm>
          <a:prstGeom prst="rect">
            <a:avLst/>
          </a:prstGeom>
        </p:spPr>
      </p:pic>
      <p:pic>
        <p:nvPicPr>
          <p:cNvPr id="9" name="Рисунок 8" descr="масло.jpe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429124" y="3143248"/>
            <a:ext cx="1151378" cy="15097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Оборудования: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Содержимое 3" descr="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1357298"/>
            <a:ext cx="2043147" cy="2354263"/>
          </a:xfrm>
        </p:spPr>
      </p:pic>
      <p:pic>
        <p:nvPicPr>
          <p:cNvPr id="5" name="Рисунок 4" descr="Img54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29256" y="1857364"/>
            <a:ext cx="2936139" cy="1200147"/>
          </a:xfrm>
          <a:prstGeom prst="rect">
            <a:avLst/>
          </a:prstGeom>
        </p:spPr>
      </p:pic>
      <p:pic>
        <p:nvPicPr>
          <p:cNvPr id="6" name="Рисунок 5" descr="images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488" y="1428736"/>
            <a:ext cx="2143125" cy="2143125"/>
          </a:xfrm>
          <a:prstGeom prst="rect">
            <a:avLst/>
          </a:prstGeom>
        </p:spPr>
      </p:pic>
      <p:pic>
        <p:nvPicPr>
          <p:cNvPr id="7" name="Рисунок 6" descr="81434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8596" y="3929066"/>
            <a:ext cx="1928810" cy="2571747"/>
          </a:xfrm>
          <a:prstGeom prst="rect">
            <a:avLst/>
          </a:prstGeom>
        </p:spPr>
      </p:pic>
      <p:pic>
        <p:nvPicPr>
          <p:cNvPr id="8" name="Рисунок 7" descr="рарнон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71802" y="4000504"/>
            <a:ext cx="2143125" cy="2143125"/>
          </a:xfrm>
          <a:prstGeom prst="rect">
            <a:avLst/>
          </a:prstGeom>
        </p:spPr>
      </p:pic>
      <p:pic>
        <p:nvPicPr>
          <p:cNvPr id="9" name="Рисунок 8" descr="ккк.jpe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286512" y="3929066"/>
            <a:ext cx="1752600" cy="2390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Приготовление: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Берем охлажденный окорочок   и снимаем с него кожу . Кожа снимается не до конца , а остаётся на кости 1,5-2 см., кость отрубаем  разделочным топориком и получившийся «пустой окорочок» откладываем в сторону. В окорочке без кожи удаляем кость , получившуюся мякоть пропускаем через мясорубку.</a:t>
            </a:r>
          </a:p>
          <a:p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Лук , грибы мелко режем , морковь трем на крупной терке и всё вместе обжариваем на растительном масле, сыр трем на крупной терке.Охлажденную пережарку соединяем с тертым сыром и куриным фаршем.</a:t>
            </a:r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Приготовление: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Получившейся фарш хорошо вымешиваем, добавляя соль , перец по вкусу. Берем «пустой окорочок» , заполняем его готовым фаршем ,оставшийся край незаполненной кожи заворачиваем конвертиком, что бы закрыть фарш в окорочке и выкладываем на противень, смазанный маслом . Выпекать в духовке при  температуре 250 градусов (40 минут).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33CC33"/>
                </a:solidFill>
              </a:rPr>
              <a:t>Экономическое обоснование.</a:t>
            </a:r>
            <a:endParaRPr lang="ru-RU" dirty="0">
              <a:solidFill>
                <a:srgbClr val="33CC3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1. 1 окорочок (500 гр.) = </a:t>
            </a:r>
            <a:r>
              <a:rPr lang="ru-RU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46 рублей.</a:t>
            </a:r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2. Грибы (50 гр.) = 10 рублей.</a:t>
            </a:r>
          </a:p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3.Лук (20 гр.) = 6 рублей.</a:t>
            </a:r>
          </a:p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4. Сыр (20 гр.)=20 рублей.</a:t>
            </a:r>
          </a:p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5.Морковь (20 гр.) = 11 рублей.</a:t>
            </a:r>
          </a:p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6. Растительное масло (20 гр.) =  12 рублей.</a:t>
            </a:r>
          </a:p>
          <a:p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Стоимость готового блюда:105 рублей.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Экологическое обоснование.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Продукты использованные для этого блюда экологически чистые (курица выращена домашнем хозяйстве , овощи выращены на домашнем </a:t>
            </a:r>
            <a:r>
              <a:rPr lang="ru-RU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участке )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не содержит ГМО.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выполненной работы: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Приготовленное блюдо недорогое , получилось очень вкусное и легкое в приготовлении .Его подают почти с любым гарниром, а из холодного фаршированного окорочка получается отличная нарезка. Оно может использоваться как для торжественных мероприятий, так и для повседневного стола.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Информационные ресурсы.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Краткая энциклопедия домашнего хозяйства. Внешсигма АСТ. Москва 2000</a:t>
            </a:r>
          </a:p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Ермакова В. И. Основы кулинарии 10-11, Москва, «Просвещение», 2002</a:t>
            </a:r>
          </a:p>
          <a:p>
            <a:r>
              <a:rPr lang="en-GB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http://cooking-master.ru/istoriyarazvitiya.html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i="1" dirty="0" smtClean="0">
                <a:solidFill>
                  <a:schemeClr val="tx1"/>
                </a:solidFill>
              </a:rPr>
              <a:t>                 </a:t>
            </a:r>
            <a:r>
              <a:rPr lang="ru-RU" b="0" i="1" dirty="0" smtClean="0">
                <a:solidFill>
                  <a:schemeClr val="tx1">
                    <a:lumMod val="95000"/>
                  </a:schemeClr>
                </a:solidFill>
              </a:rPr>
              <a:t>Цель:</a:t>
            </a:r>
            <a:endParaRPr lang="ru-RU" b="0" i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1.Удивить свою семью умением готовить.</a:t>
            </a:r>
          </a:p>
          <a:p>
            <a:pPr>
              <a:buNone/>
            </a:pPr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2.Собрать сведения о блюде.</a:t>
            </a:r>
          </a:p>
          <a:p>
            <a:pPr>
              <a:buNone/>
            </a:pPr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3.Создать </a:t>
            </a:r>
            <a:r>
              <a:rPr lang="ru-RU" sz="360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условия </a:t>
            </a:r>
            <a:r>
              <a:rPr lang="ru-RU" sz="360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для </a:t>
            </a:r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приготовления.</a:t>
            </a:r>
          </a:p>
          <a:p>
            <a:pPr>
              <a:buNone/>
            </a:pPr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4.Приготовить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блюдо.</a:t>
            </a:r>
          </a:p>
          <a:p>
            <a:pPr>
              <a:buNone/>
            </a:pPr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5.Защитить проект</a:t>
            </a:r>
            <a:endParaRPr lang="ru-RU" sz="3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Обоснование проблемы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Моя семья очень любит мясные блюда , но мы не всегда можем позволить себе свинину или говядину . Ведь кроме этого мяса , существует мясо птицы!</a:t>
            </a:r>
          </a:p>
          <a:p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Так как я люблю готовить , я решила 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приготовить 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блюдо из птицы. Оно недорогое , вкусное и легкое в приготовлении</a:t>
            </a:r>
            <a:r>
              <a:rPr lang="ru-RU" sz="1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</a:t>
            </a:r>
            <a:endParaRPr lang="ru-RU" sz="18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Выявление параметров</a:t>
            </a:r>
            <a:endParaRPr lang="ru-RU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i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Блюдо должно быть недорогим , вкусным , легким в приготовлении и удовлетворяющим потребностям человеческого вкуса.</a:t>
            </a:r>
            <a:endParaRPr lang="ru-RU" sz="4400" b="1" i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Звездочка обдумывания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Блок-схема: альтернативный процесс 8"/>
          <p:cNvSpPr/>
          <p:nvPr/>
        </p:nvSpPr>
        <p:spPr>
          <a:xfrm>
            <a:off x="3286116" y="2786058"/>
            <a:ext cx="2500330" cy="1785950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Блюдо</a:t>
            </a:r>
            <a:endParaRPr lang="ru-RU" sz="4400" b="1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rot="10800000">
            <a:off x="2357422" y="2428868"/>
            <a:ext cx="100013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Блок-схема: процесс 15"/>
          <p:cNvSpPr/>
          <p:nvPr/>
        </p:nvSpPr>
        <p:spPr>
          <a:xfrm>
            <a:off x="714348" y="1928802"/>
            <a:ext cx="1643074" cy="714380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Эколог. обоснование</a:t>
            </a:r>
            <a:endParaRPr lang="ru-RU" dirty="0"/>
          </a:p>
        </p:txBody>
      </p:sp>
      <p:cxnSp>
        <p:nvCxnSpPr>
          <p:cNvPr id="18" name="Прямая со стрелкой 17"/>
          <p:cNvCxnSpPr>
            <a:stCxn id="9" idx="0"/>
          </p:cNvCxnSpPr>
          <p:nvPr/>
        </p:nvCxnSpPr>
        <p:spPr>
          <a:xfrm rot="16200000" flipV="1">
            <a:off x="4339827" y="2589603"/>
            <a:ext cx="357190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Блок-схема: процесс 18"/>
          <p:cNvSpPr/>
          <p:nvPr/>
        </p:nvSpPr>
        <p:spPr>
          <a:xfrm>
            <a:off x="3571868" y="1714488"/>
            <a:ext cx="2071702" cy="714380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Анализ проблемы</a:t>
            </a:r>
            <a:endParaRPr lang="ru-RU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 flipV="1">
            <a:off x="5643570" y="2571744"/>
            <a:ext cx="71438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Блок-схема: процесс 22"/>
          <p:cNvSpPr/>
          <p:nvPr/>
        </p:nvSpPr>
        <p:spPr>
          <a:xfrm>
            <a:off x="6357950" y="2071678"/>
            <a:ext cx="2000264" cy="642942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Обоснование проблемы</a:t>
            </a:r>
            <a:endParaRPr lang="ru-RU" dirty="0"/>
          </a:p>
        </p:txBody>
      </p:sp>
      <p:cxnSp>
        <p:nvCxnSpPr>
          <p:cNvPr id="25" name="Прямая со стрелкой 24"/>
          <p:cNvCxnSpPr>
            <a:stCxn id="9" idx="3"/>
          </p:cNvCxnSpPr>
          <p:nvPr/>
        </p:nvCxnSpPr>
        <p:spPr>
          <a:xfrm flipV="1">
            <a:off x="5786446" y="3643314"/>
            <a:ext cx="428628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Блок-схема: процесс 25"/>
          <p:cNvSpPr/>
          <p:nvPr/>
        </p:nvSpPr>
        <p:spPr>
          <a:xfrm>
            <a:off x="6215074" y="3357562"/>
            <a:ext cx="1928826" cy="785818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Продукты,</a:t>
            </a:r>
          </a:p>
          <a:p>
            <a:pPr algn="ctr"/>
            <a:r>
              <a:rPr lang="ru-RU" dirty="0" smtClean="0"/>
              <a:t>компоненты</a:t>
            </a:r>
            <a:endParaRPr lang="ru-RU" dirty="0"/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5715008" y="4500570"/>
            <a:ext cx="64294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Блок-схема: процесс 28"/>
          <p:cNvSpPr/>
          <p:nvPr/>
        </p:nvSpPr>
        <p:spPr>
          <a:xfrm>
            <a:off x="6357950" y="4572008"/>
            <a:ext cx="2143140" cy="1143008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Анализ идей . Выбор оптимального варианта.</a:t>
            </a:r>
            <a:endParaRPr lang="ru-RU" dirty="0"/>
          </a:p>
        </p:txBody>
      </p:sp>
      <p:cxnSp>
        <p:nvCxnSpPr>
          <p:cNvPr id="31" name="Прямая со стрелкой 30"/>
          <p:cNvCxnSpPr/>
          <p:nvPr/>
        </p:nvCxnSpPr>
        <p:spPr>
          <a:xfrm rot="5400000">
            <a:off x="4714876" y="485776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Блок-схема: процесс 31"/>
          <p:cNvSpPr/>
          <p:nvPr/>
        </p:nvSpPr>
        <p:spPr>
          <a:xfrm>
            <a:off x="4214810" y="5143512"/>
            <a:ext cx="1785950" cy="857256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Оборудования.</a:t>
            </a:r>
            <a:endParaRPr lang="ru-RU" dirty="0"/>
          </a:p>
        </p:txBody>
      </p:sp>
      <p:cxnSp>
        <p:nvCxnSpPr>
          <p:cNvPr id="34" name="Прямая со стрелкой 33"/>
          <p:cNvCxnSpPr/>
          <p:nvPr/>
        </p:nvCxnSpPr>
        <p:spPr>
          <a:xfrm rot="10800000" flipV="1">
            <a:off x="2786050" y="4572008"/>
            <a:ext cx="85725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Блок-схема: процесс 34"/>
          <p:cNvSpPr/>
          <p:nvPr/>
        </p:nvSpPr>
        <p:spPr>
          <a:xfrm>
            <a:off x="1428728" y="4929198"/>
            <a:ext cx="1785950" cy="1000132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Технология изделия.</a:t>
            </a:r>
            <a:endParaRPr lang="ru-RU" dirty="0"/>
          </a:p>
        </p:txBody>
      </p:sp>
      <p:cxnSp>
        <p:nvCxnSpPr>
          <p:cNvPr id="37" name="Прямая со стрелкой 36"/>
          <p:cNvCxnSpPr>
            <a:stCxn id="9" idx="1"/>
          </p:cNvCxnSpPr>
          <p:nvPr/>
        </p:nvCxnSpPr>
        <p:spPr>
          <a:xfrm rot="10800000">
            <a:off x="2643174" y="3643315"/>
            <a:ext cx="642942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Блок-схема: процесс 37"/>
          <p:cNvSpPr/>
          <p:nvPr/>
        </p:nvSpPr>
        <p:spPr>
          <a:xfrm>
            <a:off x="642910" y="3357562"/>
            <a:ext cx="2000264" cy="928694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Эконом . обоснование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Исторические сведения: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Кулинария, название которой произошло от латинского culina, означает и общее название всех кушаний, и искусство приготовления пищи. </a:t>
            </a:r>
          </a:p>
          <a:p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Вообще кулинарией считается одна из самых древних сфер деятельности человека. Все первые кулинарные рецепты, связанные с приготовлением пищи, основывались на жарке в золе, на открытом огне и на раскаленных камнях. Это самый первый способ тепловой обработки пищи. Уже намного позже начали варить еду, и вместе с тем связано появление кулинарных рецептов на основе данного способа приготовления пищи. </a:t>
            </a:r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FFFF00"/>
                </a:solidFill>
              </a:rPr>
              <a:t>Исторические сведения: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3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Все рецепты кулинарии и различные способы обработки пищи появлялись со временем в результате постоянной эволюции, олицетворяя опыт всех народностей. Пища отражает очень древнюю связь, которая объединяет все живое – и человека, и всю окружающую нас природу. </a:t>
            </a:r>
            <a:br>
              <a:rPr lang="ru-RU" sz="3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3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Сейчас уже кулинарию классифицируют на народную и профессиональную (это народная, только усовершенствованная). </a:t>
            </a:r>
          </a:p>
          <a:p>
            <a:r>
              <a:rPr lang="ru-RU" sz="3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3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3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 России основоположником кулинарии считается Д.Каншин, а вообще очень много известных деятелей увлекались этим искусством приготовления пищи - А.Дюма, С.Боттичелли, Леонардо да Винчи, В.Одоевский.</a:t>
            </a:r>
            <a:br>
              <a:rPr lang="ru-RU" sz="3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0000FF"/>
                </a:solidFill>
              </a:rPr>
              <a:t>Анализ идей. Разработка вариантов.</a:t>
            </a:r>
            <a:endParaRPr lang="ru-RU" sz="3600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1.Куриные окорочка «Кордон Блю»</a:t>
            </a:r>
          </a:p>
          <a:p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Состав: 4 окорочка , лимонный сок , перец , соль , сахар ,4 маленьких ломтика вареной ветчины , 4 ломтика сыра.</a:t>
            </a:r>
          </a:p>
          <a:p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Для панирования : мука, 1-2 яйца , кукурузные хлопья.</a:t>
            </a:r>
          </a:p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2.Куриные окорочка «Кокос»</a:t>
            </a:r>
          </a:p>
          <a:p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Состав : 4 куриных окорочка , соевый соус , соль , мука , 1-2  яйца , 4 ст. ложки сахара, жир для обжаривания.</a:t>
            </a:r>
          </a:p>
          <a:p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Овощной гарнир : 1 луковица , 2  ст.ложки сливочного масла , 600 гр. Мороженной овощной китайской смеси , маленькая банка консервированных персиков , специи , перец.</a:t>
            </a:r>
          </a:p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3.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«Мечта Гурмана»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Выбор оптимального варианта: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Блюдо «Мечта Гурмана» – недорогое, легкое в приготовлении. Оно подходит как для важных мероприятий, так и для домашнего стола.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264</TotalTime>
  <Words>813</Words>
  <Application>Microsoft Office PowerPoint</Application>
  <PresentationFormat>Экран (4:3)</PresentationFormat>
  <Paragraphs>95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Апекс</vt:lpstr>
      <vt:lpstr>Блюдо из курицы:</vt:lpstr>
      <vt:lpstr>                 Цель:</vt:lpstr>
      <vt:lpstr>Обоснование проблемы</vt:lpstr>
      <vt:lpstr>Выявление параметров</vt:lpstr>
      <vt:lpstr>Звездочка обдумывания</vt:lpstr>
      <vt:lpstr>Исторические сведения:</vt:lpstr>
      <vt:lpstr>Исторические сведения:</vt:lpstr>
      <vt:lpstr>Анализ идей. Разработка вариантов.</vt:lpstr>
      <vt:lpstr>Выбор оптимального варианта:</vt:lpstr>
      <vt:lpstr>Рецепт блюда:</vt:lpstr>
      <vt:lpstr>Калорийность блюда:</vt:lpstr>
      <vt:lpstr>Оборудования:</vt:lpstr>
      <vt:lpstr>Приготовление:</vt:lpstr>
      <vt:lpstr>Приготовление:</vt:lpstr>
      <vt:lpstr>Экономическое обоснование.</vt:lpstr>
      <vt:lpstr>Экологическое обоснование.</vt:lpstr>
      <vt:lpstr>Анализ выполненной работы:</vt:lpstr>
      <vt:lpstr>Информационные ресурсы.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Блюдо из курицы:</dc:title>
  <dc:creator>Admin</dc:creator>
  <cp:lastModifiedBy>Гость</cp:lastModifiedBy>
  <cp:revision>39</cp:revision>
  <dcterms:created xsi:type="dcterms:W3CDTF">2011-03-02T02:37:46Z</dcterms:created>
  <dcterms:modified xsi:type="dcterms:W3CDTF">2011-03-16T07:35:07Z</dcterms:modified>
</cp:coreProperties>
</file>