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5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69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5" r:id="rId60"/>
    <p:sldId id="316" r:id="rId61"/>
    <p:sldId id="317" r:id="rId62"/>
    <p:sldId id="320" r:id="rId63"/>
    <p:sldId id="319" r:id="rId64"/>
    <p:sldId id="322" r:id="rId65"/>
    <p:sldId id="323" r:id="rId66"/>
    <p:sldId id="325" r:id="rId67"/>
    <p:sldId id="326" r:id="rId68"/>
    <p:sldId id="327" r:id="rId69"/>
    <p:sldId id="328" r:id="rId7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CC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65DC4-7D67-49BC-9F8A-4B392B4CE0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9B68D-28FD-49CD-8734-A2138CC08E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B58A1-773B-4B74-85EA-7EBB55F077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BD7B6-5597-42DC-8AC2-75D451DE4D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67C31-FB91-4702-834A-E6EE397181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9787B-4CFA-42DF-AEDB-1D676155EC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26EA-A19A-4179-8D87-A8D377263D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42AA2-B809-4F02-8893-E35B1C1894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2D288-F548-4D66-BC5D-C3EDE8CD11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96ABD-631B-4EB9-9978-664F83E75D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04850-0CF5-4D2E-ABBC-84E49C2D1F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7EF9A5-9A6F-49ED-8CC2-DAD474D1BE3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428605"/>
            <a:ext cx="7772400" cy="928694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</a:rPr>
              <a:t>Муницальное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 общеобразовательное учреждение                                                         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</a:rPr>
              <a:t>Устьянская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 средняя (полная) общеобразовательная школа»</a:t>
            </a: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5214950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 технологии</a:t>
            </a:r>
          </a:p>
          <a:p>
            <a:pPr algn="ctr"/>
            <a:r>
              <a:rPr lang="ru-RU" dirty="0" err="1" smtClean="0"/>
              <a:t>Неклеса</a:t>
            </a:r>
            <a:r>
              <a:rPr lang="ru-RU" dirty="0" smtClean="0"/>
              <a:t> Сергей Семенович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1571612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Пошаговое выполнение плоскорельефного изделия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фона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2800" dirty="0" smtClean="0">
                <a:solidFill>
                  <a:srgbClr val="CCFF33"/>
                </a:solidFill>
              </a:rPr>
              <a:t>Остановитесь на конце предмета. </a:t>
            </a:r>
          </a:p>
          <a:p>
            <a:r>
              <a:rPr lang="ru-RU" sz="2800" dirty="0" smtClean="0">
                <a:solidFill>
                  <a:srgbClr val="CCFF33"/>
                </a:solidFill>
              </a:rPr>
              <a:t>После этого может понадобится изменить направление резьбы с учетом контура рыбы, не срезая стружку, чтобы как можно ближе подойти к этому контуру.</a:t>
            </a:r>
            <a:endParaRPr lang="ru-RU" sz="2800" dirty="0">
              <a:solidFill>
                <a:srgbClr val="CCFF33"/>
              </a:solidFill>
            </a:endParaRPr>
          </a:p>
        </p:txBody>
      </p:sp>
      <p:pic>
        <p:nvPicPr>
          <p:cNvPr id="10246" name="Picture 6" descr="C:\Documents\Администратор\Мои документы\Мои рисунки\Изображение\Копия (2) Изображение 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4000504"/>
            <a:ext cx="3322888" cy="21574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2143108" y="5929330"/>
            <a:ext cx="4572032" cy="500066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Углубление фона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фона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dirty="0" smtClean="0">
                <a:solidFill>
                  <a:srgbClr val="CCFF33"/>
                </a:solidFill>
              </a:rPr>
              <a:t>Повторяющиеся одинаковые надрезы на одну глубину придают фону вид распаханного поля.</a:t>
            </a:r>
            <a:endParaRPr lang="ru-RU" dirty="0">
              <a:solidFill>
                <a:srgbClr val="CCFF33"/>
              </a:solidFill>
            </a:endParaRPr>
          </a:p>
        </p:txBody>
      </p:sp>
      <p:pic>
        <p:nvPicPr>
          <p:cNvPr id="11268" name="Picture 4" descr="C:\Documents\Администратор\Мои документы\Мои рисунки\Изображение\Изображение 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3214686"/>
            <a:ext cx="3571900" cy="24867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2285984" y="5715016"/>
            <a:ext cx="4857784" cy="428628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Углубление фона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фона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Documents\Администратор\Мои документы\Мои рисунки\Изображение\Копия (5) Изображение 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571612"/>
            <a:ext cx="5429288" cy="39310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1500166" y="5429264"/>
            <a:ext cx="6286544" cy="6429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Углубленная  первая часть фона изделия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фона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dirty="0" smtClean="0">
                <a:solidFill>
                  <a:srgbClr val="CCFF33"/>
                </a:solidFill>
              </a:rPr>
              <a:t>Чтобы выполнять работу над другой частью изделия, переверните его.</a:t>
            </a:r>
            <a:endParaRPr lang="ru-RU" dirty="0">
              <a:solidFill>
                <a:srgbClr val="CCFF33"/>
              </a:solidFill>
            </a:endParaRPr>
          </a:p>
        </p:txBody>
      </p:sp>
      <p:pic>
        <p:nvPicPr>
          <p:cNvPr id="13314" name="Picture 2" descr="C:\Documents\Администратор\Мои документы\Мои рисунки\Изображение\Копия (3) Изображение 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786058"/>
            <a:ext cx="3643338" cy="27918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2071670" y="5572140"/>
            <a:ext cx="4929222" cy="571504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Углубление фона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фона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dirty="0" smtClean="0">
                <a:solidFill>
                  <a:srgbClr val="CCFF33"/>
                </a:solidFill>
              </a:rPr>
              <a:t>Чтобы смести стружки, нужно использовать щетку. </a:t>
            </a:r>
          </a:p>
          <a:p>
            <a:r>
              <a:rPr lang="ru-RU" dirty="0" smtClean="0">
                <a:solidFill>
                  <a:srgbClr val="CCFF33"/>
                </a:solidFill>
              </a:rPr>
              <a:t>Если вы будете сметать стружки рукой или пальцами, вы испачкаете дерево.</a:t>
            </a:r>
            <a:endParaRPr lang="ru-RU" dirty="0">
              <a:solidFill>
                <a:srgbClr val="CCFF33"/>
              </a:solidFill>
            </a:endParaRPr>
          </a:p>
        </p:txBody>
      </p:sp>
      <p:pic>
        <p:nvPicPr>
          <p:cNvPr id="14338" name="Picture 2" descr="C:\Documents\Администратор\Мои документы\Мои рисунки\Изображение\Копия Изображение 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3929066"/>
            <a:ext cx="3286148" cy="22055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2214546" y="6000768"/>
            <a:ext cx="4572032" cy="500066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Очистка изделия от стружки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фона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Держите стамеску захватом с малым углом наклона.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Начинайте работу в направлении одного из краев и делайте отслаивающие надрезы любой длины.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Старайтесь, чтобы на уголки стамески не попадало дерево – это значит, что если вы не хотите разрывов структуры, то прямой стамеской можно делать только очень мелкие надрезы.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По мере срезания гребней очень быстро начинает появляться окончательная поверхность фона.</a:t>
            </a:r>
            <a:endParaRPr lang="ru-RU" sz="1800" dirty="0">
              <a:solidFill>
                <a:srgbClr val="CCFF33"/>
              </a:solidFill>
            </a:endParaRPr>
          </a:p>
        </p:txBody>
      </p:sp>
      <p:pic>
        <p:nvPicPr>
          <p:cNvPr id="1026" name="Picture 2" descr="C:\Documents\Администратор\Мои документы\Мои рисунки\Изображение\Изображение 0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4071942"/>
            <a:ext cx="2868926" cy="23708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1928794" y="6000768"/>
            <a:ext cx="4572032" cy="571504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Зачистка фона прямой стамеской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фона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dirty="0" smtClean="0">
                <a:solidFill>
                  <a:srgbClr val="CCFF33"/>
                </a:solidFill>
              </a:rPr>
              <a:t>Используйте края выступающего вверх изображения в качестве опоры для боковой части стамески.</a:t>
            </a:r>
            <a:endParaRPr lang="ru-RU" dirty="0">
              <a:solidFill>
                <a:srgbClr val="CCFF33"/>
              </a:solidFill>
            </a:endParaRPr>
          </a:p>
        </p:txBody>
      </p:sp>
      <p:pic>
        <p:nvPicPr>
          <p:cNvPr id="2050" name="Picture 2" descr="C:\Documents\Администратор\Мои документы\Мои рисунки\Изображение\Копия (2) Изображение 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3143248"/>
            <a:ext cx="2597150" cy="31956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2357422" y="5929330"/>
            <a:ext cx="4071966" cy="571504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Зачистка фона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фона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Некоторые ошибки, сделанные при зачистке фона: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а) уголок инструмента врезался в дерево;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б) разрыв структуры;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в) всё ещё сохраняется канавка, сделанная при нанесении контуров.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Сразу же устраняйте ошибки, не оставляйте на потом;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б) нужно резать в противоположном направлении;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в) можно срезать, а можно оставить до подправки контуров.</a:t>
            </a:r>
            <a:endParaRPr lang="ru-RU" sz="1800" dirty="0">
              <a:solidFill>
                <a:srgbClr val="CCFF33"/>
              </a:solidFill>
            </a:endParaRPr>
          </a:p>
        </p:txBody>
      </p:sp>
      <p:pic>
        <p:nvPicPr>
          <p:cNvPr id="3074" name="Picture 2" descr="C:\Documents\Администратор\Мои документы\Мои рисунки\Изображение\Копия Изображение 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3929066"/>
            <a:ext cx="2704650" cy="22025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2214546" y="6000768"/>
            <a:ext cx="4500594" cy="6429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Ошибки, сделанные при зачистки фона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фона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2400" dirty="0" smtClean="0">
                <a:solidFill>
                  <a:srgbClr val="CCFF33"/>
                </a:solidFill>
              </a:rPr>
              <a:t>При углублении фона  меньше окончательной глубины и  при его зачистке возможно появление стружек.</a:t>
            </a:r>
          </a:p>
          <a:p>
            <a:r>
              <a:rPr lang="ru-RU" sz="2400" dirty="0" smtClean="0">
                <a:solidFill>
                  <a:srgbClr val="CCFF33"/>
                </a:solidFill>
              </a:rPr>
              <a:t>Их можно быстро срезать легким повторным движением.</a:t>
            </a:r>
            <a:endParaRPr lang="ru-RU" sz="2400" dirty="0">
              <a:solidFill>
                <a:srgbClr val="CCFF33"/>
              </a:solidFill>
            </a:endParaRPr>
          </a:p>
        </p:txBody>
      </p:sp>
      <p:pic>
        <p:nvPicPr>
          <p:cNvPr id="4098" name="Picture 2" descr="C:\Documents\Администратор\Мои документы\Мои рисунки\Изображение\Изображение 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3429000"/>
            <a:ext cx="2714644" cy="30615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2214546" y="6143644"/>
            <a:ext cx="4357718" cy="500066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Углубление  фона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фона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2400" dirty="0" smtClean="0">
                <a:solidFill>
                  <a:srgbClr val="CCFF33"/>
                </a:solidFill>
              </a:rPr>
              <a:t>Вид стыка хвоста с телом рыбы после зачистки: стамеска-уголок не может пройти сюда, поэтому подобные участки остаются в таком виде до подправки контура.</a:t>
            </a:r>
            <a:endParaRPr lang="ru-RU" sz="2400" dirty="0">
              <a:solidFill>
                <a:srgbClr val="CCFF33"/>
              </a:solidFill>
            </a:endParaRPr>
          </a:p>
        </p:txBody>
      </p:sp>
      <p:pic>
        <p:nvPicPr>
          <p:cNvPr id="5122" name="Picture 2" descr="C:\Documents\Администратор\Мои документы\Мои рисунки\Изображение\Изображение 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3214686"/>
            <a:ext cx="2571768" cy="32051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2285984" y="6000768"/>
            <a:ext cx="4143404" cy="6429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Зачистка фона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Плоскорельефное изделие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2400" dirty="0" smtClean="0">
                <a:solidFill>
                  <a:srgbClr val="CCFF33"/>
                </a:solidFill>
              </a:rPr>
              <a:t>Создание рисунка</a:t>
            </a:r>
          </a:p>
          <a:p>
            <a:r>
              <a:rPr lang="ru-RU" sz="2400" dirty="0" smtClean="0">
                <a:solidFill>
                  <a:srgbClr val="CCFF33"/>
                </a:solidFill>
              </a:rPr>
              <a:t>Перенос рисунка на заготовку</a:t>
            </a:r>
          </a:p>
          <a:p>
            <a:r>
              <a:rPr lang="ru-RU" sz="2400" dirty="0" smtClean="0">
                <a:solidFill>
                  <a:srgbClr val="CCFF33"/>
                </a:solidFill>
              </a:rPr>
              <a:t>Глубина фона</a:t>
            </a:r>
          </a:p>
          <a:p>
            <a:r>
              <a:rPr lang="ru-RU" sz="2400" dirty="0" smtClean="0">
                <a:solidFill>
                  <a:srgbClr val="CCFF33"/>
                </a:solidFill>
              </a:rPr>
              <a:t>Надрезание по контуру рисунка</a:t>
            </a:r>
          </a:p>
          <a:p>
            <a:r>
              <a:rPr lang="ru-RU" sz="2400" dirty="0" smtClean="0">
                <a:solidFill>
                  <a:srgbClr val="CCFF33"/>
                </a:solidFill>
              </a:rPr>
              <a:t>Создание фона</a:t>
            </a:r>
          </a:p>
          <a:p>
            <a:r>
              <a:rPr lang="ru-RU" sz="2400" dirty="0" smtClean="0">
                <a:solidFill>
                  <a:srgbClr val="CCFF33"/>
                </a:solidFill>
              </a:rPr>
              <a:t>Подправка контура</a:t>
            </a:r>
          </a:p>
          <a:p>
            <a:r>
              <a:rPr lang="ru-RU" sz="2400" dirty="0" smtClean="0">
                <a:solidFill>
                  <a:srgbClr val="CCFF33"/>
                </a:solidFill>
              </a:rPr>
              <a:t>Моделирование</a:t>
            </a:r>
          </a:p>
          <a:p>
            <a:r>
              <a:rPr lang="ru-RU" sz="2400" dirty="0" smtClean="0">
                <a:solidFill>
                  <a:srgbClr val="CCFF33"/>
                </a:solidFill>
              </a:rPr>
              <a:t>Проработка деталей</a:t>
            </a:r>
          </a:p>
          <a:p>
            <a:r>
              <a:rPr lang="ru-RU" sz="2400" dirty="0" smtClean="0">
                <a:solidFill>
                  <a:srgbClr val="CCFF33"/>
                </a:solidFill>
              </a:rPr>
              <a:t>Украшение фона</a:t>
            </a:r>
          </a:p>
          <a:p>
            <a:r>
              <a:rPr lang="ru-RU" sz="2400" dirty="0" smtClean="0">
                <a:solidFill>
                  <a:srgbClr val="CCFF33"/>
                </a:solidFill>
              </a:rPr>
              <a:t>Отделка </a:t>
            </a:r>
          </a:p>
          <a:p>
            <a:endParaRPr lang="ru-RU" dirty="0">
              <a:solidFill>
                <a:srgbClr val="CCFF33"/>
              </a:solidFill>
            </a:endParaRPr>
          </a:p>
        </p:txBody>
      </p:sp>
      <p:pic>
        <p:nvPicPr>
          <p:cNvPr id="4" name="Picture 2" descr="C:\Documents\Администратор\Мои документы\Мои рисунки\Изображение\Изображение 0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786190"/>
            <a:ext cx="3290568" cy="19288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Подправка контура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На этом этапе с помощью стамесок четко очерчивается контур предмета. Вы можете в некоторых местах оставить плавный контур предмета в том виде, в каком он был сделан стамеской – уголком, но стык между рыбой и боковой стенкой рыбы выглядит по другому, мягче, чем прорезанный стамесками.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Перейдите к работе прямой стамеской.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Фон должен быть ровный и гладкий в том смысле что он имеет плотные участки, но не является «технически» ровным.</a:t>
            </a:r>
            <a:endParaRPr lang="ru-RU" sz="1800" dirty="0">
              <a:solidFill>
                <a:srgbClr val="CCFF33"/>
              </a:solidFill>
            </a:endParaRPr>
          </a:p>
        </p:txBody>
      </p:sp>
      <p:pic>
        <p:nvPicPr>
          <p:cNvPr id="15362" name="Picture 2" descr="C:\Documents\Администратор\Мои документы\Мои рисунки\Изображение\Изображение 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4214818"/>
            <a:ext cx="3143272" cy="17884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2071670" y="6000768"/>
            <a:ext cx="4786346" cy="500066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Рыба после выборки фона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Подправка  контура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Подправка контура путем отслаивающего резания делают с помощью большой плоской стамески.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Обратите внимание на то, как установлена стамеска относительно контура предмета, и на то, что ее ведущий угол слегка выступает над поверхностью.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В данном случае требуется точное управление задним, режущим уголком стамески.</a:t>
            </a:r>
            <a:endParaRPr lang="ru-RU" sz="1800" dirty="0">
              <a:solidFill>
                <a:srgbClr val="CCFF33"/>
              </a:solidFill>
            </a:endParaRPr>
          </a:p>
        </p:txBody>
      </p:sp>
      <p:pic>
        <p:nvPicPr>
          <p:cNvPr id="6146" name="Picture 2" descr="C:\Documents\Администратор\Мои документы\Мои рисунки\Изображение\Изображение 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4071942"/>
            <a:ext cx="3771215" cy="20717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2357422" y="6000768"/>
            <a:ext cx="4643470" cy="571504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Подправка контура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Подправка контура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dirty="0" smtClean="0">
                <a:solidFill>
                  <a:srgbClr val="CCFF33"/>
                </a:solidFill>
              </a:rPr>
              <a:t>Снова используйте стенку в качестве ограничителя, чтобы придать окончательный вид стыку стенки и фона.</a:t>
            </a:r>
            <a:endParaRPr lang="ru-RU" dirty="0">
              <a:solidFill>
                <a:srgbClr val="CCFF33"/>
              </a:solidFill>
            </a:endParaRPr>
          </a:p>
        </p:txBody>
      </p:sp>
      <p:pic>
        <p:nvPicPr>
          <p:cNvPr id="7170" name="Picture 2" descr="C:\Documents\Администратор\Мои документы\Мои рисунки\Изображение\Копия Изображение 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3786190"/>
            <a:ext cx="3497217" cy="20637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2143108" y="5857892"/>
            <a:ext cx="4857784" cy="571504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Подправка контура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Подправка контура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2400" dirty="0" smtClean="0">
                <a:solidFill>
                  <a:srgbClr val="CCFF33"/>
                </a:solidFill>
              </a:rPr>
              <a:t>Подправка контура отслаивающими надрезами: в данном случае стамеска повернута в сторону изогнутой линии. </a:t>
            </a:r>
          </a:p>
          <a:p>
            <a:r>
              <a:rPr lang="ru-RU" sz="2400" dirty="0" smtClean="0">
                <a:solidFill>
                  <a:srgbClr val="CCFF33"/>
                </a:solidFill>
              </a:rPr>
              <a:t>Когда стенка заканчивается, то для завершения можно использовать лезвие по всей его ширине.</a:t>
            </a:r>
            <a:endParaRPr lang="ru-RU" sz="2400" dirty="0">
              <a:solidFill>
                <a:srgbClr val="CCFF33"/>
              </a:solidFill>
            </a:endParaRPr>
          </a:p>
        </p:txBody>
      </p:sp>
      <p:pic>
        <p:nvPicPr>
          <p:cNvPr id="8194" name="Picture 2" descr="C:\Documents\Администратор\Мои документы\Мои рисунки\Изображение\Изображение 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3571876"/>
            <a:ext cx="2857520" cy="24681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1928794" y="5857892"/>
            <a:ext cx="4786346" cy="71438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Подправка контура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Подправка контура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72518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Закончите выборку фона до намеченного контура.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В качестве ограничителя использования стенки в вогнутых ее частях не возможно.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Чтобы не нарушить тело рыбы, и таким образом не испортить работу, нужно делать легкие надрезы.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Обрежьте все, какие возможно, кривые линии вокруг рыбы, включая более узкие, завершая фон до смены инструмента.</a:t>
            </a:r>
            <a:endParaRPr lang="ru-RU" sz="1800" dirty="0">
              <a:solidFill>
                <a:srgbClr val="CCFF33"/>
              </a:solidFill>
            </a:endParaRPr>
          </a:p>
        </p:txBody>
      </p:sp>
      <p:pic>
        <p:nvPicPr>
          <p:cNvPr id="9218" name="Picture 2" descr="C:\Documents\Администратор\Мои документы\Мои рисунки\Изображение\Копия Изображение 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3786190"/>
            <a:ext cx="3264627" cy="22537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2143108" y="5929330"/>
            <a:ext cx="4929222" cy="6429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Выборка  фона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Подправка контура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Срез в сторону наклонной части стенки выполняется обычным способом, причем положение стамески должно соответствовать изгибу тела рыбы или плавника.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Выборку фона проводите вдоль тела рыбы, следуя контуру рыбы, причем лезвие должно пройти через стык тела и плавника.</a:t>
            </a:r>
            <a:endParaRPr lang="ru-RU" sz="1800" dirty="0">
              <a:solidFill>
                <a:srgbClr val="CCFF33"/>
              </a:solidFill>
            </a:endParaRPr>
          </a:p>
        </p:txBody>
      </p:sp>
      <p:pic>
        <p:nvPicPr>
          <p:cNvPr id="10242" name="Picture 2" descr="C:\Documents\Администратор\Мои документы\Мои рисунки\Изображение\Изображение 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286124"/>
            <a:ext cx="3661010" cy="23193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2214546" y="5572140"/>
            <a:ext cx="4643470" cy="571504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Выборка фона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Подправка контура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72518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Начинайте слоевую резку от внешнего угла плавника так, чтобы стык обоих разрезов был чистым.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Если плавник находится под острым углом относительно тела, то обычный инструмент с прямым концом не может достичь его, не задев окружающие стенки.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Косая стамеска позволяет прорезать углы, которые не возможно прорезать с помощью простой плоской стамески.</a:t>
            </a:r>
            <a:endParaRPr lang="ru-RU" sz="1800" dirty="0">
              <a:solidFill>
                <a:srgbClr val="CCFF33"/>
              </a:solidFill>
            </a:endParaRPr>
          </a:p>
        </p:txBody>
      </p:sp>
      <p:pic>
        <p:nvPicPr>
          <p:cNvPr id="2" name="Picture 2" descr="C:\Documents\Администратор\Мои документы\Мои рисунки\Изображение\Копия (2) Изображение 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3857628"/>
            <a:ext cx="3857652" cy="21468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ятиугольник 5"/>
          <p:cNvSpPr/>
          <p:nvPr/>
        </p:nvSpPr>
        <p:spPr>
          <a:xfrm>
            <a:off x="2214546" y="6000768"/>
            <a:ext cx="4500594" cy="571504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Выборка фона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Подправка контура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80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Поместите лезвие крутой стамески на нарисованную линию.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По возможности постарайтесь соединить срез с предварительно сделанными срезами.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Подправка контура стыка нижней части хвоста с телом рыбы путем подборки кривизны стамески под форму контура.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В процессе резьбы форма лезвия инструмента часто диктует форму отдельных участков изделия.</a:t>
            </a:r>
            <a:endParaRPr lang="ru-RU" sz="1800" dirty="0">
              <a:solidFill>
                <a:srgbClr val="CCFF33"/>
              </a:solidFill>
            </a:endParaRPr>
          </a:p>
        </p:txBody>
      </p:sp>
      <p:pic>
        <p:nvPicPr>
          <p:cNvPr id="12290" name="Picture 2" descr="C:\Documents\Администратор\Мои документы\Мои рисунки\Изображение\Копия Изображение 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3929066"/>
            <a:ext cx="3885472" cy="19288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ятиугольник 5"/>
          <p:cNvSpPr/>
          <p:nvPr/>
        </p:nvSpPr>
        <p:spPr>
          <a:xfrm>
            <a:off x="2071670" y="5857892"/>
            <a:ext cx="4786346" cy="571504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Выборка фона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Подправка контура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80" cy="4997450"/>
          </a:xfrm>
        </p:spPr>
        <p:txBody>
          <a:bodyPr/>
          <a:lstStyle/>
          <a:p>
            <a:r>
              <a:rPr lang="ru-RU" sz="2400" dirty="0" smtClean="0">
                <a:solidFill>
                  <a:srgbClr val="CCFF33"/>
                </a:solidFill>
              </a:rPr>
              <a:t>Подправка контура в самом узком месте, в стыке хвоста и  тела рыбы, предполагает крайне аккуратную обработку с помощью уголка узкой стамеской. </a:t>
            </a:r>
          </a:p>
        </p:txBody>
      </p:sp>
      <p:pic>
        <p:nvPicPr>
          <p:cNvPr id="13314" name="Picture 2" descr="C:\Documents\Администратор\Мои документы\Мои рисунки\Изображение\Изображение 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286124"/>
            <a:ext cx="3621094" cy="21431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ятиугольник 5"/>
          <p:cNvSpPr/>
          <p:nvPr/>
        </p:nvSpPr>
        <p:spPr>
          <a:xfrm>
            <a:off x="2000232" y="5357826"/>
            <a:ext cx="4643470" cy="571504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Выборка фона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Подправка контура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80" cy="4997450"/>
          </a:xfrm>
        </p:spPr>
        <p:txBody>
          <a:bodyPr/>
          <a:lstStyle/>
          <a:p>
            <a:r>
              <a:rPr lang="ru-RU" sz="2800" dirty="0" smtClean="0">
                <a:solidFill>
                  <a:srgbClr val="CCFF33"/>
                </a:solidFill>
              </a:rPr>
              <a:t>Формирование  контура хвоста завершено: получились чистые стыки и плоский фон. </a:t>
            </a:r>
          </a:p>
        </p:txBody>
      </p:sp>
      <p:pic>
        <p:nvPicPr>
          <p:cNvPr id="14338" name="Picture 2" descr="C:\Documents\Администратор\Мои документы\Мои рисунки\Изображение\Копия (2) Изображение 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3143248"/>
            <a:ext cx="3767733" cy="22472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ятиугольник 5"/>
          <p:cNvSpPr/>
          <p:nvPr/>
        </p:nvSpPr>
        <p:spPr>
          <a:xfrm>
            <a:off x="2357422" y="5429264"/>
            <a:ext cx="4786346" cy="500066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контура хвоста завершено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рисунка – рыбы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Рыба должна выглядеть натурально: вид сбоку с головой, хвостом, глазом, жабрами, несколькими плавниками и ртом. Она может быть повернута в любом направлении.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Рисуйте все части, включая плавники, простыми плавными линиями.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Постарайтесь заполнить рисунком все имеющееся пространство, но оставьте зазор в 13мм между рыбой и краем заготовки по всему периметру, чтобы было достаточно пространства для работы.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Там, где внешний плавник соединяется с телом рыбы, угол должен составлять чуть больше 90°. Если вы сделаете эти углы острыми, то у вас будут трудности при их обработке. «Внутренний» плавник может иметь более острый угол – он выполняется более плоской резьбой, и его намного легче обрабатывать.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Древесные волокна должны быть длинными, чтобы обеспечить прочность изделия. Не направляйте кончики плавников поперек структуры, так как в этом случае волокна становятся короткими и  слабыми, что может привести к тому, что эта часть резьбы отломится.</a:t>
            </a:r>
          </a:p>
          <a:p>
            <a:endParaRPr lang="ru-RU" sz="2400" dirty="0">
              <a:solidFill>
                <a:srgbClr val="CC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Подправка контура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80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Сделайте первый надрез у края рта.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Прорежьте до уровня, находящегося чуть выше окончательного уровня фона.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Повторяя надрез, постепенно перемешайте лезвие и медленно приближайтесь к проведенной задней части линии рта</a:t>
            </a:r>
          </a:p>
        </p:txBody>
      </p:sp>
      <p:pic>
        <p:nvPicPr>
          <p:cNvPr id="15362" name="Picture 2" descr="C:\Documents\Администратор\Мои документы\Мои рисунки\Изображение\Копия Изображение 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3357562"/>
            <a:ext cx="3939563" cy="26698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ятиугольник 5"/>
          <p:cNvSpPr/>
          <p:nvPr/>
        </p:nvSpPr>
        <p:spPr>
          <a:xfrm>
            <a:off x="2428860" y="5929330"/>
            <a:ext cx="4786346" cy="500066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Придание формы углублению рта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Подправка контура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80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Перейдите к работе прямой стамеской. Она соответствует форме боковинок рта точно так же, как крутая стамеска соответствует форме задней части рта.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Подправьте контур слегка под наклоном, обращая внимание на глубину, а затем плавно соедините эти надрезы</a:t>
            </a:r>
          </a:p>
          <a:p>
            <a:endParaRPr lang="ru-RU" sz="1800" dirty="0" smtClean="0">
              <a:solidFill>
                <a:srgbClr val="CCFF33"/>
              </a:solidFill>
            </a:endParaRPr>
          </a:p>
        </p:txBody>
      </p:sp>
      <p:pic>
        <p:nvPicPr>
          <p:cNvPr id="16386" name="Picture 2" descr="C:\Documents\Администратор\Мои документы\Мои рисунки\Изображение\Изображение 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3500438"/>
            <a:ext cx="3214710" cy="21866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ятиугольник 5"/>
          <p:cNvSpPr/>
          <p:nvPr/>
        </p:nvSpPr>
        <p:spPr>
          <a:xfrm>
            <a:off x="2214546" y="5715016"/>
            <a:ext cx="4857784" cy="571504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Подгонка и соединение элементов рта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Подправка контура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80" cy="4997450"/>
          </a:xfrm>
        </p:spPr>
        <p:txBody>
          <a:bodyPr/>
          <a:lstStyle/>
          <a:p>
            <a:r>
              <a:rPr lang="ru-RU" sz="2400" dirty="0" smtClean="0">
                <a:solidFill>
                  <a:srgbClr val="CCFF33"/>
                </a:solidFill>
              </a:rPr>
              <a:t>Перейдите на захват с малым углом наклона, чтобы зачистить участок внутри рта до стыка стенки и фона.</a:t>
            </a:r>
          </a:p>
        </p:txBody>
      </p:sp>
      <p:pic>
        <p:nvPicPr>
          <p:cNvPr id="17410" name="Picture 2" descr="C:\Documents\Администратор\Мои документы\Мои рисунки\Изображение\Копия (3) Изображение 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786058"/>
            <a:ext cx="3219128" cy="26552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ятиугольник 5"/>
          <p:cNvSpPr/>
          <p:nvPr/>
        </p:nvSpPr>
        <p:spPr>
          <a:xfrm>
            <a:off x="1714480" y="5429264"/>
            <a:ext cx="4929222" cy="571504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Зачистка фона с помощью узкой прямой стамески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Подправка контура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Documents\Администратор\Мои документы\Мои рисунки\Изображение\Копия (2) Изображение 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714488"/>
            <a:ext cx="3786214" cy="31066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Пятиугольник 6"/>
          <p:cNvSpPr/>
          <p:nvPr/>
        </p:nvSpPr>
        <p:spPr>
          <a:xfrm>
            <a:off x="1571604" y="4786322"/>
            <a:ext cx="6643734" cy="100013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Завершенная подправка контура отверстия рта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Подправка контура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80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По завершении этапа подправки контура у вас должна получится рыба с аккуратно прорезанными контурами на гладком, чисто выбранном фоне равномерной глубины.</a:t>
            </a:r>
          </a:p>
        </p:txBody>
      </p:sp>
      <p:pic>
        <p:nvPicPr>
          <p:cNvPr id="19458" name="Picture 2" descr="C:\Documents\Администратор\Мои документы\Мои рисунки\Изображение\Копия Изображение 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3143248"/>
            <a:ext cx="5091393" cy="27860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ятиугольник 5"/>
          <p:cNvSpPr/>
          <p:nvPr/>
        </p:nvSpPr>
        <p:spPr>
          <a:xfrm>
            <a:off x="1571604" y="5786454"/>
            <a:ext cx="6429420" cy="500066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Плоскорельефное изображение рыбы после подправки контуров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2800" dirty="0" smtClean="0">
                <a:solidFill>
                  <a:srgbClr val="CCFF33"/>
                </a:solidFill>
              </a:rPr>
              <a:t>До сих пор вы занимались фоном изделия. </a:t>
            </a:r>
          </a:p>
          <a:p>
            <a:r>
              <a:rPr lang="ru-RU" sz="2800" dirty="0" smtClean="0">
                <a:solidFill>
                  <a:srgbClr val="CCFF33"/>
                </a:solidFill>
              </a:rPr>
              <a:t>Моделирование рыбы – в некотором смысле главная часть работы, ведь это и есть объект выполняемой резьбы.</a:t>
            </a:r>
          </a:p>
          <a:p>
            <a:r>
              <a:rPr lang="ru-RU" sz="2800" dirty="0" smtClean="0">
                <a:solidFill>
                  <a:srgbClr val="CCFF33"/>
                </a:solidFill>
              </a:rPr>
              <a:t>Запомните: плоскорельефная резьба всегда плоская.</a:t>
            </a:r>
          </a:p>
          <a:p>
            <a:r>
              <a:rPr lang="ru-RU" sz="2800" dirty="0" smtClean="0">
                <a:solidFill>
                  <a:srgbClr val="CCFF33"/>
                </a:solidFill>
              </a:rPr>
              <a:t>Моделирование различных форм внутри предмета должно выполняться в первую очередь, а потом уже добавляются детали поверхности и различные элементы декора.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Начните с любого плавника.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Используйте стамеску-уголок для резания линии между плавником и телом рыбы.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Слегка приподнимите стамеску-уголок так, чтобы надрез следовал углу наклона стенки, и прорежьте на половину глубины дерева, но не до уровня фона.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Выберите направление резьбы так, чтобы чистая сторона среза, сделанного стамеской-уголком, прилегала к рыбе.</a:t>
            </a:r>
          </a:p>
          <a:p>
            <a:endParaRPr lang="ru-RU" sz="1600" dirty="0" smtClean="0">
              <a:solidFill>
                <a:srgbClr val="CCFF33"/>
              </a:solidFill>
            </a:endParaRPr>
          </a:p>
          <a:p>
            <a:endParaRPr lang="ru-RU" sz="1600" dirty="0" smtClean="0">
              <a:solidFill>
                <a:srgbClr val="CCFF33"/>
              </a:solidFill>
            </a:endParaRPr>
          </a:p>
          <a:p>
            <a:endParaRPr lang="ru-RU" sz="1600" dirty="0" smtClean="0">
              <a:solidFill>
                <a:srgbClr val="CCFF33"/>
              </a:solidFill>
            </a:endParaRPr>
          </a:p>
          <a:p>
            <a:endParaRPr lang="ru-RU" sz="1600" dirty="0" smtClean="0">
              <a:solidFill>
                <a:srgbClr val="CCFF33"/>
              </a:solidFill>
            </a:endParaRPr>
          </a:p>
          <a:p>
            <a:endParaRPr lang="ru-RU" sz="1600" dirty="0" smtClean="0">
              <a:solidFill>
                <a:srgbClr val="CCFF33"/>
              </a:solidFill>
            </a:endParaRPr>
          </a:p>
          <a:p>
            <a:endParaRPr lang="ru-RU" sz="1600" dirty="0" smtClean="0">
              <a:solidFill>
                <a:srgbClr val="CCFF33"/>
              </a:solidFill>
            </a:endParaRPr>
          </a:p>
          <a:p>
            <a:endParaRPr lang="ru-RU" sz="1600" dirty="0" smtClean="0">
              <a:solidFill>
                <a:srgbClr val="CCFF33"/>
              </a:solidFill>
            </a:endParaRPr>
          </a:p>
          <a:p>
            <a:pPr algn="ctr">
              <a:buNone/>
            </a:pPr>
            <a:endParaRPr lang="ru-RU" sz="1400" dirty="0" smtClean="0">
              <a:solidFill>
                <a:srgbClr val="CCFF33"/>
              </a:solidFill>
            </a:endParaRPr>
          </a:p>
        </p:txBody>
      </p:sp>
      <p:pic>
        <p:nvPicPr>
          <p:cNvPr id="20482" name="Picture 2" descr="C:\Documents\Администратор\Мои документы\Мои рисунки\Изображение\Изображение 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4071942"/>
            <a:ext cx="2031659" cy="22274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2285984" y="5929330"/>
            <a:ext cx="4643470" cy="500066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Разделение (отделение) плавника и тела рыбы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2800" dirty="0" smtClean="0">
                <a:solidFill>
                  <a:srgbClr val="CCFF33"/>
                </a:solidFill>
              </a:rPr>
              <a:t>Теперь плавник можно углубить до половины его толщины с помощью прямой стамески.</a:t>
            </a: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pic>
        <p:nvPicPr>
          <p:cNvPr id="21506" name="Picture 2" descr="C:\Documents\Администратор\Мои документы\Мои рисунки\Изображение\Изображение 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3143248"/>
            <a:ext cx="3357586" cy="2452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1857356" y="5572140"/>
            <a:ext cx="5715040" cy="571504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Углубление плавника до половины толщины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Проработайте остальные плавники.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Заметьте: что вы делаете, представляет собой нанесение контура, вслед за которым выполняется углубление и выравнивание.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Постарайтесь сделать линию тела как можно точнее.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Обратите внимание на небольшое возвышение, оставшееся здесь слева: оно будет убрано при закруглении края.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Если такое возвышение будет иметь большой размер, с ним будет труднее справиться.</a:t>
            </a: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</p:txBody>
      </p:sp>
      <p:pic>
        <p:nvPicPr>
          <p:cNvPr id="22530" name="Picture 2" descr="C:\Documents\Администратор\Мои документы\Мои рисунки\Изображение\Копия (2) Изображение 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4071942"/>
            <a:ext cx="2875672" cy="2071702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</p:pic>
      <p:sp>
        <p:nvSpPr>
          <p:cNvPr id="6" name="Пятиугольник 5"/>
          <p:cNvSpPr/>
          <p:nvPr/>
        </p:nvSpPr>
        <p:spPr>
          <a:xfrm>
            <a:off x="2714612" y="6072206"/>
            <a:ext cx="3857652" cy="43200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Углубление плавника до половины толщины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Установите отлогую стамеску так, чтобы она соответствовала закругленному краю рисунка, который вы хотите прорезать.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Прорежьте все выпуклые края рыбы, изменяя, там где необходимо, направление резьбы с тем, чтобы следовать структуре.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Не закругляйте плавники, кончики хвоста и внутри рта.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Продолжайте резание вдоль части тела, находящейся за плавниками.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Старайтесь не втыкать уголки стамески в фон и в тело рыбы.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43108" y="6072206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Закругление края с помощью стамески плавным аккуратным движением. </a:t>
            </a:r>
            <a:endParaRPr lang="ru-RU" sz="1200" dirty="0"/>
          </a:p>
        </p:txBody>
      </p:sp>
      <p:pic>
        <p:nvPicPr>
          <p:cNvPr id="23554" name="Picture 2" descr="C:\Documents\Администратор\Мои документы\Мои рисунки\Изображение\Копия Изображение 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4000504"/>
            <a:ext cx="2684463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endParaRPr lang="ru-RU" dirty="0">
              <a:solidFill>
                <a:srgbClr val="CCFF33"/>
              </a:solidFill>
            </a:endParaRPr>
          </a:p>
        </p:txBody>
      </p:sp>
      <p:pic>
        <p:nvPicPr>
          <p:cNvPr id="5124" name="Picture 4" descr="C:\Documents\Администратор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00174"/>
            <a:ext cx="8358246" cy="51017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571480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Инструкции по созданию рисунка – рыбы. 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Уголки стамески очень часто врезаются в фон предмета или сам предмет, как показано на рисунке.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357422" y="5500702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1026" name="Picture 2" descr="C:\Documents\Администратор\Мои документы\Мои рисунки\Изображение\Изображение 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2857496"/>
            <a:ext cx="3840259" cy="26432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Когда край тела рыбы вогнут, как в случае стыка хвоста и тела, измените направление стамески и постарайтесь максимально использовать ее кривизну.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428860" y="5643578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2050" name="Picture 2" descr="C:\Documents\Администратор\Мои документы\Мои рисунки\Изображение\Копия (4) Изображение 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5" y="2857496"/>
            <a:ext cx="3606037" cy="27860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dirty="0" smtClean="0">
                <a:solidFill>
                  <a:srgbClr val="CCFF33"/>
                </a:solidFill>
              </a:rPr>
              <a:t>Используйте стамеску-уголок для прорезки контура жабры и бокового плавника.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285984" y="5357826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Прорезка контура плавника и жабры</a:t>
            </a:r>
            <a:endParaRPr lang="ru-RU" sz="1200" dirty="0"/>
          </a:p>
        </p:txBody>
      </p:sp>
      <p:pic>
        <p:nvPicPr>
          <p:cNvPr id="3074" name="Picture 2" descr="C:\Documents\Администратор\Мои документы\Мои рисунки\Изображение\Копия (3) Изображение 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3286124"/>
            <a:ext cx="3465131" cy="20717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2800" dirty="0" smtClean="0">
                <a:solidFill>
                  <a:srgbClr val="CCFF33"/>
                </a:solidFill>
              </a:rPr>
              <a:t>Срежьте любые остатки на срезе острием косой стамески.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571604" y="5072074"/>
            <a:ext cx="6500858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Надрез с остановкой с помощью косой стамески для завершения </a:t>
            </a:r>
            <a:r>
              <a:rPr lang="en-US" sz="1200" dirty="0" smtClean="0"/>
              <a:t>V</a:t>
            </a:r>
            <a:r>
              <a:rPr lang="ru-RU" sz="1200" dirty="0" smtClean="0"/>
              <a:t>разной канавки</a:t>
            </a:r>
            <a:endParaRPr lang="ru-RU" sz="1200" dirty="0"/>
          </a:p>
        </p:txBody>
      </p:sp>
      <p:pic>
        <p:nvPicPr>
          <p:cNvPr id="4098" name="Picture 2" descr="C:\Documents\Администратор\Мои документы\Мои рисунки\Изображение\Копия (2) Изображение 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2643182"/>
            <a:ext cx="3476153" cy="24288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285984" y="4786322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Рыба после того, как были углублены внешние плавники, закруглены края тела, а также нанесены контуры жабры и бокового плавника</a:t>
            </a:r>
            <a:endParaRPr lang="ru-RU" sz="1200" dirty="0"/>
          </a:p>
        </p:txBody>
      </p:sp>
      <p:pic>
        <p:nvPicPr>
          <p:cNvPr id="5123" name="Picture 3" descr="C:\Documents\Администратор\Мои документы\Мои рисунки\Изображение\Изображение 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2285992"/>
            <a:ext cx="4445927" cy="2500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Для углубления участка вокруг плавника и жабры используйте прямую стамеску, чтобы сильнее подчеркнуть их.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Для избежание эффекта «резиновой» основы объединяйте тело рыбы и фон постепенно, чтобы не было резкого наклона перед жаброй или плавником.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071670" y="5715016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трудных местах работайте стамеской до тех пор, пока сможете продвигаться, не повреждая рельефный элемент</a:t>
            </a:r>
            <a:endParaRPr lang="ru-RU" sz="1200" dirty="0"/>
          </a:p>
        </p:txBody>
      </p:sp>
      <p:pic>
        <p:nvPicPr>
          <p:cNvPr id="6146" name="Picture 2" descr="C:\Documents\Администратор\Мои документы\Мои рисунки\Изображение\Копия (4) Изображение 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3429000"/>
            <a:ext cx="2684463" cy="22447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Вы не сможете с помощью стамески добраться до узкого угла между плавником и жаброй.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Прорежьте до того места, до которого сможете.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43108" y="5572140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Углубление того, что стало «фоном» вокруг плавника и жабры</a:t>
            </a:r>
            <a:endParaRPr lang="ru-RU" sz="1200" dirty="0"/>
          </a:p>
        </p:txBody>
      </p:sp>
      <p:pic>
        <p:nvPicPr>
          <p:cNvPr id="7170" name="Picture 2" descr="C:\Documents\Администратор\Мои документы\Мои рисунки\Изображение\Копия (3) Изображение 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3357562"/>
            <a:ext cx="2706687" cy="22304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Теперь подправьте жабру и плавник с помощью плоских стамесок и отслаивающего резания.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Прорежьте угол между жаброй и плавником.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43108" y="5643578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Подправка контуров жабры и плавника отслаивающим резанием</a:t>
            </a:r>
            <a:endParaRPr lang="ru-RU" sz="1200" dirty="0"/>
          </a:p>
        </p:txBody>
      </p:sp>
      <p:pic>
        <p:nvPicPr>
          <p:cNvPr id="8194" name="Picture 2" descr="C:\Documents\Администратор\Мои документы\Мои рисунки\Изображение\Копия (2) Изображение 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2857496"/>
            <a:ext cx="3714776" cy="27991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Зачистите фон вокруг плавника и жабры с помощью плоских стамесок, а для завершения узкого угла используйте косую стамеску.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000232" y="5572140"/>
            <a:ext cx="628654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После зачистки стыков завершите работу над углом с помощью стамески-уголка.</a:t>
            </a:r>
            <a:endParaRPr lang="ru-RU" sz="1200" dirty="0"/>
          </a:p>
        </p:txBody>
      </p:sp>
      <p:pic>
        <p:nvPicPr>
          <p:cNvPr id="9218" name="Picture 2" descr="C:\Documents\Администратор\Мои документы\Мои рисунки\Изображение\Копия Изображение 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2714620"/>
            <a:ext cx="3632402" cy="2857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Используя по возможности самую большую стамеску, начните обработку от участка вокруг бокового плавника и жабры и пройдите по всему телу рыбы, аккуратно снимая стружки, как вы делали при выравнивании фона.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Не забывайте о форме рыбы, когда снимаете стружку.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43108" y="5572140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Плавно совместите фон вокруг плавника с остальной частью тела рыбы, чтобы сохранить однородный вид</a:t>
            </a:r>
            <a:endParaRPr lang="ru-RU" sz="1200" dirty="0"/>
          </a:p>
        </p:txBody>
      </p:sp>
      <p:pic>
        <p:nvPicPr>
          <p:cNvPr id="10242" name="Picture 2" descr="C:\Documents\Администратор\Мои документы\Мои рисунки\Изображение\Копия (2) Изображение 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3143248"/>
            <a:ext cx="3160212" cy="24288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74638"/>
            <a:ext cx="8786874" cy="93978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Способы переноса рисунка на заготовку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Приклейте лентой или приколите рисунок к заготовке и обведите его, сильно нажимая на линии шариковой ручкой, чтобы рисунок отпечатался на дереве. Когда вы уберете бумагу и направите свет немного сбоку на заготовку, то увидите вдавленные отпечатки линий. Затем обведите вдавленный рисунок карандашом, сохраняя по мере возможности гладкость и плавность линий.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Используйте кальку. Но такой рисунок может стираться и исчезать. Хорошо бы наклеить на рисунок прозрачную ленту, чтобы сохранить рисунок. Через нее вы будете видеть линии и сможете делать надрезы.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Если вы  достаточно уверенны в себе, то можете нарисовать рыбу прямо на заготовке. Помните: линии должны быть четкими и простыми – все лишнее будет срезаться.</a:t>
            </a:r>
            <a:endParaRPr lang="ru-RU" sz="1800" dirty="0">
              <a:solidFill>
                <a:srgbClr val="CC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Поверните стамеску так, чтобы закругленные края плавно сливались с основным телом рыбы.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Эти края не должны иметь граней и острых углов.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357422" y="5357826"/>
            <a:ext cx="4929222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Закругление краев</a:t>
            </a:r>
            <a:endParaRPr lang="ru-RU" sz="1200" dirty="0"/>
          </a:p>
        </p:txBody>
      </p:sp>
      <p:pic>
        <p:nvPicPr>
          <p:cNvPr id="2" name="Picture 2" descr="C:\Documents\Администратор\Мои документы\Мои рисунки\Изображение\Копия Изображение 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3000372"/>
            <a:ext cx="4002465" cy="23574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2800" dirty="0" smtClean="0">
                <a:solidFill>
                  <a:srgbClr val="CCFF33"/>
                </a:solidFill>
              </a:rPr>
              <a:t>Возьмите отлогую стамеску и оформите жабру.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43108" y="5786454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Выемка на жабре</a:t>
            </a:r>
            <a:endParaRPr lang="ru-RU" sz="1200" dirty="0"/>
          </a:p>
        </p:txBody>
      </p:sp>
      <p:pic>
        <p:nvPicPr>
          <p:cNvPr id="12290" name="Picture 2" descr="C:\Documents\Администратор\Мои документы\Мои рисунки\Изображение\Изображение 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3000372"/>
            <a:ext cx="3539977" cy="2857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Прорезывание выемки на хвосте; не надо делать ее однообразной на всем протяжении, придайте ей неоднородную форму.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Обратите внимание на то, что на правой стороне среза на этой картинке видны  волокна, разрезанные против структуры.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357422" y="5643578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Оформление выемки хвоста</a:t>
            </a:r>
            <a:endParaRPr lang="ru-RU" sz="1200" dirty="0"/>
          </a:p>
        </p:txBody>
      </p:sp>
      <p:pic>
        <p:nvPicPr>
          <p:cNvPr id="7" name="Picture 2" descr="C:\Documents\Администратор\Мои документы\Мои рисунки\Изображение\Копия (2) Изображение 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3357562"/>
            <a:ext cx="3149216" cy="22860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Для избежания разрывов структуры потребуется изменить направление резания, чтобы соединить две выемки, в сомой нижней точки их стыковки.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43108" y="5572140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Оформление выемки хвоста</a:t>
            </a:r>
            <a:endParaRPr lang="ru-RU" sz="1200" dirty="0"/>
          </a:p>
        </p:txBody>
      </p:sp>
      <p:pic>
        <p:nvPicPr>
          <p:cNvPr id="7" name="Picture 3" descr="C:\Documents\Администратор\Мои документы\Мои рисунки\Изображение\Изображение 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2714620"/>
            <a:ext cx="2882323" cy="2857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Моделирование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43108" y="4929198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Когда первичная обработка будет закончена, рыба будет иметь такой же вид, как на этом рисунке</a:t>
            </a:r>
            <a:endParaRPr lang="ru-RU" sz="1200" dirty="0"/>
          </a:p>
        </p:txBody>
      </p:sp>
      <p:pic>
        <p:nvPicPr>
          <p:cNvPr id="7" name="Picture 2" descr="C:\Documents\Администратор\Мои документы\Мои рисунки\Изображение\Копия Изображение 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428868"/>
            <a:ext cx="4740445" cy="2500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Проработка деталей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Не пытайтесь вырезать желобок одним надрезом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Сделайте первый надрез по текстуре вдоль одной стороны желобка, который должен быть более узким, чем окончательная ширина желобка.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43108" y="5500702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Рифление плавников</a:t>
            </a:r>
            <a:endParaRPr lang="ru-RU" sz="1200" dirty="0"/>
          </a:p>
        </p:txBody>
      </p:sp>
      <p:pic>
        <p:nvPicPr>
          <p:cNvPr id="15362" name="Picture 2" descr="C:\Documents\Администратор\Мои документы\Мои рисунки\Изображение\Изображение 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3071810"/>
            <a:ext cx="2707715" cy="2500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Проработка деталей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Сделайте несколько желобков на одном плавнике, затем тоже самое проделайте с другими плавниками, а уже потом переходите к следующему этапу.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43108" y="5286388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Обработка краев желобков плавника</a:t>
            </a:r>
            <a:endParaRPr lang="ru-RU" sz="1200" dirty="0"/>
          </a:p>
        </p:txBody>
      </p:sp>
      <p:pic>
        <p:nvPicPr>
          <p:cNvPr id="16386" name="Picture 2" descr="C:\Documents\Администратор\Мои документы\Мои рисунки\Изображение\Копия Изображение 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3071810"/>
            <a:ext cx="2606675" cy="22177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Проработка деталей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2800" dirty="0" smtClean="0">
                <a:solidFill>
                  <a:srgbClr val="CCFF33"/>
                </a:solidFill>
              </a:rPr>
              <a:t>Перейдите на прямую стамеску, чтобы зачистить основу до краев плавников.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071670" y="5214950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Зачистка фона вокруг плавника</a:t>
            </a:r>
            <a:endParaRPr lang="ru-RU" sz="1200" dirty="0"/>
          </a:p>
        </p:txBody>
      </p:sp>
      <p:pic>
        <p:nvPicPr>
          <p:cNvPr id="17410" name="Picture 2" descr="C:\Documents\Администратор\Мои документы\Мои рисунки\Изображение\Изображение 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3143248"/>
            <a:ext cx="2560637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Проработка деталей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С помощью чуть приподнятой стамески-уголка можно сделать небольшую подрезку.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214546" y="5857892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Подрезка  плавника</a:t>
            </a:r>
            <a:endParaRPr lang="ru-RU" sz="1200" dirty="0"/>
          </a:p>
        </p:txBody>
      </p:sp>
      <p:pic>
        <p:nvPicPr>
          <p:cNvPr id="18434" name="Picture 2" descr="C:\Documents\Администратор\Мои документы\Мои рисунки\Изображение\Копия (2) Изображение 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2643182"/>
            <a:ext cx="1784345" cy="32182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Проработка деталей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2400" dirty="0" smtClean="0">
                <a:solidFill>
                  <a:srgbClr val="CCFF33"/>
                </a:solidFill>
              </a:rPr>
              <a:t>С помощью крутой стамески сначала обработайте одну сторону желобка, выполняя резку по структуре; затем противоположную сторону в обратном направлении</a:t>
            </a:r>
            <a:r>
              <a:rPr lang="ru-RU" sz="1800" dirty="0" smtClean="0">
                <a:solidFill>
                  <a:srgbClr val="CCFF33"/>
                </a:solidFill>
              </a:rPr>
              <a:t>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071670" y="5643578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Рифление хвоста</a:t>
            </a:r>
            <a:endParaRPr lang="ru-RU" sz="1200" dirty="0"/>
          </a:p>
        </p:txBody>
      </p:sp>
      <p:pic>
        <p:nvPicPr>
          <p:cNvPr id="19458" name="Picture 2" descr="C:\Documents\Администратор\Мои документы\Мои рисунки\Изображение\Копия Изображение 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3571876"/>
            <a:ext cx="2606675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2" descr="C:\Documents\Администратор\Мои документы\Мои рисунки\Изображение\Изображение 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571876"/>
            <a:ext cx="2589212" cy="20717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\Администратор\Мои документы\Мои рисунки\Изображение\Копия Изображение 00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140075" y="2592388"/>
            <a:ext cx="2862072" cy="1673352"/>
          </a:xfrm>
          <a:prstGeom prst="rect">
            <a:avLst/>
          </a:prstGeom>
          <a:noFill/>
          <a:ln>
            <a:noFill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Глубина фона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2000" dirty="0" smtClean="0">
                <a:solidFill>
                  <a:srgbClr val="CCFF33"/>
                </a:solidFill>
              </a:rPr>
              <a:t>Глубина фона должна быть не более 3мм.</a:t>
            </a:r>
          </a:p>
          <a:p>
            <a:r>
              <a:rPr lang="ru-RU" sz="2000" dirty="0" smtClean="0">
                <a:solidFill>
                  <a:srgbClr val="CCFF33"/>
                </a:solidFill>
              </a:rPr>
              <a:t>Для наметки глубины нужно использовать  рейсмус.</a:t>
            </a:r>
          </a:p>
          <a:p>
            <a:endParaRPr lang="ru-RU" sz="20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CCFF33"/>
              </a:solidFill>
            </a:endParaRPr>
          </a:p>
          <a:p>
            <a:endParaRPr lang="ru-RU" sz="2000" dirty="0" smtClean="0">
              <a:solidFill>
                <a:srgbClr val="CCFF33"/>
              </a:solidFill>
            </a:endParaRPr>
          </a:p>
          <a:p>
            <a:endParaRPr lang="ru-RU" sz="2000" dirty="0">
              <a:solidFill>
                <a:srgbClr val="CCFF33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CCFF33"/>
              </a:solidFill>
            </a:endParaRPr>
          </a:p>
          <a:p>
            <a:endParaRPr lang="ru-RU" sz="2000" dirty="0">
              <a:solidFill>
                <a:srgbClr val="CCFF33"/>
              </a:solidFill>
            </a:endParaRPr>
          </a:p>
          <a:p>
            <a:endParaRPr lang="ru-RU" sz="2000" dirty="0" smtClean="0">
              <a:solidFill>
                <a:srgbClr val="CCFF33"/>
              </a:solidFill>
            </a:endParaRPr>
          </a:p>
          <a:p>
            <a:r>
              <a:rPr lang="ru-RU" sz="2000" dirty="0" smtClean="0">
                <a:solidFill>
                  <a:srgbClr val="CCFF33"/>
                </a:solidFill>
              </a:rPr>
              <a:t>Если у вас нет рейсмуса,  используйте карандаш и линейку.</a:t>
            </a:r>
          </a:p>
          <a:p>
            <a:endParaRPr lang="ru-RU" sz="1800" dirty="0">
              <a:solidFill>
                <a:srgbClr val="CC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Проработка деталей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Используйте ту же стамеску для подправки контуров желобков, стараясь не попортить фон.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214546" y="5214950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Подправка контуров краев желобков</a:t>
            </a:r>
            <a:endParaRPr lang="ru-RU" sz="1200" dirty="0"/>
          </a:p>
        </p:txBody>
      </p:sp>
      <p:pic>
        <p:nvPicPr>
          <p:cNvPr id="22530" name="Picture 2" descr="C:\Documents\Администратор\Мои документы\Мои рисунки\Изображение\Копия (3) Изображение 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2928934"/>
            <a:ext cx="3377392" cy="22860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Проработка деталей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Перейдите на прямую стамеску для зачистки фона до концов хвостовых желобков.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071670" y="4857760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Зачистка фона вокруг края хвоста</a:t>
            </a:r>
            <a:endParaRPr lang="ru-RU" sz="1200" dirty="0"/>
          </a:p>
        </p:txBody>
      </p:sp>
      <p:pic>
        <p:nvPicPr>
          <p:cNvPr id="23554" name="Picture 2" descr="C:\Documents\Администратор\Мои документы\Мои рисунки\Изображение\Копия (2) Изображение 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3071810"/>
            <a:ext cx="2670175" cy="1806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Проработка деталей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Для подрезки части хвоста, где нет рифления. Можно использовать стамеску-уголок, обеспечивая тот же эффект легкости, что и у плавников.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43108" y="4714884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Небольшая подрезка хвоста</a:t>
            </a:r>
            <a:endParaRPr lang="ru-RU" sz="1200" dirty="0"/>
          </a:p>
        </p:txBody>
      </p:sp>
      <p:pic>
        <p:nvPicPr>
          <p:cNvPr id="24578" name="Picture 2" descr="C:\Documents\Администратор\Мои документы\Мои рисунки\Изображение\Копия Изображение 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2928934"/>
            <a:ext cx="2597150" cy="17827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Проработка деталей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Держа стамеску захватом «ручка и кинжал» осторожно поворачивайте крутую стамеску, чтобы сделать круглый надрез по контуру глаза.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Для нанесения зрачка можно использовать затупленный конец гвоздя.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pic>
        <p:nvPicPr>
          <p:cNvPr id="25602" name="Picture 2" descr="C:\Documents\Администратор\Мои документы\Мои рисунки\Изображение\Изображение 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3429000"/>
            <a:ext cx="2570163" cy="2006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" name="Picture 3" descr="C:\Documents\Администратор\Мои документы\Мои рисунки\Изображение\Изображение 0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429000"/>
            <a:ext cx="2647950" cy="1976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ятиугольник 5"/>
          <p:cNvSpPr/>
          <p:nvPr/>
        </p:nvSpPr>
        <p:spPr>
          <a:xfrm>
            <a:off x="2143108" y="5357826"/>
            <a:ext cx="6000792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Формирования  зрачка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Проработка деталей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Прорежьте первую чешуйку простым долбящим движением стамески.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Каждый ряд чешуек слегка смещен относительно другого.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Не торопитесь; размещайте чешуйки аккуратно.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Нанесите чешуйки на тело рыбы, где сочтете нужным.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000232" y="5072074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Нанесение чешуек</a:t>
            </a:r>
            <a:endParaRPr lang="ru-RU" sz="1200" dirty="0"/>
          </a:p>
        </p:txBody>
      </p:sp>
      <p:pic>
        <p:nvPicPr>
          <p:cNvPr id="27650" name="Picture 2" descr="C:\Documents\Администратор\Мои документы\Мои рисунки\Изображение\Изображение 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3357562"/>
            <a:ext cx="2609850" cy="16684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Украшение фона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Большинство учащихся не хотят украшать фон, но с точки зрения дизайна детали фона используются для размещения рыбы в пространстве, что делает изделия более интересным.</a:t>
            </a: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43108" y="5214950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Нанесение водорослей на фон с помощью стамески-уголка</a:t>
            </a:r>
            <a:endParaRPr lang="ru-RU" sz="1200" dirty="0"/>
          </a:p>
        </p:txBody>
      </p:sp>
      <p:pic>
        <p:nvPicPr>
          <p:cNvPr id="32770" name="Picture 2" descr="C:\Documents\Администратор\Мои документы\Мои рисунки\Изображение\Изображение 0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3071810"/>
            <a:ext cx="3655068" cy="21431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Отделка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2800" dirty="0" smtClean="0">
                <a:solidFill>
                  <a:srgbClr val="CCFF33"/>
                </a:solidFill>
              </a:rPr>
              <a:t>Нанесите мягкой чистой кистью на изделие тонким и ровным слоем не забыв о боковинах  основы.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43108" y="5143512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Нанесение кистью прозрачного шеллака</a:t>
            </a:r>
            <a:endParaRPr lang="ru-RU" sz="1200" dirty="0"/>
          </a:p>
        </p:txBody>
      </p:sp>
      <p:pic>
        <p:nvPicPr>
          <p:cNvPr id="28674" name="Picture 2" descr="C:\Documents\Администратор\Мои документы\Мои рисунки\Изображение\Копия Изображение 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3143247"/>
            <a:ext cx="3000396" cy="20192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Отделка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Нанесите пчелиный воск только на переднюю и боковые части доски.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Нанесите тонкий слой воска с помощью хлопчатобумажной тряпочки.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214546" y="5786454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Нанесение тонкого слоя воска</a:t>
            </a:r>
            <a:endParaRPr lang="ru-RU" sz="1200" dirty="0"/>
          </a:p>
        </p:txBody>
      </p:sp>
      <p:pic>
        <p:nvPicPr>
          <p:cNvPr id="29698" name="Picture 2" descr="C:\Documents\Администратор\Мои документы\Мои рисунки\Изображение\Изображение 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2857496"/>
            <a:ext cx="3429024" cy="29145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Отделка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Сотрите избыток воска и отполируйте тряпочкой.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Оставьте на двадцать четыре часа, а затем придайте блеск с помощью жесткой щетки.</a:t>
            </a: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43108" y="5929330"/>
            <a:ext cx="5572164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Придача блеска</a:t>
            </a:r>
            <a:endParaRPr lang="ru-RU" sz="1200" dirty="0"/>
          </a:p>
        </p:txBody>
      </p:sp>
      <p:pic>
        <p:nvPicPr>
          <p:cNvPr id="30722" name="Picture 2" descr="C:\Documents\Администратор\Мои документы\Мои рисунки\Изображение\Копия (2) Изображение 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928934"/>
            <a:ext cx="3571900" cy="302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56" cy="4997450"/>
          </a:xfrm>
        </p:spPr>
        <p:txBody>
          <a:bodyPr/>
          <a:lstStyle/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CFF33"/>
              </a:solidFill>
            </a:endParaRPr>
          </a:p>
        </p:txBody>
      </p:sp>
      <p:pic>
        <p:nvPicPr>
          <p:cNvPr id="33794" name="Picture 2" descr="C:\Documents\Администратор\Мои документы\Мои рисунки\Изображение\Изображение 0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500174"/>
            <a:ext cx="5646737" cy="33099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ятиугольник 5"/>
          <p:cNvSpPr/>
          <p:nvPr/>
        </p:nvSpPr>
        <p:spPr>
          <a:xfrm>
            <a:off x="1571604" y="4786322"/>
            <a:ext cx="6500858" cy="57150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Плоскорельефное изображение рыбы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Надрезание по контуру рисунка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С помощью стамески – уголка вокруг рыбы   делается канавка, которая отделяет рыбу от остальной заготовки. 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Также допускается использовать узкую крутую  стамеску. 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Сторона среза, сделанного стамеской –   уголком,  должна быть повернута к предмету.  </a:t>
            </a:r>
          </a:p>
          <a:p>
            <a:endParaRPr lang="ru-RU" sz="1800" dirty="0">
              <a:solidFill>
                <a:srgbClr val="CCFF33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CCFF33"/>
              </a:solidFill>
            </a:endParaRPr>
          </a:p>
          <a:p>
            <a:endParaRPr lang="ru-RU" sz="1800" dirty="0">
              <a:solidFill>
                <a:srgbClr val="CCFF33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CCFF33"/>
                </a:solidFill>
              </a:rPr>
              <a:t>              </a:t>
            </a:r>
          </a:p>
          <a:p>
            <a:endParaRPr lang="ru-RU" sz="1800" dirty="0">
              <a:solidFill>
                <a:srgbClr val="CCFF33"/>
              </a:solidFill>
            </a:endParaRPr>
          </a:p>
          <a:p>
            <a:endParaRPr lang="ru-RU" sz="1800" dirty="0" smtClean="0">
              <a:solidFill>
                <a:srgbClr val="CCFF33"/>
              </a:solidFill>
            </a:endParaRPr>
          </a:p>
          <a:p>
            <a:pPr>
              <a:buNone/>
            </a:pPr>
            <a:endParaRPr lang="ru-RU" sz="1800" dirty="0">
              <a:solidFill>
                <a:srgbClr val="CCFF33"/>
              </a:solidFill>
            </a:endParaRPr>
          </a:p>
          <a:p>
            <a:endParaRPr lang="ru-RU" sz="1800" dirty="0" smtClean="0">
              <a:solidFill>
                <a:srgbClr val="CCFF33"/>
              </a:solidFill>
            </a:endParaRPr>
          </a:p>
          <a:p>
            <a:endParaRPr lang="ru-RU" sz="1800" dirty="0">
              <a:solidFill>
                <a:srgbClr val="CCFF33"/>
              </a:solidFill>
            </a:endParaRPr>
          </a:p>
          <a:p>
            <a:endParaRPr lang="ru-RU" sz="1800" dirty="0" smtClean="0">
              <a:solidFill>
                <a:srgbClr val="CCFF33"/>
              </a:solidFill>
            </a:endParaRPr>
          </a:p>
          <a:p>
            <a:endParaRPr lang="ru-RU" sz="1800" dirty="0">
              <a:solidFill>
                <a:srgbClr val="CCFF33"/>
              </a:solidFill>
            </a:endParaRPr>
          </a:p>
        </p:txBody>
      </p:sp>
      <p:pic>
        <p:nvPicPr>
          <p:cNvPr id="8196" name="Picture 4" descr="C:\Documents\Администратор\Мои документы\Мои рисунки\Изображение\Изображение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3500438"/>
            <a:ext cx="3571900" cy="22424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ятиугольник 5"/>
          <p:cNvSpPr/>
          <p:nvPr/>
        </p:nvSpPr>
        <p:spPr>
          <a:xfrm>
            <a:off x="2500298" y="5786454"/>
            <a:ext cx="4357718" cy="500066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Надрезание по контуру рисунка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Надрезание по контуру рисунка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1800" dirty="0" smtClean="0">
                <a:solidFill>
                  <a:srgbClr val="CCFF33"/>
                </a:solidFill>
              </a:rPr>
              <a:t> Глубина надреза должна быть чуть меньше окончательной глубины фона.  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Предварительный надрез, показанный на этом рисунке, демонстрирует ширину канавки, что поможет в дальнейшей работе.</a:t>
            </a:r>
          </a:p>
          <a:p>
            <a:r>
              <a:rPr lang="ru-RU" sz="1800" dirty="0" smtClean="0">
                <a:solidFill>
                  <a:srgbClr val="CCFF33"/>
                </a:solidFill>
              </a:rPr>
              <a:t>Постарайтесь, чтобы нижняя часть канавки заканчивалась чуть выше линии глубины фона, чтобы у вас оставалась немного места для того, чтобы аккуратно опуститься до уровня фона.</a:t>
            </a:r>
          </a:p>
          <a:p>
            <a:endParaRPr lang="ru-RU" sz="1800" dirty="0">
              <a:solidFill>
                <a:srgbClr val="CCFF33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CCFF33"/>
                </a:solidFill>
              </a:rPr>
              <a:t>              </a:t>
            </a:r>
          </a:p>
          <a:p>
            <a:pPr>
              <a:buNone/>
            </a:pPr>
            <a:endParaRPr lang="ru-RU" sz="1800" dirty="0">
              <a:solidFill>
                <a:srgbClr val="CCFF33"/>
              </a:solidFill>
            </a:endParaRPr>
          </a:p>
          <a:p>
            <a:endParaRPr lang="ru-RU" sz="1800" dirty="0" smtClean="0">
              <a:solidFill>
                <a:srgbClr val="CCFF33"/>
              </a:solidFill>
            </a:endParaRPr>
          </a:p>
          <a:p>
            <a:endParaRPr lang="ru-RU" sz="1800" dirty="0">
              <a:solidFill>
                <a:srgbClr val="CCFF33"/>
              </a:solidFill>
            </a:endParaRPr>
          </a:p>
          <a:p>
            <a:endParaRPr lang="ru-RU" sz="1800" dirty="0" smtClean="0">
              <a:solidFill>
                <a:srgbClr val="CCFF33"/>
              </a:solidFill>
            </a:endParaRPr>
          </a:p>
          <a:p>
            <a:endParaRPr lang="ru-RU" sz="1800" dirty="0">
              <a:solidFill>
                <a:srgbClr val="CCFF33"/>
              </a:solidFill>
            </a:endParaRPr>
          </a:p>
          <a:p>
            <a:endParaRPr lang="ru-RU" sz="1800" dirty="0" smtClean="0">
              <a:solidFill>
                <a:srgbClr val="CCFF33"/>
              </a:solidFill>
            </a:endParaRPr>
          </a:p>
          <a:p>
            <a:endParaRPr lang="ru-RU" sz="1800" dirty="0">
              <a:solidFill>
                <a:srgbClr val="CCFF33"/>
              </a:solidFill>
            </a:endParaRPr>
          </a:p>
        </p:txBody>
      </p:sp>
      <p:pic>
        <p:nvPicPr>
          <p:cNvPr id="8197" name="Picture 5" descr="C:\Documents\Администратор\Мои документы\Мои рисунки\Изображение\Копия Изображение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4000504"/>
            <a:ext cx="3214709" cy="1913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ятиугольник 5"/>
          <p:cNvSpPr/>
          <p:nvPr/>
        </p:nvSpPr>
        <p:spPr>
          <a:xfrm>
            <a:off x="2428860" y="5929330"/>
            <a:ext cx="4500594" cy="500066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Глубина надреза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фона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2800" dirty="0" smtClean="0">
                <a:solidFill>
                  <a:srgbClr val="CCFF33"/>
                </a:solidFill>
              </a:rPr>
              <a:t>Углубление фона начинайте с края доски и делайте надрез поперек структуры на постоянной глубине.</a:t>
            </a:r>
            <a:endParaRPr lang="ru-RU" sz="2800" dirty="0">
              <a:solidFill>
                <a:srgbClr val="CCFF33"/>
              </a:solidFill>
            </a:endParaRPr>
          </a:p>
        </p:txBody>
      </p:sp>
      <p:pic>
        <p:nvPicPr>
          <p:cNvPr id="9220" name="Picture 4" descr="C:\Documents\Администратор\Мои документы\Мои рисунки\Изображение\Копия (4) Изображение 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071810"/>
            <a:ext cx="3857652" cy="28428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ятиугольник 4"/>
          <p:cNvSpPr/>
          <p:nvPr/>
        </p:nvSpPr>
        <p:spPr>
          <a:xfrm>
            <a:off x="2285984" y="5786454"/>
            <a:ext cx="4643470" cy="500066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Углубление фона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рсал_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Универсал_</Template>
  <TotalTime>416</TotalTime>
  <Words>2519</Words>
  <Application>Microsoft Office PowerPoint</Application>
  <PresentationFormat>Экран (4:3)</PresentationFormat>
  <Paragraphs>397</Paragraphs>
  <Slides>69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Универсал_</vt:lpstr>
      <vt:lpstr>   Муницальное общеобразовательное учреждение                                                          «Устьянская средняя (полная) общеобразовательная школа» </vt:lpstr>
      <vt:lpstr>Плоскорельефное изделие</vt:lpstr>
      <vt:lpstr>Создание рисунка – рыбы</vt:lpstr>
      <vt:lpstr>Слайд 4</vt:lpstr>
      <vt:lpstr>Способы переноса рисунка на заготовку</vt:lpstr>
      <vt:lpstr>Глубина фона</vt:lpstr>
      <vt:lpstr>Надрезание по контуру рисунка</vt:lpstr>
      <vt:lpstr>Надрезание по контуру рисунка</vt:lpstr>
      <vt:lpstr>Создание фона</vt:lpstr>
      <vt:lpstr>Создание фона</vt:lpstr>
      <vt:lpstr>Создание фона</vt:lpstr>
      <vt:lpstr>Создание фона</vt:lpstr>
      <vt:lpstr>Создание фона</vt:lpstr>
      <vt:lpstr>Создание фона</vt:lpstr>
      <vt:lpstr>Создание фона</vt:lpstr>
      <vt:lpstr>Создание фона</vt:lpstr>
      <vt:lpstr>Создание фона</vt:lpstr>
      <vt:lpstr>Создание фона</vt:lpstr>
      <vt:lpstr>Создание фона</vt:lpstr>
      <vt:lpstr>Подправка контура</vt:lpstr>
      <vt:lpstr>Подправка  контура</vt:lpstr>
      <vt:lpstr>Подправка контура</vt:lpstr>
      <vt:lpstr>Подправка контура</vt:lpstr>
      <vt:lpstr>Подправка контура</vt:lpstr>
      <vt:lpstr>Подправка контура</vt:lpstr>
      <vt:lpstr>Подправка контура</vt:lpstr>
      <vt:lpstr>Подправка контура</vt:lpstr>
      <vt:lpstr>Подправка контура</vt:lpstr>
      <vt:lpstr>Подправка контура</vt:lpstr>
      <vt:lpstr>Подправка контура</vt:lpstr>
      <vt:lpstr>Подправка контура</vt:lpstr>
      <vt:lpstr>Подправка контура</vt:lpstr>
      <vt:lpstr>Подправка контура</vt:lpstr>
      <vt:lpstr>Подправка контура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Моделирование </vt:lpstr>
      <vt:lpstr>Проработка деталей</vt:lpstr>
      <vt:lpstr>Проработка деталей</vt:lpstr>
      <vt:lpstr>Проработка деталей</vt:lpstr>
      <vt:lpstr>Проработка деталей</vt:lpstr>
      <vt:lpstr>Проработка деталей</vt:lpstr>
      <vt:lpstr>Проработка деталей </vt:lpstr>
      <vt:lpstr>Проработка деталей</vt:lpstr>
      <vt:lpstr>Проработка деталей </vt:lpstr>
      <vt:lpstr>Проработка деталей</vt:lpstr>
      <vt:lpstr>Проработка деталей</vt:lpstr>
      <vt:lpstr>Украшение фона </vt:lpstr>
      <vt:lpstr>Отделка </vt:lpstr>
      <vt:lpstr>Отделка </vt:lpstr>
      <vt:lpstr>Отделка </vt:lpstr>
      <vt:lpstr>Слайд 69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Муницальное общеобразовательное учреждение                                                          «Устьянская средняя (полная) общеобразовательная школа» </dc:title>
  <dc:creator>HOME</dc:creator>
  <cp:lastModifiedBy>ПОДРЕЗЕНКО </cp:lastModifiedBy>
  <cp:revision>45</cp:revision>
  <dcterms:created xsi:type="dcterms:W3CDTF">2010-03-28T17:09:15Z</dcterms:created>
  <dcterms:modified xsi:type="dcterms:W3CDTF">2010-03-30T10:35:51Z</dcterms:modified>
</cp:coreProperties>
</file>