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75" r:id="rId2"/>
    <p:sldId id="276" r:id="rId3"/>
    <p:sldId id="279" r:id="rId4"/>
    <p:sldId id="28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89C7E-FC11-49A1-A3CE-E84E6EA11655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9BB8F-99A5-4673-8DCF-9F2FF395A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35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9BB8F-99A5-4673-8DCF-9F2FF395A1A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05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doit-yourself.ru/sections/rukodelie/aksessuaryi-dlya-kuhni.htm" TargetMode="External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9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6036" y="116632"/>
            <a:ext cx="4458015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4695825" algn="l"/>
              </a:tabLs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Расчет себестоимости изделия.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067619"/>
              </p:ext>
            </p:extLst>
          </p:nvPr>
        </p:nvGraphicFramePr>
        <p:xfrm>
          <a:off x="251519" y="624462"/>
          <a:ext cx="8712970" cy="6053141"/>
        </p:xfrm>
        <a:graphic>
          <a:graphicData uri="http://schemas.openxmlformats.org/drawingml/2006/table">
            <a:tbl>
              <a:tblPr/>
              <a:tblGrid>
                <a:gridCol w="1224137"/>
                <a:gridCol w="2304256"/>
                <a:gridCol w="1656184"/>
                <a:gridCol w="2016224"/>
                <a:gridCol w="1512169"/>
              </a:tblGrid>
              <a:tr h="7269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материала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Цена,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Количество,см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Стоимость,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3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Ситец в клеточку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Остатки лоскута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2х(40*30) см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en-US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Ситец на подкладку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Остатки лоскута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2х(40*30) см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en-US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Поролон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Остатки лоскута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2х(40*30) см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en-US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2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Ткань на хвостик и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гребешок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Остатки лоскута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45*6  см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en-US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Тесьма-сутаж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Остатки тесьмы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100см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Тесьма-вьюнчик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Остатки тесьмы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100см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en-US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3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Тесьма ажурная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Остатки тесьмы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80c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en-US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Нитки - мулине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Остатки от вышивания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1шт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en-US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0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Нитки белые х/б №40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Остатки от шитья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en-US" sz="1400" b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95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Итого: Для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изготовления нашей грелки понадобились только остатки ткани, тесьмы и ниток</a:t>
                      </a:r>
                      <a:r>
                        <a:rPr lang="ru-RU" sz="1600" b="1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05" marR="800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70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">
              <a:srgbClr val="FFF200">
                <a:alpha val="50000"/>
              </a:srgbClr>
            </a:gs>
            <a:gs pos="45000">
              <a:srgbClr val="FF7A00">
                <a:alpha val="49000"/>
              </a:srgbClr>
            </a:gs>
            <a:gs pos="71000">
              <a:srgbClr val="FF0300">
                <a:alpha val="41000"/>
              </a:srgbClr>
            </a:gs>
            <a:gs pos="100000">
              <a:srgbClr val="4D0808">
                <a:lumMod val="18000"/>
                <a:lumOff val="82000"/>
                <a:alpha val="31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6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Экологичность.</a:t>
            </a:r>
          </a:p>
          <a:p>
            <a:pPr algn="just">
              <a:spcAft>
                <a:spcPts val="0"/>
              </a:spcAft>
            </a:pPr>
            <a:r>
              <a:rPr lang="ru-RU" sz="1900" b="1" dirty="0">
                <a:latin typeface="Times New Roman"/>
                <a:ea typeface="Times New Roman"/>
              </a:rPr>
              <a:t>        Работа выполнена из материалов, которые не наносят вреда окружающей среде и здоровью человека</a:t>
            </a:r>
            <a:r>
              <a:rPr lang="ru-RU" sz="1900" b="1" dirty="0" smtClean="0">
                <a:latin typeface="Times New Roman"/>
                <a:ea typeface="Times New Roman"/>
              </a:rPr>
              <a:t>.</a:t>
            </a:r>
            <a:endParaRPr lang="ru-RU" sz="1900" b="1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Оценка выполненной работы.</a:t>
            </a:r>
          </a:p>
          <a:p>
            <a:pPr algn="just">
              <a:spcAft>
                <a:spcPts val="0"/>
              </a:spcAft>
            </a:pPr>
            <a:r>
              <a:rPr lang="ru-RU" sz="1900" b="1" dirty="0">
                <a:latin typeface="Times New Roman"/>
                <a:ea typeface="Times New Roman"/>
              </a:rPr>
              <a:t>        По окончании работы я проверила качество её выполнения. Получилось хорошо, чисто, аккуратно. Выполнение проекта способствовало развитию возможностей в области вышивания, овладению технологического мастерства. В целом получилось прекрасное изделие, которое согреет  холодным зимним вечером семейное </a:t>
            </a:r>
            <a:r>
              <a:rPr lang="ru-RU" sz="1900" b="1" dirty="0" smtClean="0">
                <a:latin typeface="Times New Roman"/>
                <a:ea typeface="Times New Roman"/>
              </a:rPr>
              <a:t>чаепитие.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Выводы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4695825" algn="l"/>
              </a:tabLst>
            </a:pPr>
            <a:r>
              <a:rPr lang="ru-RU" sz="1900" b="1" dirty="0">
                <a:latin typeface="Times New Roman"/>
                <a:ea typeface="Times New Roman"/>
                <a:cs typeface="Times New Roman"/>
              </a:rPr>
              <a:t>      Грелка на чайник Курочка «Гжель» удовлетворяет требованиям,    которые были предъявлены изделию вначале работы:</a:t>
            </a:r>
            <a:endParaRPr lang="ru-RU" sz="1900" b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  <a:tabLst>
                <a:tab pos="457200" algn="l"/>
                <a:tab pos="4695825" algn="l"/>
              </a:tabLst>
            </a:pPr>
            <a:r>
              <a:rPr lang="ru-RU" sz="1900" b="1" dirty="0">
                <a:latin typeface="Times New Roman"/>
                <a:ea typeface="Times New Roman"/>
                <a:cs typeface="Times New Roman"/>
              </a:rPr>
              <a:t>грелкой можно пользоваться, так как она изготовлена по размерам и чертежам</a:t>
            </a:r>
            <a:endParaRPr lang="ru-RU" sz="1900" b="1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  <a:tabLst>
                <a:tab pos="457200" algn="l"/>
                <a:tab pos="4695825" algn="l"/>
              </a:tabLst>
            </a:pPr>
            <a:r>
              <a:rPr lang="ru-RU" sz="1900" b="1" dirty="0">
                <a:latin typeface="Times New Roman"/>
                <a:ea typeface="Times New Roman"/>
                <a:cs typeface="Times New Roman"/>
              </a:rPr>
              <a:t>хорошее качество исполнения</a:t>
            </a:r>
            <a:endParaRPr lang="ru-RU" sz="1900" b="1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  <a:tabLst>
                <a:tab pos="457200" algn="l"/>
                <a:tab pos="4695825" algn="l"/>
              </a:tabLst>
            </a:pPr>
            <a:r>
              <a:rPr lang="ru-RU" sz="1900" b="1" dirty="0">
                <a:latin typeface="Times New Roman"/>
                <a:ea typeface="Times New Roman"/>
                <a:cs typeface="Times New Roman"/>
              </a:rPr>
              <a:t>грелка оригинальна, таких нет в продаже, она будет удивлять гостей, создавать хорошее  настроение</a:t>
            </a:r>
            <a:endParaRPr lang="ru-RU" sz="1900" b="1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  <a:tabLst>
                <a:tab pos="457200" algn="l"/>
                <a:tab pos="4695825" algn="l"/>
              </a:tabLst>
            </a:pPr>
            <a:r>
              <a:rPr lang="ru-RU" sz="1900" b="1" dirty="0">
                <a:latin typeface="Times New Roman"/>
                <a:ea typeface="Times New Roman"/>
                <a:cs typeface="Times New Roman"/>
              </a:rPr>
              <a:t>красивый внешний вид позволит использовать грелку еще и как украшение интерьера кухни</a:t>
            </a:r>
            <a:endParaRPr lang="ru-RU" sz="1900" b="1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  <a:tabLst>
                <a:tab pos="457200" algn="l"/>
                <a:tab pos="4695825" algn="l"/>
              </a:tabLst>
            </a:pPr>
            <a:r>
              <a:rPr lang="ru-RU" sz="1900" b="1" dirty="0">
                <a:latin typeface="Times New Roman"/>
                <a:ea typeface="Times New Roman"/>
                <a:cs typeface="Times New Roman"/>
              </a:rPr>
              <a:t>себестоимость изделия получилась низкая, так как были использованы обрезки тканей,  вторсырьё.</a:t>
            </a:r>
            <a:endParaRPr lang="ru-RU" sz="1900" b="1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  <a:tabLst>
                <a:tab pos="457200" algn="l"/>
                <a:tab pos="4695825" algn="l"/>
              </a:tabLst>
            </a:pPr>
            <a:r>
              <a:rPr lang="ru-RU" sz="1900" b="1" dirty="0">
                <a:latin typeface="Times New Roman"/>
                <a:ea typeface="Times New Roman"/>
                <a:cs typeface="Times New Roman"/>
              </a:rPr>
              <a:t>моей семье грелка очень понравилась.</a:t>
            </a:r>
            <a:endParaRPr lang="ru-RU" sz="1900" b="1" dirty="0">
              <a:latin typeface="Calibri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4695825" algn="l"/>
              </a:tabLst>
            </a:pPr>
            <a:r>
              <a:rPr lang="ru-RU" sz="19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9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562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5486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</a:rPr>
              <a:t>Как сделать чайную церемонию неповторимой? Заварить вкусный чай.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2326" y="43423"/>
            <a:ext cx="1568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u="sng" dirty="0">
                <a:solidFill>
                  <a:srgbClr val="FFFFFF"/>
                </a:solidFill>
                <a:latin typeface="Times New Roman"/>
                <a:ea typeface="Calibri"/>
              </a:rPr>
              <a:t>Реклама</a:t>
            </a:r>
          </a:p>
        </p:txBody>
      </p:sp>
      <p:pic>
        <p:nvPicPr>
          <p:cNvPr id="7" name="Picture 8" descr="http://www.samovar-online.com/upload/sm7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6" y="159631"/>
            <a:ext cx="2485256" cy="2509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00711" y="5340741"/>
            <a:ext cx="61050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FF00"/>
                </a:solidFill>
                <a:latin typeface="Times New Roman"/>
                <a:ea typeface="Calibri"/>
              </a:rPr>
              <a:t>Сделайте специальную грелку, </a:t>
            </a:r>
            <a:r>
              <a:rPr lang="ru-RU" sz="2400" b="1" dirty="0">
                <a:solidFill>
                  <a:srgbClr val="FFFF00"/>
                </a:solidFill>
                <a:latin typeface="Times New Roman"/>
                <a:ea typeface="Calibri"/>
              </a:rPr>
              <a:t>которую одевают на заварочный чайник, чтобы, поддержать в нем нужную температуру и заварить по-настоящему вкусный чай.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9" name="Picture 4" descr="http://img0.liveinternet.ru/images/attach/c/3/76/260/76260220_large_ooo23968239429367m750x740udc00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4" y="4583677"/>
            <a:ext cx="2888167" cy="2188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70197" y="2681280"/>
            <a:ext cx="27015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CFFFF"/>
                </a:solidFill>
                <a:latin typeface="Times New Roman"/>
                <a:ea typeface="Calibri"/>
              </a:rPr>
              <a:t>Само  чаепитие должно быть неспешным, а значит и чай должен как можно дольше оставаться горячим</a:t>
            </a:r>
            <a:endParaRPr lang="ru-RU" sz="2000" b="1" dirty="0">
              <a:solidFill>
                <a:srgbClr val="CCFFFF"/>
              </a:solidFill>
            </a:endParaRPr>
          </a:p>
        </p:txBody>
      </p:sp>
      <p:pic>
        <p:nvPicPr>
          <p:cNvPr id="11" name="Picture 16" descr="http://darievna.ru/uploads/konkurs_chai/konkurs_tea_46_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616" r="10826"/>
          <a:stretch/>
        </p:blipFill>
        <p:spPr bwMode="auto">
          <a:xfrm>
            <a:off x="6547510" y="-3920"/>
            <a:ext cx="2458271" cy="2114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www.darievna.ru/uploads/konkurs_chai/konkurs_tea_08_2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6648" y="1734728"/>
            <a:ext cx="3749889" cy="34081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verin-dom.ru/wp-content/uploads/2011/06/%D0%B3%D1%80%D0%B5%D0%BB%D0%BA%D0%B0-%D0%B8-%D0%BF%D0%BE%D0%B4%D1%81%D1%82%D0%B0%D0%B2%D0%BA%D0%B0-%D0%BF%D0%BE%D0%B4-%D0%B3%D0%BE%D1%80%D1%8F%D1%87%D0%B5%D0%B5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7510" y="2996952"/>
            <a:ext cx="2459574" cy="2290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144016" y="2091852"/>
            <a:ext cx="3168352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</a:rPr>
              <a:t>Такую вещь на рынке не купишь!</a:t>
            </a:r>
            <a:endParaRPr lang="ru-RU" sz="2400" b="1" dirty="0">
              <a:solidFill>
                <a:schemeClr val="accent2">
                  <a:lumMod val="20000"/>
                  <a:lumOff val="8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600" b="1" dirty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224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nigi-janzen.de/images/goods/big/122056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876239"/>
            <a:ext cx="2301068" cy="3346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rcenter.ru/files/products/pics/84102/fullsize/4308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55" y="3520480"/>
            <a:ext cx="2232944" cy="3198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vjazhi.ru/images/stories/Kuzyaa27/Morning_Ow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269" y="2780928"/>
            <a:ext cx="2323731" cy="3441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22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Используемая литература: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1.“Учимся 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играть” журнал № 3. Москва. Изд-во Просвещение. 2004г.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2.Чернякова 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В.Н. Технология обработки ткани 7-9 </a:t>
            </a:r>
            <a:r>
              <a:rPr lang="ru-RU" sz="1600" b="1" dirty="0" err="1">
                <a:latin typeface="Times New Roman"/>
                <a:ea typeface="Times New Roman"/>
                <a:cs typeface="Times New Roman"/>
              </a:rPr>
              <a:t>кл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. Москва. Просвещение. 2000г.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3.Симоненко 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В.Т. 5, 6, 7 </a:t>
            </a:r>
            <a:r>
              <a:rPr lang="ru-RU" sz="1600" b="1" dirty="0" err="1">
                <a:latin typeface="Times New Roman"/>
                <a:ea typeface="Times New Roman"/>
                <a:cs typeface="Times New Roman"/>
              </a:rPr>
              <a:t>кл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600" b="1" dirty="0" err="1">
                <a:latin typeface="Times New Roman"/>
                <a:ea typeface="Times New Roman"/>
                <a:cs typeface="Times New Roman"/>
              </a:rPr>
              <a:t>Вентана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 граф. 2002г.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4.Школа 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и производство 2003г. № 1. Изд-во Просвещение.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9525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5.Для тех, кто шьет. </a:t>
            </a:r>
            <a:r>
              <a:rPr lang="ru-RU" sz="1600" b="1" dirty="0" err="1">
                <a:latin typeface="Times New Roman"/>
                <a:ea typeface="Times New Roman"/>
                <a:cs typeface="Times New Roman"/>
              </a:rPr>
              <a:t>Е.Н.Юдина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 и др. </a:t>
            </a:r>
            <a:r>
              <a:rPr lang="ru-RU" sz="1600" b="1" dirty="0" err="1">
                <a:latin typeface="Times New Roman"/>
                <a:ea typeface="Times New Roman"/>
                <a:cs typeface="Times New Roman"/>
              </a:rPr>
              <a:t>Лениздат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. 1985г.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6.Семенов В.М. Все о чае и чаепитии: Новейшая чайная энциклопедия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7.Календарь-2008   Русское чаепитие.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 8.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  Интернет:  </a:t>
            </a:r>
            <a:r>
              <a:rPr lang="ru-RU" sz="1600" b="1" u="sng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hlinkClick r:id="rId8"/>
              </a:rPr>
              <a:t>http://doit-yourself.ru/sections/rukodelie/aksessuaryi-dlya-kuhni.htm</a:t>
            </a:r>
            <a:endParaRPr lang="ru-RU" sz="16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1276350" algn="l"/>
                <a:tab pos="1857375" algn="l"/>
              </a:tabLs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http://data11.gallery.ru/albums/gallery/239682--43721883-m750x740-ua9d9a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068" y="3550820"/>
            <a:ext cx="2110512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86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</TotalTime>
  <Words>173</Words>
  <Application>Microsoft Office PowerPoint</Application>
  <PresentationFormat>Экран (4:3)</PresentationFormat>
  <Paragraphs>87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Кнопка</dc:creator>
  <cp:lastModifiedBy>Кнопка</cp:lastModifiedBy>
  <cp:revision>33</cp:revision>
  <dcterms:created xsi:type="dcterms:W3CDTF">2013-10-28T14:09:06Z</dcterms:created>
  <dcterms:modified xsi:type="dcterms:W3CDTF">2014-01-21T15:51:41Z</dcterms:modified>
</cp:coreProperties>
</file>