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41"/>
    <a:srgbClr val="CCFFCC"/>
    <a:srgbClr val="0000CC"/>
    <a:srgbClr val="CCFFFF"/>
    <a:srgbClr val="CCECFF"/>
    <a:srgbClr val="2D614D"/>
    <a:srgbClr val="000000"/>
    <a:srgbClr val="CCCCFF"/>
    <a:srgbClr val="99C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5120471" y="1737522"/>
            <a:ext cx="2057400" cy="2868589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3F5A-0A7D-4353-9711-D881CFA1C9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0741-1799-4B19-AC4F-E9C3791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  <p:sldLayoutId id="2147483658" r:id="rId15"/>
    <p:sldLayoutId id="2147483659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9.xml"/><Relationship Id="rId4" Type="http://schemas.openxmlformats.org/officeDocument/2006/relationships/image" Target="../media/image11.gif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ch1106.mosuzedu.ru/teachda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gif"/><Relationship Id="rId3" Type="http://schemas.openxmlformats.org/officeDocument/2006/relationships/slide" Target="slide12.xml"/><Relationship Id="rId7" Type="http://schemas.openxmlformats.org/officeDocument/2006/relationships/slide" Target="slide10.xml"/><Relationship Id="rId12" Type="http://schemas.openxmlformats.org/officeDocument/2006/relationships/image" Target="../media/image9.gif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8.gif"/><Relationship Id="rId5" Type="http://schemas.openxmlformats.org/officeDocument/2006/relationships/slide" Target="slide5.xml"/><Relationship Id="rId15" Type="http://schemas.openxmlformats.org/officeDocument/2006/relationships/slide" Target="slide19.xml"/><Relationship Id="rId10" Type="http://schemas.openxmlformats.org/officeDocument/2006/relationships/image" Target="../media/image7.gif"/><Relationship Id="rId4" Type="http://schemas.openxmlformats.org/officeDocument/2006/relationships/image" Target="../media/image5.gif"/><Relationship Id="rId9" Type="http://schemas.openxmlformats.org/officeDocument/2006/relationships/image" Target="../media/image6.gif"/><Relationship Id="rId1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slide" Target="slide3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30425"/>
            <a:ext cx="7529538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Программа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«День самоуправления»</a:t>
            </a:r>
            <a:endParaRPr lang="ru-RU" sz="6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14338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ru-RU" sz="4400" b="1" kern="0" dirty="0" smtClean="0">
                <a:solidFill>
                  <a:srgbClr val="002060"/>
                </a:solidFill>
                <a:latin typeface="Monotype Corsiva" pitchFamily="66" charset="0"/>
              </a:rPr>
              <a:t>Автор:</a:t>
            </a:r>
            <a:r>
              <a:rPr lang="ru-RU" sz="4400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kern="0" dirty="0" smtClean="0">
                <a:solidFill>
                  <a:srgbClr val="662BA1"/>
                </a:solidFill>
                <a:latin typeface="Monotype Corsiva" pitchFamily="66" charset="0"/>
              </a:rPr>
              <a:t>Боярская Мария Николаевна</a:t>
            </a:r>
          </a:p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Monotype Corsiva" pitchFamily="66" charset="0"/>
              </a:rPr>
              <a:t>зам.директора по ВР</a:t>
            </a:r>
          </a:p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Monotype Corsiva" pitchFamily="66" charset="0"/>
              </a:rPr>
              <a:t>МКОУ </a:t>
            </a:r>
            <a:r>
              <a:rPr lang="ru-RU" b="1" kern="0" dirty="0" err="1" smtClean="0">
                <a:solidFill>
                  <a:srgbClr val="002060"/>
                </a:solidFill>
                <a:latin typeface="Monotype Corsiva" pitchFamily="66" charset="0"/>
              </a:rPr>
              <a:t>Барсовская</a:t>
            </a:r>
            <a:r>
              <a:rPr lang="ru-RU" b="1" kern="0" dirty="0" smtClean="0">
                <a:solidFill>
                  <a:srgbClr val="002060"/>
                </a:solidFill>
                <a:latin typeface="Monotype Corsiva" pitchFamily="66" charset="0"/>
              </a:rPr>
              <a:t> СОШ </a:t>
            </a:r>
          </a:p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ru-RU" b="1" kern="0" dirty="0" err="1" smtClean="0">
                <a:solidFill>
                  <a:srgbClr val="002060"/>
                </a:solidFill>
                <a:latin typeface="Monotype Corsiva" pitchFamily="66" charset="0"/>
              </a:rPr>
              <a:t>Киржачского</a:t>
            </a:r>
            <a:r>
              <a:rPr lang="ru-RU" b="1" kern="0" dirty="0" smtClean="0">
                <a:solidFill>
                  <a:srgbClr val="002060"/>
                </a:solidFill>
                <a:latin typeface="Monotype Corsiva" pitchFamily="66" charset="0"/>
              </a:rPr>
              <a:t> района </a:t>
            </a:r>
          </a:p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Monotype Corsiva" pitchFamily="66" charset="0"/>
              </a:rPr>
              <a:t>Владимирской области</a:t>
            </a:r>
            <a:endParaRPr lang="en-US" b="1" kern="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folHlink"/>
              </a:buClr>
              <a:buSzPct val="60000"/>
              <a:defRPr/>
            </a:pPr>
            <a:r>
              <a:rPr lang="en-US" sz="2800" kern="0" dirty="0" smtClean="0">
                <a:solidFill>
                  <a:srgbClr val="662BA1"/>
                </a:solidFill>
                <a:latin typeface="Arial" pitchFamily="34" charset="0"/>
                <a:cs typeface="Arial" pitchFamily="34" charset="0"/>
              </a:rPr>
              <a:t>mnboyar@yandex.ru</a:t>
            </a:r>
            <a:endParaRPr lang="ru-RU" sz="2800" kern="0" dirty="0" smtClean="0">
              <a:solidFill>
                <a:srgbClr val="662BA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8" descr="C:\Documents and Settings\Loner\Рабочий стол\ПРОФИ XXI\СОВ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364546" cy="1643074"/>
          </a:xfrm>
          <a:prstGeom prst="rect">
            <a:avLst/>
          </a:prstGeom>
          <a:noFill/>
          <a:ln w="12700">
            <a:solidFill>
              <a:schemeClr val="accent4">
                <a:lumMod val="95000"/>
                <a:lumOff val="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85723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МКОУ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Барсовкая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СОШ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Киржачского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района  Владимирской области</a:t>
            </a:r>
          </a:p>
        </p:txBody>
      </p:sp>
      <p:sp>
        <p:nvSpPr>
          <p:cNvPr id="7" name="Текст 11"/>
          <p:cNvSpPr txBox="1">
            <a:spLocks/>
          </p:cNvSpPr>
          <p:nvPr/>
        </p:nvSpPr>
        <p:spPr bwMode="auto">
          <a:xfrm>
            <a:off x="428596" y="5857892"/>
            <a:ext cx="83296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srgbClr val="662BA1"/>
                </a:solidFill>
                <a:latin typeface="Monotype Corsiva" pitchFamily="66" charset="0"/>
              </a:rPr>
              <a:t>2013 г</a:t>
            </a:r>
          </a:p>
        </p:txBody>
      </p:sp>
      <p:pic>
        <p:nvPicPr>
          <p:cNvPr id="9" name="Picture 4" descr="http://animashky.ru/flist/glprir/2/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929333"/>
            <a:ext cx="571500" cy="571501"/>
          </a:xfrm>
          <a:prstGeom prst="rect">
            <a:avLst/>
          </a:prstGeom>
          <a:noFill/>
        </p:spPr>
      </p:pic>
      <p:pic>
        <p:nvPicPr>
          <p:cNvPr id="10" name="Picture 4" descr="http://animashky.ru/flist/glprir/2/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929330"/>
            <a:ext cx="571500" cy="571501"/>
          </a:xfrm>
          <a:prstGeom prst="rect">
            <a:avLst/>
          </a:prstGeom>
          <a:noFill/>
        </p:spPr>
      </p:pic>
      <p:pic>
        <p:nvPicPr>
          <p:cNvPr id="11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143116"/>
            <a:ext cx="495300" cy="438151"/>
          </a:xfrm>
          <a:prstGeom prst="rect">
            <a:avLst/>
          </a:prstGeom>
          <a:noFill/>
        </p:spPr>
      </p:pic>
      <p:pic>
        <p:nvPicPr>
          <p:cNvPr id="12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49530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5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5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5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5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95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5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 реализации: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pic>
        <p:nvPicPr>
          <p:cNvPr id="5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495300" cy="438151"/>
          </a:xfrm>
          <a:prstGeom prst="rect">
            <a:avLst/>
          </a:prstGeom>
          <a:noFill/>
        </p:spPr>
      </p:pic>
      <p:pic>
        <p:nvPicPr>
          <p:cNvPr id="6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44" y="357166"/>
            <a:ext cx="495300" cy="438151"/>
          </a:xfrm>
          <a:prstGeom prst="rect">
            <a:avLst/>
          </a:prstGeom>
          <a:noFill/>
        </p:spPr>
      </p:pic>
      <p:pic>
        <p:nvPicPr>
          <p:cNvPr id="7" name="Picture 30" descr="номер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7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785786" y="1571612"/>
          <a:ext cx="7572428" cy="3749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1643074"/>
                <a:gridCol w="5929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Monotype Corsiva" pitchFamily="66" charset="0"/>
                        </a:rPr>
                        <a:t>08-00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Инструктаж о допуске к работе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Monotype Corsiva" pitchFamily="66" charset="0"/>
                        </a:rPr>
                        <a:t>с 08-30  по </a:t>
                      </a:r>
                      <a:r>
                        <a:rPr lang="ru-RU" sz="1800" b="1" dirty="0" smtClean="0">
                          <a:latin typeface="Monotype Corsiva" pitchFamily="66" charset="0"/>
                        </a:rPr>
                        <a:t>11-10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Уроки по расписанию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Monotype Corsiva" pitchFamily="66" charset="0"/>
                        </a:rPr>
                        <a:t>с 09-00  по 11-00 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Интегрированный урок для 12 «У» класса учителей.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Monotype Corsiva" pitchFamily="66" charset="0"/>
                        </a:rPr>
                        <a:t>11-30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Праздничный концерт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Monotype Corsiva" pitchFamily="66" charset="0"/>
                        </a:rPr>
                        <a:t>12-30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Итоговый</a:t>
                      </a:r>
                      <a:r>
                        <a:rPr lang="ru-RU" sz="2400" b="1" baseline="0" dirty="0" smtClean="0">
                          <a:latin typeface="Monotype Corsiva" pitchFamily="66" charset="0"/>
                        </a:rPr>
                        <a:t> п</a:t>
                      </a:r>
                      <a:r>
                        <a:rPr lang="ru-RU" sz="2400" b="1" dirty="0" smtClean="0">
                          <a:latin typeface="Monotype Corsiva" pitchFamily="66" charset="0"/>
                        </a:rPr>
                        <a:t>едагогический совет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200" b="1" dirty="0" smtClean="0">
                          <a:latin typeface="Monotype Corsiva" pitchFamily="66" charset="0"/>
                        </a:rPr>
                        <a:t>На всех переменах звучат любимые песни учителей.</a:t>
                      </a:r>
                    </a:p>
                    <a:p>
                      <a:pPr lvl="0"/>
                      <a:r>
                        <a:rPr lang="ru-RU" sz="2200" b="1" dirty="0" smtClean="0">
                          <a:latin typeface="Monotype Corsiva" pitchFamily="66" charset="0"/>
                        </a:rPr>
                        <a:t>Анкетирование учащихся и учителей в течение дня.</a:t>
                      </a:r>
                    </a:p>
                    <a:p>
                      <a:r>
                        <a:rPr lang="ru-RU" sz="2200" b="1" dirty="0" smtClean="0">
                          <a:latin typeface="Monotype Corsiva" pitchFamily="66" charset="0"/>
                        </a:rPr>
                        <a:t>Работа фоторепортера.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86446" y="5786454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86454"/>
            <a:ext cx="489194" cy="500066"/>
          </a:xfrm>
          <a:prstGeom prst="rect">
            <a:avLst/>
          </a:prstGeom>
          <a:noFill/>
        </p:spPr>
      </p:pic>
      <p:pic>
        <p:nvPicPr>
          <p:cNvPr id="12" name="Picture 6" descr="http://animashky.ru/flist/glprir/6/1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84267">
            <a:off x="1231700" y="4296772"/>
            <a:ext cx="1304394" cy="193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48" y="2357430"/>
            <a:ext cx="7786742" cy="37687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u="sng" dirty="0" smtClean="0">
                <a:latin typeface="Monotype Corsiva" pitchFamily="66" charset="0"/>
              </a:rPr>
              <a:t>Повестка дня: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Директор школы </a:t>
            </a:r>
            <a:r>
              <a:rPr lang="ru-RU" sz="3800" i="1" dirty="0" smtClean="0">
                <a:latin typeface="Monotype Corsiva" pitchFamily="66" charset="0"/>
              </a:rPr>
              <a:t>Дудкин Владислав Юрьевич: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b="1" dirty="0" smtClean="0">
                <a:latin typeface="Monotype Corsiva" pitchFamily="66" charset="0"/>
              </a:rPr>
              <a:t>«Модель успешного ученика» </a:t>
            </a:r>
            <a:r>
              <a:rPr lang="ru-RU" sz="3800" dirty="0" smtClean="0">
                <a:latin typeface="Monotype Corsiva" pitchFamily="66" charset="0"/>
              </a:rPr>
              <a:t>и </a:t>
            </a:r>
            <a:r>
              <a:rPr lang="ru-RU" sz="3800" b="1" dirty="0" smtClean="0">
                <a:latin typeface="Monotype Corsiva" pitchFamily="66" charset="0"/>
              </a:rPr>
              <a:t>«Мой идеальный учитель».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Зам. директора по УВР </a:t>
            </a:r>
            <a:r>
              <a:rPr lang="ru-RU" sz="3800" i="1" dirty="0" smtClean="0">
                <a:latin typeface="Monotype Corsiva" pitchFamily="66" charset="0"/>
              </a:rPr>
              <a:t>Давыдова </a:t>
            </a:r>
            <a:r>
              <a:rPr lang="ru-RU" sz="3800" i="1" dirty="0" err="1" smtClean="0">
                <a:latin typeface="Monotype Corsiva" pitchFamily="66" charset="0"/>
              </a:rPr>
              <a:t>Эльмира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Дамировна</a:t>
            </a:r>
            <a:r>
              <a:rPr lang="ru-RU" sz="3800" i="1" dirty="0" smtClean="0">
                <a:latin typeface="Monotype Corsiva" pitchFamily="66" charset="0"/>
              </a:rPr>
              <a:t>: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b="1" dirty="0" smtClean="0">
                <a:latin typeface="Monotype Corsiva" pitchFamily="66" charset="0"/>
              </a:rPr>
              <a:t>«Самооценка собственной деятельности» </a:t>
            </a:r>
            <a:r>
              <a:rPr lang="ru-RU" sz="3800" dirty="0" smtClean="0">
                <a:latin typeface="Monotype Corsiva" pitchFamily="66" charset="0"/>
              </a:rPr>
              <a:t>и </a:t>
            </a:r>
            <a:r>
              <a:rPr lang="ru-RU" sz="3800" b="1" dirty="0" smtClean="0">
                <a:latin typeface="Monotype Corsiva" pitchFamily="66" charset="0"/>
              </a:rPr>
              <a:t>«Успеваемость и поведение следующих учащихся в школе</a:t>
            </a:r>
            <a:r>
              <a:rPr lang="ru-RU" sz="3800" dirty="0" smtClean="0">
                <a:latin typeface="Monotype Corsiva" pitchFamily="66" charset="0"/>
              </a:rPr>
              <a:t>: Гусева Валентина, </a:t>
            </a:r>
            <a:r>
              <a:rPr lang="ru-RU" sz="3800" dirty="0" err="1" smtClean="0">
                <a:latin typeface="Monotype Corsiva" pitchFamily="66" charset="0"/>
              </a:rPr>
              <a:t>Алтунина</a:t>
            </a:r>
            <a:r>
              <a:rPr lang="ru-RU" sz="3800" dirty="0" smtClean="0">
                <a:latin typeface="Monotype Corsiva" pitchFamily="66" charset="0"/>
              </a:rPr>
              <a:t> Людмила, Боярская Мария, … </a:t>
            </a:r>
            <a:r>
              <a:rPr lang="ru-RU" sz="2900" dirty="0" smtClean="0">
                <a:latin typeface="Monotype Corsiva" pitchFamily="66" charset="0"/>
              </a:rPr>
              <a:t>(перечислить всех учителей школы)</a:t>
            </a:r>
            <a:r>
              <a:rPr lang="ru-RU" sz="3800" dirty="0" smtClean="0">
                <a:latin typeface="Monotype Corsiva" pitchFamily="66" charset="0"/>
              </a:rPr>
              <a:t>».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Зам. директора по ВР </a:t>
            </a:r>
            <a:r>
              <a:rPr lang="ru-RU" sz="3800" i="1" dirty="0" smtClean="0">
                <a:latin typeface="Monotype Corsiva" pitchFamily="66" charset="0"/>
              </a:rPr>
              <a:t>Власов Александр Владимирович: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b="1" dirty="0" smtClean="0">
                <a:latin typeface="Monotype Corsiva" pitchFamily="66" charset="0"/>
              </a:rPr>
              <a:t>«Эффективные  методы повышения настроения!».</a:t>
            </a:r>
          </a:p>
        </p:txBody>
      </p:sp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Рефлексивный э</a:t>
            </a: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тап 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pic>
        <p:nvPicPr>
          <p:cNvPr id="11" name="Picture 10" descr="номер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4" y="500047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9081"/>
            <a:ext cx="495300" cy="438151"/>
          </a:xfrm>
          <a:prstGeom prst="rect">
            <a:avLst/>
          </a:prstGeom>
          <a:noFill/>
        </p:spPr>
      </p:pic>
      <p:pic>
        <p:nvPicPr>
          <p:cNvPr id="13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72" y="428604"/>
            <a:ext cx="495300" cy="4381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28794" y="1643050"/>
            <a:ext cx="550072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Итоговый педагогический совет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5786446" y="5786454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86454"/>
            <a:ext cx="489194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928662" y="274638"/>
            <a:ext cx="6929486" cy="939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Приложения</a:t>
            </a:r>
            <a:endParaRPr kumimoji="0" lang="ru-RU" sz="40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74" y="561957"/>
            <a:ext cx="495300" cy="438151"/>
          </a:xfrm>
          <a:prstGeom prst="rect">
            <a:avLst/>
          </a:prstGeom>
          <a:noFill/>
        </p:spPr>
      </p:pic>
      <p:pic>
        <p:nvPicPr>
          <p:cNvPr id="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61957"/>
            <a:ext cx="495300" cy="438151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429124" y="5500702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500702"/>
            <a:ext cx="489194" cy="50006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1785918" y="5500702"/>
            <a:ext cx="150019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Выход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20" descr="Анимация Стрелк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500702"/>
            <a:ext cx="428625" cy="43815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1214414" y="1785926"/>
            <a:ext cx="607223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Приказ о Дне самоуправления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214414" y="2500306"/>
            <a:ext cx="607223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Образцы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бейджа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и заявления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 приеме на работу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1214414" y="3214686"/>
            <a:ext cx="607223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Контрольный лист Учителя-дублера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4414" y="3857628"/>
            <a:ext cx="607223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Протокол итогового педагогического совета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1214414" y="4500570"/>
            <a:ext cx="607223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Материалы для уроков в 12 классе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643866" cy="4643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От____________20___ г.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плану школы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05.10.20___ г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проводится ежегодный, традиционный День самоуправления. 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связи с вышеизложенным приказываю: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1. Утвердить расписание уроков: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08.30 – 09.00 – 1 урок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09.10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09.40 – 2 урок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10.00 – 10.30 – 3 урок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10.40 – 11.10 – 4 урок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. Утвердить план проведения необходимых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мероприятий: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08.00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приход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администрации, инструктаж о допуске к работе,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08.10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линейка дежурного класса при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директоре-дублере,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8.30- 11.10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уроки,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11.30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праздничный концерт,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12.30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педагогический совет по итогам Дня самоуправления.</a:t>
            </a: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. Утвердить список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администраторов и учителей-дублёров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(список прилагается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4. Ответственность за исполнение данного приказа оставляю за собой.</a:t>
            </a:r>
          </a:p>
          <a:p>
            <a:pPr>
              <a:buNone/>
            </a:pP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МП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                      Директор–дублер:                                 ____________________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подпись                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60390"/>
            <a:ext cx="6429420" cy="8683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Приказ  №___ о Дне самоуправления</a:t>
            </a:r>
            <a:endParaRPr lang="ru-RU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357950" y="6072206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6072206"/>
            <a:ext cx="428625" cy="438150"/>
          </a:xfrm>
          <a:prstGeom prst="rect">
            <a:avLst/>
          </a:prstGeom>
          <a:noFill/>
        </p:spPr>
      </p:pic>
      <p:pic>
        <p:nvPicPr>
          <p:cNvPr id="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776271"/>
            <a:ext cx="495300" cy="438151"/>
          </a:xfrm>
          <a:prstGeom prst="rect">
            <a:avLst/>
          </a:prstGeom>
          <a:noFill/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776271"/>
            <a:ext cx="49530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357430"/>
            <a:ext cx="7500990" cy="37147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Директору-дублеру </a:t>
            </a:r>
          </a:p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БарсовскаяСОШ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________________________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(Ф.И.О. директора -дублера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buNone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От______________________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ФИО учителя-дублера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проживающего(ей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по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адресу</a:t>
            </a:r>
          </a:p>
          <a:p>
            <a:pPr algn="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________________________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Заявление</a:t>
            </a:r>
          </a:p>
          <a:p>
            <a:pPr algn="ctr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Прошу принять меня на работу, в качестве учителя-дублера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______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классе 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______________________________(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указать предмет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_________________                                         ___________________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Число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Подпись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Образцы </a:t>
            </a:r>
            <a:r>
              <a:rPr lang="ru-RU" sz="32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бейджа</a:t>
            </a:r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и заявления о приеме на работу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929454" y="6143644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43644"/>
            <a:ext cx="428625" cy="43815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14348" y="2786058"/>
            <a:ext cx="3214710" cy="1714512"/>
            <a:chOff x="1428728" y="4786322"/>
            <a:chExt cx="3214710" cy="171451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28728" y="4786322"/>
              <a:ext cx="3214710" cy="1714512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00584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3200" b="1" dirty="0" smtClean="0">
                <a:ln w="11430"/>
                <a:solidFill>
                  <a:srgbClr val="0058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3200" b="1" dirty="0" smtClean="0">
                  <a:ln w="11430"/>
                  <a:solidFill>
                    <a:srgbClr val="00584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Учитель – дублер  </a:t>
              </a:r>
              <a:endParaRPr lang="ru-RU" sz="3200" b="1" dirty="0" smtClean="0">
                <a:ln w="11430"/>
                <a:solidFill>
                  <a:srgbClr val="0058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3200" b="1" dirty="0" err="1" smtClean="0">
                  <a:ln w="11430"/>
                  <a:solidFill>
                    <a:srgbClr val="00584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Савонькина</a:t>
              </a:r>
              <a:r>
                <a:rPr lang="ru-RU" sz="3200" b="1" dirty="0" smtClean="0">
                  <a:ln w="11430"/>
                  <a:solidFill>
                    <a:srgbClr val="00584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 Анна</a:t>
              </a:r>
              <a:endParaRPr lang="ru-RU" sz="3200" b="1" dirty="0" smtClean="0">
                <a:ln w="11430"/>
                <a:solidFill>
                  <a:srgbClr val="0058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14" name="Picture 12" descr="http://s17.rimg.info/6bb21801125c8b49cc52de8cb18f2430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4857760"/>
              <a:ext cx="2754233" cy="571504"/>
            </a:xfrm>
            <a:prstGeom prst="rect">
              <a:avLst/>
            </a:prstGeom>
            <a:noFill/>
          </p:spPr>
        </p:pic>
      </p:grpSp>
      <p:grpSp>
        <p:nvGrpSpPr>
          <p:cNvPr id="5" name="Группа 4"/>
          <p:cNvGrpSpPr/>
          <p:nvPr/>
        </p:nvGrpSpPr>
        <p:grpSpPr>
          <a:xfrm>
            <a:off x="3000364" y="1285860"/>
            <a:ext cx="3214710" cy="1714512"/>
            <a:chOff x="4071934" y="3929066"/>
            <a:chExt cx="3214710" cy="171451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071934" y="3929066"/>
              <a:ext cx="3214710" cy="1714512"/>
            </a:xfrm>
            <a:prstGeom prst="round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VIP</a:t>
              </a:r>
              <a:r>
                <a:rPr lang="ru-RU" sz="3200" b="1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    ученик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Боярская Мария</a:t>
              </a:r>
              <a:endParaRPr lang="ru-RU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7" name="Picture 2" descr="http://forumsmile.ru/u/e/9/6/e963c8eeea50f1e9d963e8d98047dce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2" y="4071942"/>
              <a:ext cx="1214446" cy="971558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pic>
        <p:nvPicPr>
          <p:cNvPr id="16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285728"/>
            <a:ext cx="495300" cy="438151"/>
          </a:xfrm>
          <a:prstGeom prst="rect">
            <a:avLst/>
          </a:prstGeom>
          <a:noFill/>
        </p:spPr>
      </p:pic>
      <p:pic>
        <p:nvPicPr>
          <p:cNvPr id="17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49530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формат А4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Ф.И.О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дублера___________________________________________________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Класс_______________________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____________________</a:t>
            </a:r>
          </a:p>
          <a:p>
            <a:pPr indent="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Оцените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свою работу (поставьте V в соответствующей строке):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Выполнил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 намеченное по плану урока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Столкнулся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неожиданными трудностями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Возникли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проблемы с дисциплиной на уроке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хватило времени урока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хватило подготовленного материала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Пожелания по организации Дня самоуправления в будущем году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.........................................................................................................................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.........................................................................................................................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929486" cy="8683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Контрольный лист учителя-дублера</a:t>
            </a:r>
            <a:endParaRPr lang="ru-RU" sz="32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929454" y="6143644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43644"/>
            <a:ext cx="428625" cy="4381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2285992"/>
          <a:ext cx="6096000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Фамилия, Имя ученика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Оценки за урок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Замечания по дисциплине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495300" cy="438151"/>
          </a:xfrm>
          <a:prstGeom prst="rect">
            <a:avLst/>
          </a:prstGeom>
          <a:noFill/>
        </p:spPr>
      </p:pic>
      <p:pic>
        <p:nvPicPr>
          <p:cNvPr id="10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28604"/>
            <a:ext cx="49530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5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5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450"/>
                            </p:stCondLst>
                            <p:childTnLst>
                              <p:par>
                                <p:cTn id="8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50"/>
                            </p:stCondLst>
                            <p:childTnLst>
                              <p:par>
                                <p:cTn id="8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450"/>
                            </p:stCondLst>
                            <p:childTnLst>
                              <p:par>
                                <p:cTn id="9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50"/>
                            </p:stCondLst>
                            <p:childTnLst>
                              <p:par>
                                <p:cTn id="10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50"/>
                            </p:stCondLst>
                            <p:childTnLst>
                              <p:par>
                                <p:cTn id="10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950"/>
                            </p:stCondLst>
                            <p:childTnLst>
                              <p:par>
                                <p:cTn id="1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450"/>
                            </p:stCondLst>
                            <p:childTnLst>
                              <p:par>
                                <p:cTn id="1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950"/>
                            </p:stCondLst>
                            <p:childTnLst>
                              <p:par>
                                <p:cTn id="1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143932" cy="55007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Arial" pitchFamily="34" charset="0"/>
                <a:cs typeface="Arial" pitchFamily="34" charset="0"/>
              </a:rPr>
              <a:t>от 05.10.20______ </a:t>
            </a:r>
            <a:r>
              <a:rPr lang="ru-RU" sz="5600" u="sng" dirty="0" smtClean="0">
                <a:latin typeface="Arial" pitchFamily="34" charset="0"/>
                <a:cs typeface="Arial" pitchFamily="34" charset="0"/>
              </a:rPr>
              <a:t>г.    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Присутствовало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_____ человек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5600" b="1" u="sng" dirty="0" smtClean="0">
                <a:latin typeface="Arial" pitchFamily="34" charset="0"/>
                <a:cs typeface="Arial" pitchFamily="34" charset="0"/>
              </a:rPr>
              <a:t>Повестка </a:t>
            </a:r>
            <a:r>
              <a:rPr lang="ru-RU" sz="5600" b="1" u="sng" dirty="0" smtClean="0">
                <a:latin typeface="Arial" pitchFamily="34" charset="0"/>
                <a:cs typeface="Arial" pitchFamily="34" charset="0"/>
              </a:rPr>
              <a:t>дня: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1.  Директор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школы </a:t>
            </a:r>
            <a:r>
              <a:rPr lang="ru-RU" sz="5600" i="1" dirty="0" smtClean="0">
                <a:latin typeface="Arial" pitchFamily="34" charset="0"/>
                <a:cs typeface="Arial" pitchFamily="34" charset="0"/>
              </a:rPr>
              <a:t>Дудкин Владислав Юрьевич: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«Модель успешного ученика»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«Мой идеальный учитель».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2.  Зам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. директора по УВР </a:t>
            </a:r>
            <a:r>
              <a:rPr lang="ru-RU" sz="5600" i="1" dirty="0" smtClean="0">
                <a:latin typeface="Arial" pitchFamily="34" charset="0"/>
                <a:cs typeface="Arial" pitchFamily="34" charset="0"/>
              </a:rPr>
              <a:t>Давыдова </a:t>
            </a:r>
            <a:r>
              <a:rPr lang="ru-RU" sz="5600" i="1" dirty="0" err="1" smtClean="0">
                <a:latin typeface="Arial" pitchFamily="34" charset="0"/>
                <a:cs typeface="Arial" pitchFamily="34" charset="0"/>
              </a:rPr>
              <a:t>Эльмира</a:t>
            </a:r>
            <a:r>
              <a:rPr lang="ru-RU" sz="5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600" i="1" dirty="0" err="1" smtClean="0">
                <a:latin typeface="Arial" pitchFamily="34" charset="0"/>
                <a:cs typeface="Arial" pitchFamily="34" charset="0"/>
              </a:rPr>
              <a:t>Дамировна</a:t>
            </a:r>
            <a:r>
              <a:rPr lang="ru-RU" sz="5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«Самооценка собственной деятельности»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«Успеваемость и поведение следующих учащихся в школе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: Гусева Валентина, 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Алтунина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Людмила, Боярская Мария, … (перечислить всех учителей школы)».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3.  Зам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. директора по ВР </a:t>
            </a:r>
            <a:r>
              <a:rPr lang="ru-RU" sz="5600" i="1" dirty="0" smtClean="0">
                <a:latin typeface="Arial" pitchFamily="34" charset="0"/>
                <a:cs typeface="Arial" pitchFamily="34" charset="0"/>
              </a:rPr>
              <a:t>Власов Александр Владимирович: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«Эффективные  методы повышения настроения!».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u="sng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5600" b="1" u="sng" dirty="0" err="1" smtClean="0">
                <a:latin typeface="Arial" pitchFamily="34" charset="0"/>
                <a:cs typeface="Arial" pitchFamily="34" charset="0"/>
              </a:rPr>
              <a:t>пед</a:t>
            </a:r>
            <a:r>
              <a:rPr lang="ru-RU" sz="5600" b="1" u="sng" dirty="0" smtClean="0">
                <a:latin typeface="Arial" pitchFamily="34" charset="0"/>
                <a:cs typeface="Arial" pitchFamily="34" charset="0"/>
              </a:rPr>
              <a:t>. Совета: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Утвердить модель успешного ученика (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приложение1)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Объявить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благодарность за успехи в учебе и достойное поведение следующим учащимся: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_____________________________________________________________________________,сделать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замечание и запись в дневнике: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за опоздание на уроки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___________________________________________________________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отсутствие сменной 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обуви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_____________________________________________________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нарушение правил поведения на территории 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школы_______________________________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Считать самыми «эффективными» методами повышения настроения в этот день: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Получение отличных оценок на уроках и хорошее поведение на переменах учащихся школы;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Прослушивание любимых песен в течение всего дня;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Присутствие на праздничном концерте, посвященном Дню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Учителя;</a:t>
            </a:r>
          </a:p>
          <a:p>
            <a:pPr marL="18000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Распитие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чайных и кофейных напитков с кондитерскими изделиями!!!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286676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Протокол итогового педагогического совета</a:t>
            </a:r>
            <a:endParaRPr lang="ru-RU" sz="32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495300" cy="438151"/>
          </a:xfrm>
          <a:prstGeom prst="rect">
            <a:avLst/>
          </a:prstGeom>
          <a:noFill/>
        </p:spPr>
      </p:pic>
      <p:pic>
        <p:nvPicPr>
          <p:cNvPr id="6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00042"/>
            <a:ext cx="495300" cy="438151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929454" y="6286520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6276998"/>
            <a:ext cx="428625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1438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ЭКСПРЕС – ИНТЕРВЬЮ ДЛЯ УЧИТЕЛЕЙ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«МОДЕЛЬ ИДЕАЛЬНОГО УЧЕНИКА»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"ЗВЕЗДНЫЙ МИГ» 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«УГАДАЙ-КА»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«МУЗЫКАЛЬНЫЙ»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</a:rPr>
              <a:t>«ШКОЛЬНЫЙ ОРАКУЛ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Monotype Corsiva" pitchFamily="66" charset="0"/>
              </a:rPr>
              <a:t>РЫБАЛКА ПОДАРКОВ»</a:t>
            </a:r>
            <a:endParaRPr lang="ru-RU" sz="20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Monotype Corsiva" pitchFamily="66" charset="0"/>
              </a:rPr>
              <a:t>ДЕРЕВО ПОЖЕЛАНИЙ»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«ШКОЛЬНЫЕ </a:t>
            </a:r>
            <a:r>
              <a:rPr lang="ru-RU" sz="2000" b="1" dirty="0" smtClean="0">
                <a:latin typeface="Monotype Corsiva" pitchFamily="66" charset="0"/>
              </a:rPr>
              <a:t>ГАДАНИЯ»</a:t>
            </a:r>
            <a:endParaRPr lang="ru-RU" sz="20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000" b="1" i="1" dirty="0" smtClean="0">
                <a:latin typeface="Monotype Corsiva" pitchFamily="66" charset="0"/>
              </a:rPr>
              <a:t>ПЕРЕВОД </a:t>
            </a:r>
            <a:r>
              <a:rPr lang="ru-RU" sz="2000" b="1" i="1" dirty="0" smtClean="0">
                <a:latin typeface="Monotype Corsiva" pitchFamily="66" charset="0"/>
              </a:rPr>
              <a:t>С РУССКОГО НА </a:t>
            </a:r>
            <a:r>
              <a:rPr lang="ru-RU" sz="2000" b="1" i="1" dirty="0" smtClean="0">
                <a:latin typeface="Monotype Corsiva" pitchFamily="66" charset="0"/>
              </a:rPr>
              <a:t>РУССКИЙ»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i="1" dirty="0" smtClean="0">
                <a:latin typeface="Monotype Corsiva" pitchFamily="66" charset="0"/>
              </a:rPr>
              <a:t>«БЛЕФ-КЛУБ</a:t>
            </a:r>
            <a:r>
              <a:rPr lang="ru-RU" sz="2000" b="1" i="1" dirty="0" smtClean="0">
                <a:latin typeface="Monotype Corsiva" pitchFamily="66" charset="0"/>
              </a:rPr>
              <a:t>»</a:t>
            </a:r>
            <a:r>
              <a:rPr lang="ru-RU" sz="2000" dirty="0" smtClean="0">
                <a:latin typeface="Monotype Corsiva" pitchFamily="66" charset="0"/>
              </a:rPr>
              <a:t>  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000" b="1" i="1" dirty="0" smtClean="0">
                <a:latin typeface="Monotype Corsiva" pitchFamily="66" charset="0"/>
              </a:rPr>
              <a:t>ПЕДАГОГИЧЕСКАЯ АЗБУКА»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КОНКУРС </a:t>
            </a:r>
            <a:r>
              <a:rPr lang="ru-RU" sz="2000" b="1" dirty="0" smtClean="0">
                <a:latin typeface="Monotype Corsiva" pitchFamily="66" charset="0"/>
                <a:cs typeface="Arial" pitchFamily="34" charset="0"/>
              </a:rPr>
              <a:t>«ЭКЗАМЕН»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ИГРА </a:t>
            </a:r>
            <a:r>
              <a:rPr lang="ru-RU" sz="2000" dirty="0" smtClean="0">
                <a:latin typeface="Monotype Corsiva" pitchFamily="66" charset="0"/>
              </a:rPr>
              <a:t>(«100:1</a:t>
            </a:r>
            <a:r>
              <a:rPr lang="ru-RU" sz="2000" dirty="0" smtClean="0">
                <a:latin typeface="Monotype Corsiva" pitchFamily="66" charset="0"/>
              </a:rPr>
              <a:t>») </a:t>
            </a:r>
            <a:r>
              <a:rPr lang="ru-RU" sz="2000" b="1" i="1" dirty="0" smtClean="0">
                <a:latin typeface="Monotype Corsiva" pitchFamily="66" charset="0"/>
              </a:rPr>
              <a:t>«ШКОЛЬНАЯ   ЖИЗНЬ   ГЛАЗАМИ   УЧЕНИКОВ»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72296" cy="654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Материалы  для  урока в 12 классе</a:t>
            </a:r>
            <a:endParaRPr lang="ru-RU" sz="32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>
            <a:hlinkClick r:id="rId2" action="ppaction://hlinksldjump"/>
          </p:cNvPr>
          <p:cNvSpPr/>
          <p:nvPr/>
        </p:nvSpPr>
        <p:spPr>
          <a:xfrm>
            <a:off x="6929454" y="6215082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05560"/>
            <a:ext cx="428625" cy="438150"/>
          </a:xfrm>
          <a:prstGeom prst="rect">
            <a:avLst/>
          </a:prstGeom>
          <a:noFill/>
        </p:spPr>
      </p:pic>
      <p:pic>
        <p:nvPicPr>
          <p:cNvPr id="17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28"/>
            <a:ext cx="495300" cy="438151"/>
          </a:xfrm>
          <a:prstGeom prst="rect">
            <a:avLst/>
          </a:prstGeom>
          <a:noFill/>
        </p:spPr>
      </p:pic>
      <p:pic>
        <p:nvPicPr>
          <p:cNvPr id="1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85728"/>
            <a:ext cx="495300" cy="438151"/>
          </a:xfrm>
          <a:prstGeom prst="rect">
            <a:avLst/>
          </a:prstGeom>
          <a:noFill/>
        </p:spPr>
      </p:pic>
      <p:pic>
        <p:nvPicPr>
          <p:cNvPr id="19" name="Picture 12" descr="MCj043264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285992"/>
            <a:ext cx="233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50"/>
                            </p:stCondLst>
                            <p:childTnLst>
                              <p:par>
                                <p:cTn id="9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214414" y="274638"/>
            <a:ext cx="6572296" cy="654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Источники информации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1571612"/>
            <a:ext cx="578647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http://festival.1september.ru/articles/314818/</a:t>
            </a:r>
          </a:p>
          <a:p>
            <a:pPr>
              <a:lnSpc>
                <a:spcPct val="150000"/>
              </a:lnSpc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otvet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/45871207</a:t>
            </a:r>
            <a:endParaRPr lang="ru-RU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http://sch1106.mosuzedu.ru/teachday.html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http://www.metodkabinet.eu/temkollekzii/shkola_temkollekzia.html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Анимации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http</a:t>
            </a:r>
            <a:r>
              <a:rPr lang="en-US" dirty="0" smtClean="0"/>
              <a:t>://animashky.ru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http://smiles.33bru.com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66"/>
            <a:ext cx="495300" cy="438151"/>
          </a:xfrm>
          <a:prstGeom prst="rect">
            <a:avLst/>
          </a:prstGeom>
          <a:noFill/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495300" cy="438151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2143108" y="5643578"/>
            <a:ext cx="150019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Выход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072198" y="5715016"/>
            <a:ext cx="206217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Приложения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715016"/>
            <a:ext cx="428625" cy="438150"/>
          </a:xfrm>
          <a:prstGeom prst="rect">
            <a:avLst/>
          </a:prstGeom>
          <a:noFill/>
        </p:spPr>
      </p:pic>
      <p:pic>
        <p:nvPicPr>
          <p:cNvPr id="13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643578"/>
            <a:ext cx="428625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643866" cy="25256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Для кого-то этот день может стать шагом к дальнейшему выбору профессии.  </a:t>
            </a:r>
            <a:endParaRPr lang="ru-RU" sz="35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5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«Ученье с увлеченьем нужно всем без исключения!»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Monotype Corsiva" pitchFamily="66" charset="0"/>
              </a:rPr>
              <a:t>С. Л. Соловейчик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7429552" cy="364333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9855284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Игра – дело серьезное!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5" name="Picture 4" descr="http://animashky.ru/flist/glprir/6/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572008"/>
            <a:ext cx="1500198" cy="1680223"/>
          </a:xfrm>
          <a:prstGeom prst="rect">
            <a:avLst/>
          </a:prstGeom>
          <a:noFill/>
        </p:spPr>
      </p:pic>
      <p:pic>
        <p:nvPicPr>
          <p:cNvPr id="6" name="Picture 30" descr="http://animashky.ru/flist/obprirod/3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643446"/>
            <a:ext cx="495300" cy="438151"/>
          </a:xfrm>
          <a:prstGeom prst="rect">
            <a:avLst/>
          </a:prstGeom>
          <a:noFill/>
        </p:spPr>
      </p:pic>
      <p:pic>
        <p:nvPicPr>
          <p:cNvPr id="7" name="Picture 30" descr="http://animashky.ru/flist/obprirod/3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495300" cy="438151"/>
          </a:xfrm>
          <a:prstGeom prst="rect">
            <a:avLst/>
          </a:prstGeom>
          <a:noFill/>
        </p:spPr>
      </p:pic>
      <p:pic>
        <p:nvPicPr>
          <p:cNvPr id="8" name="Picture 30" descr="http://animashky.ru/flist/obprirod/3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928670"/>
            <a:ext cx="495300" cy="438151"/>
          </a:xfrm>
          <a:prstGeom prst="rect">
            <a:avLst/>
          </a:prstGeom>
          <a:noFill/>
        </p:spPr>
      </p:pic>
      <p:pic>
        <p:nvPicPr>
          <p:cNvPr id="9" name="Picture 30" descr="http://animashky.ru/flist/obprirod/3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643446"/>
            <a:ext cx="495300" cy="438151"/>
          </a:xfrm>
          <a:prstGeom prst="rect">
            <a:avLst/>
          </a:prstGeom>
          <a:noFill/>
        </p:spPr>
      </p:pic>
      <p:pic>
        <p:nvPicPr>
          <p:cNvPr id="10" name="Picture 2" descr="http://animashky.ru/flist/glslova/25/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429264"/>
            <a:ext cx="1905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самоуправления - </a:t>
            </a:r>
            <a:r>
              <a:rPr lang="ru-RU" sz="3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не только праздник, но еще и обучающее мероприятие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358114" cy="4525963"/>
          </a:xfrm>
        </p:spPr>
        <p:txBody>
          <a:bodyPr>
            <a:normAutofit fontScale="3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Первоначально он был привязан ко Дню учителя и являлся своеобразным подарком: в этот день ученики, принимая на себя функции учителей, давали им возможность отдохнуть. Со временем День самоуправления получил статус отдельного школьного мероприятия. Изменилась и подготовка к нему: она стала чрезвычайно серьезной (чего стоят только семинары для учителей и кураторов-дублеров, не говоря уже о строгой приемке конспектов уроков!)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Но, чтобы этот день не превратился в “день безделья”, для учителей - в день, потерянный для учебного процесса, для учеников - в развлечение “постоять у доски”, необходимо было разработать четкий алгоритм успешной организации учебного процесса. Для решения этой проблемы была создана данная программа, в которой учтены методические рекомендации многих школ, о том, как провести качественный, продуктивный, полноценный учебный день, не смотря на то, что учителями станут сами дети.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Все же, сохраняя традиции школы, День самоуправления ориентирован на День Учителя.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000528" cy="868346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Путеводитель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928794" y="1214422"/>
            <a:ext cx="3786214" cy="500066"/>
          </a:xfrm>
          <a:prstGeom prst="actionButtonBlank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Цели и задачи программы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928794" y="1857364"/>
            <a:ext cx="3786214" cy="500066"/>
          </a:xfrm>
          <a:prstGeom prst="actionButtonBlank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Этапы и сроки реализации программы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1928794" y="4857760"/>
            <a:ext cx="3786214" cy="500066"/>
          </a:xfrm>
          <a:prstGeom prst="actionButtonBlank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Приложения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Picture 22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1143000" cy="238125"/>
          </a:xfrm>
          <a:prstGeom prst="rect">
            <a:avLst/>
          </a:prstGeom>
          <a:noFill/>
        </p:spPr>
      </p:pic>
      <p:pic>
        <p:nvPicPr>
          <p:cNvPr id="18" name="Picture 22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00240"/>
            <a:ext cx="1143000" cy="238125"/>
          </a:xfrm>
          <a:prstGeom prst="rect">
            <a:avLst/>
          </a:prstGeom>
          <a:noFill/>
        </p:spPr>
      </p:pic>
      <p:pic>
        <p:nvPicPr>
          <p:cNvPr id="22" name="Picture 22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636"/>
            <a:ext cx="1143000" cy="238125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571736" y="2500306"/>
            <a:ext cx="3003853" cy="428628"/>
            <a:chOff x="0" y="12"/>
            <a:chExt cx="3003853" cy="72156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12"/>
              <a:ext cx="3003853" cy="721563"/>
            </a:xfrm>
            <a:prstGeom prst="round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>
              <a:hlinkClick r:id="rId5" action="ppaction://hlinksldjump"/>
            </p:cNvPr>
            <p:cNvSpPr/>
            <p:nvPr/>
          </p:nvSpPr>
          <p:spPr>
            <a:xfrm>
              <a:off x="35224" y="35236"/>
              <a:ext cx="2933405" cy="651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Monotype Corsiva" pitchFamily="66" charset="0"/>
                </a:rPr>
                <a:t>подготовительный этап 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71736" y="3071810"/>
            <a:ext cx="3004520" cy="428628"/>
            <a:chOff x="0" y="49266"/>
            <a:chExt cx="3004520" cy="956071"/>
          </a:xfrm>
        </p:grpSpPr>
        <p:sp>
          <p:nvSpPr>
            <p:cNvPr id="33" name="Скругленный прямоугольник 32">
              <a:hlinkClick r:id="rId6" action="ppaction://hlinksldjump"/>
            </p:cNvPr>
            <p:cNvSpPr/>
            <p:nvPr/>
          </p:nvSpPr>
          <p:spPr>
            <a:xfrm>
              <a:off x="0" y="49266"/>
              <a:ext cx="3004520" cy="956071"/>
            </a:xfrm>
            <a:prstGeom prst="round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4">
              <a:hlinkClick r:id="rId6" action="ppaction://hlinksldjump"/>
            </p:cNvPr>
            <p:cNvSpPr/>
            <p:nvPr/>
          </p:nvSpPr>
          <p:spPr>
            <a:xfrm>
              <a:off x="46672" y="95938"/>
              <a:ext cx="2911176" cy="862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Monotype Corsiva" pitchFamily="66" charset="0"/>
                </a:rPr>
                <a:t>основной этап 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71736" y="3643314"/>
            <a:ext cx="3001931" cy="428628"/>
            <a:chOff x="10" y="500060"/>
            <a:chExt cx="3001931" cy="832058"/>
          </a:xfrm>
        </p:grpSpPr>
        <p:sp>
          <p:nvSpPr>
            <p:cNvPr id="39" name="Скругленный прямоугольник 38">
              <a:hlinkClick r:id="rId7" action="ppaction://hlinksldjump"/>
            </p:cNvPr>
            <p:cNvSpPr/>
            <p:nvPr/>
          </p:nvSpPr>
          <p:spPr>
            <a:xfrm>
              <a:off x="10" y="500060"/>
              <a:ext cx="3001931" cy="832058"/>
            </a:xfrm>
            <a:prstGeom prst="round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0" name="Скругленный прямоугольник 4">
              <a:hlinkClick r:id="rId7" action="ppaction://hlinksldjump"/>
            </p:cNvPr>
            <p:cNvSpPr/>
            <p:nvPr/>
          </p:nvSpPr>
          <p:spPr>
            <a:xfrm>
              <a:off x="40628" y="540678"/>
              <a:ext cx="2920695" cy="750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Monotype Corsiva" pitchFamily="66" charset="0"/>
                </a:rPr>
                <a:t>этап  реализации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71736" y="4214818"/>
            <a:ext cx="3001931" cy="500066"/>
            <a:chOff x="412" y="1047688"/>
            <a:chExt cx="3001931" cy="832058"/>
          </a:xfrm>
        </p:grpSpPr>
        <p:sp>
          <p:nvSpPr>
            <p:cNvPr id="42" name="Скругленный прямоугольник 41">
              <a:hlinkClick r:id="rId8" action="ppaction://hlinksldjump"/>
            </p:cNvPr>
            <p:cNvSpPr/>
            <p:nvPr/>
          </p:nvSpPr>
          <p:spPr>
            <a:xfrm>
              <a:off x="412" y="1047688"/>
              <a:ext cx="3001931" cy="832058"/>
            </a:xfrm>
            <a:prstGeom prst="round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>
              <a:hlinkClick r:id="rId8" action="ppaction://hlinksldjump"/>
            </p:cNvPr>
            <p:cNvSpPr/>
            <p:nvPr/>
          </p:nvSpPr>
          <p:spPr>
            <a:xfrm>
              <a:off x="41030" y="1088306"/>
              <a:ext cx="2920695" cy="750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Monotype Corsiva" pitchFamily="66" charset="0"/>
                </a:rPr>
                <a:t>рефлексивный этап 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43570" y="2500306"/>
            <a:ext cx="2071701" cy="428628"/>
            <a:chOff x="3000390" y="0"/>
            <a:chExt cx="3091901" cy="741527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000390" y="0"/>
              <a:ext cx="3091901" cy="741527"/>
            </a:xfrm>
            <a:prstGeom prst="rightArrow">
              <a:avLst>
                <a:gd name="adj1" fmla="val 75000"/>
                <a:gd name="adj2" fmla="val 50000"/>
              </a:avLst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3000390" y="92691"/>
              <a:ext cx="2813828" cy="556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Monotype Corsiva" pitchFamily="66" charset="0"/>
                </a:rPr>
                <a:t>3 – 10 сентября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43570" y="2928934"/>
            <a:ext cx="2000264" cy="642942"/>
            <a:chOff x="3000398" y="0"/>
            <a:chExt cx="3089671" cy="1385778"/>
          </a:xfrm>
        </p:grpSpPr>
        <p:sp>
          <p:nvSpPr>
            <p:cNvPr id="44" name="Стрелка вправо 43"/>
            <p:cNvSpPr/>
            <p:nvPr/>
          </p:nvSpPr>
          <p:spPr>
            <a:xfrm>
              <a:off x="3000398" y="0"/>
              <a:ext cx="3089671" cy="1385778"/>
            </a:xfrm>
            <a:prstGeom prst="rightArrow">
              <a:avLst>
                <a:gd name="adj1" fmla="val 75000"/>
                <a:gd name="adj2" fmla="val 50000"/>
              </a:avLst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3000398" y="173222"/>
              <a:ext cx="2570004" cy="1039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Monotype Corsiva" pitchFamily="66" charset="0"/>
                </a:rPr>
                <a:t>11сентября – 4октября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643570" y="3643314"/>
            <a:ext cx="1928826" cy="500066"/>
            <a:chOff x="3002343" y="1114366"/>
            <a:chExt cx="3093243" cy="700225"/>
          </a:xfrm>
        </p:grpSpPr>
        <p:sp>
          <p:nvSpPr>
            <p:cNvPr id="47" name="Стрелка вправо 46"/>
            <p:cNvSpPr/>
            <p:nvPr/>
          </p:nvSpPr>
          <p:spPr>
            <a:xfrm>
              <a:off x="3002343" y="1114366"/>
              <a:ext cx="3093243" cy="700225"/>
            </a:xfrm>
            <a:prstGeom prst="rightArrow">
              <a:avLst>
                <a:gd name="adj1" fmla="val 75000"/>
                <a:gd name="adj2" fmla="val 50000"/>
              </a:avLst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3002343" y="1201894"/>
              <a:ext cx="2830659" cy="525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dirty="0" smtClean="0">
                  <a:latin typeface="Monotype Corsiva" pitchFamily="66" charset="0"/>
                </a:rPr>
                <a:t>5</a:t>
              </a:r>
              <a:r>
                <a:rPr lang="ru-RU" sz="2000" b="1" kern="1200" dirty="0" smtClean="0">
                  <a:latin typeface="Monotype Corsiva" pitchFamily="66" charset="0"/>
                </a:rPr>
                <a:t> октября 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643570" y="4214818"/>
            <a:ext cx="1928826" cy="500066"/>
            <a:chOff x="3000405" y="490175"/>
            <a:chExt cx="3093243" cy="910642"/>
          </a:xfrm>
        </p:grpSpPr>
        <p:sp>
          <p:nvSpPr>
            <p:cNvPr id="50" name="Стрелка вправо 49"/>
            <p:cNvSpPr/>
            <p:nvPr/>
          </p:nvSpPr>
          <p:spPr>
            <a:xfrm>
              <a:off x="3000405" y="490175"/>
              <a:ext cx="3093243" cy="910642"/>
            </a:xfrm>
            <a:prstGeom prst="rightArrow">
              <a:avLst>
                <a:gd name="adj1" fmla="val 75000"/>
                <a:gd name="adj2" fmla="val 50000"/>
              </a:avLst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Стрелка вправо 4"/>
            <p:cNvSpPr/>
            <p:nvPr/>
          </p:nvSpPr>
          <p:spPr>
            <a:xfrm>
              <a:off x="3000405" y="604005"/>
              <a:ext cx="2751752" cy="682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Monotype Corsiva" pitchFamily="66" charset="0"/>
                </a:rPr>
                <a:t>5 октября </a:t>
              </a:r>
              <a:endParaRPr lang="ru-RU" sz="2000" b="1" kern="1200" dirty="0">
                <a:latin typeface="Monotype Corsiva" pitchFamily="66" charset="0"/>
              </a:endParaRPr>
            </a:p>
          </p:txBody>
        </p:sp>
      </p:grpSp>
      <p:pic>
        <p:nvPicPr>
          <p:cNvPr id="52" name="Picture 4" descr="Номер 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2500306"/>
            <a:ext cx="428628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" descr="Номер 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3071810"/>
            <a:ext cx="4000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0" descr="номер 3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3571876"/>
            <a:ext cx="4000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номер 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4214818"/>
            <a:ext cx="4000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4" descr="http://li-web.ru/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2643182"/>
            <a:ext cx="361950" cy="295275"/>
          </a:xfrm>
          <a:prstGeom prst="rect">
            <a:avLst/>
          </a:prstGeom>
          <a:noFill/>
        </p:spPr>
      </p:pic>
      <p:pic>
        <p:nvPicPr>
          <p:cNvPr id="57" name="Picture 24" descr="http://li-web.ru/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3214686"/>
            <a:ext cx="361950" cy="295275"/>
          </a:xfrm>
          <a:prstGeom prst="rect">
            <a:avLst/>
          </a:prstGeom>
          <a:noFill/>
        </p:spPr>
      </p:pic>
      <p:pic>
        <p:nvPicPr>
          <p:cNvPr id="58" name="Picture 24" descr="http://li-web.ru/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3786190"/>
            <a:ext cx="361950" cy="295275"/>
          </a:xfrm>
          <a:prstGeom prst="rect">
            <a:avLst/>
          </a:prstGeom>
          <a:noFill/>
        </p:spPr>
      </p:pic>
      <p:pic>
        <p:nvPicPr>
          <p:cNvPr id="59" name="Picture 24" descr="http://li-web.ru/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4429132"/>
            <a:ext cx="361950" cy="295275"/>
          </a:xfrm>
          <a:prstGeom prst="rect">
            <a:avLst/>
          </a:prstGeom>
          <a:noFill/>
        </p:spPr>
      </p:pic>
      <p:pic>
        <p:nvPicPr>
          <p:cNvPr id="60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4" y="785794"/>
            <a:ext cx="495300" cy="438151"/>
          </a:xfrm>
          <a:prstGeom prst="rect">
            <a:avLst/>
          </a:prstGeom>
          <a:noFill/>
        </p:spPr>
      </p:pic>
      <p:pic>
        <p:nvPicPr>
          <p:cNvPr id="61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785794"/>
            <a:ext cx="495300" cy="438151"/>
          </a:xfrm>
          <a:prstGeom prst="rect">
            <a:avLst/>
          </a:prstGeom>
          <a:noFill/>
        </p:spPr>
      </p:pic>
      <p:sp>
        <p:nvSpPr>
          <p:cNvPr id="62" name="Скругленный прямоугольник 61">
            <a:hlinkClick r:id="rId15" action="ppaction://hlinksldjump"/>
          </p:cNvPr>
          <p:cNvSpPr/>
          <p:nvPr/>
        </p:nvSpPr>
        <p:spPr>
          <a:xfrm>
            <a:off x="7429520" y="6143644"/>
            <a:ext cx="150019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Выход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3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958" y="6143644"/>
            <a:ext cx="428625" cy="438150"/>
          </a:xfrm>
          <a:prstGeom prst="rect">
            <a:avLst/>
          </a:prstGeom>
          <a:noFill/>
        </p:spPr>
      </p:pic>
      <p:pic>
        <p:nvPicPr>
          <p:cNvPr id="64" name="Picture 22" descr="Анимация Стр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643578"/>
            <a:ext cx="1143000" cy="238125"/>
          </a:xfrm>
          <a:prstGeom prst="rect">
            <a:avLst/>
          </a:prstGeom>
          <a:noFill/>
        </p:spPr>
      </p:pic>
      <p:sp>
        <p:nvSpPr>
          <p:cNvPr id="65" name="Управляющая кнопка: настраиваемая 64">
            <a:hlinkClick r:id="rId17" action="ppaction://hlinksldjump" highlightClick="1"/>
          </p:cNvPr>
          <p:cNvSpPr/>
          <p:nvPr/>
        </p:nvSpPr>
        <p:spPr>
          <a:xfrm>
            <a:off x="1928794" y="5500702"/>
            <a:ext cx="3786214" cy="500066"/>
          </a:xfrm>
          <a:prstGeom prst="actionButtonBlank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Источники информации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5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5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50"/>
                            </p:stCondLst>
                            <p:childTnLst>
                              <p:par>
                                <p:cTn id="5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50"/>
                            </p:stCondLst>
                            <p:childTnLst>
                              <p:par>
                                <p:cTn id="6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5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7943848" cy="2439982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Arial" pitchFamily="34" charset="0"/>
              </a:rPr>
              <a:t>Цели: </a:t>
            </a:r>
            <a:r>
              <a:rPr lang="ru-RU" sz="1800" b="1" u="sng" dirty="0" smtClean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1800" b="1" u="sng" dirty="0" smtClean="0">
                <a:latin typeface="Monotype Corsiva" pitchFamily="66" charset="0"/>
                <a:cs typeface="Arial" pitchFamily="34" charset="0"/>
              </a:rPr>
            </a:br>
            <a:r>
              <a:rPr lang="ru-RU" sz="1800" b="1" u="sng" dirty="0" smtClean="0">
                <a:latin typeface="Monotype Corsiva" pitchFamily="66" charset="0"/>
                <a:cs typeface="Arial" pitchFamily="34" charset="0"/>
              </a:rPr>
              <a:t>Для педагогов </a:t>
            </a:r>
            <a:r>
              <a:rPr lang="ru-RU" sz="1800" dirty="0" smtClean="0">
                <a:latin typeface="Monotype Corsiva" pitchFamily="66" charset="0"/>
                <a:cs typeface="Arial" pitchFamily="34" charset="0"/>
              </a:rPr>
              <a:t>- повышение уровня коммуникативной и управленческой культуры,</a:t>
            </a:r>
            <a:br>
              <a:rPr lang="ru-RU" sz="1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1800" dirty="0" smtClean="0">
                <a:latin typeface="Monotype Corsiva" pitchFamily="66" charset="0"/>
                <a:cs typeface="Arial" pitchFamily="34" charset="0"/>
              </a:rPr>
              <a:t>профессионально - педагогических умений у </a:t>
            </a:r>
            <a:r>
              <a:rPr lang="ru-RU" sz="1800" dirty="0" err="1" smtClean="0">
                <a:latin typeface="Monotype Corsiva" pitchFamily="66" charset="0"/>
                <a:cs typeface="Arial" pitchFamily="34" charset="0"/>
              </a:rPr>
              <a:t>профориентированных</a:t>
            </a:r>
            <a:r>
              <a:rPr lang="ru-RU" sz="1800" dirty="0" smtClean="0">
                <a:latin typeface="Monotype Corsiva" pitchFamily="66" charset="0"/>
                <a:cs typeface="Arial" pitchFamily="34" charset="0"/>
              </a:rPr>
              <a:t>  обучающихся, создание условий для развития способностей и интересов членов ученического самоуправления</a:t>
            </a:r>
            <a:br>
              <a:rPr lang="ru-RU" sz="1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1800" b="1" u="sng" dirty="0" smtClean="0">
                <a:latin typeface="Monotype Corsiva" pitchFamily="66" charset="0"/>
                <a:cs typeface="Arial" pitchFamily="34" charset="0"/>
              </a:rPr>
              <a:t>Для учащихся </a:t>
            </a:r>
            <a:r>
              <a:rPr lang="ru-RU" sz="1800" dirty="0" smtClean="0">
                <a:latin typeface="Monotype Corsiva" pitchFamily="66" charset="0"/>
                <a:cs typeface="Arial" pitchFamily="34" charset="0"/>
              </a:rPr>
              <a:t>– развитие ключевых компетентностей, профориентации развития самостоятельного мышления и самосознания, саморазвитие</a:t>
            </a:r>
            <a:br>
              <a:rPr lang="ru-RU" sz="1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1800" b="1" u="sng" dirty="0" smtClean="0">
                <a:latin typeface="Monotype Corsiva" pitchFamily="66" charset="0"/>
                <a:cs typeface="Arial" pitchFamily="34" charset="0"/>
              </a:rPr>
              <a:t>Для школы </a:t>
            </a:r>
            <a:r>
              <a:rPr lang="ru-RU" sz="1800" dirty="0" smtClean="0">
                <a:latin typeface="Monotype Corsiva" pitchFamily="66" charset="0"/>
                <a:cs typeface="Arial" pitchFamily="34" charset="0"/>
              </a:rPr>
              <a:t>– формирование позитивной, психологически комфортной образовательной среды.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1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643314"/>
            <a:ext cx="7858180" cy="27146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Задачи: 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организация деятельности старшеклассников в рамках ознакомления </a:t>
            </a:r>
            <a:r>
              <a:rPr lang="en-US" sz="1900" dirty="0" smtClean="0">
                <a:latin typeface="Monotype Corsiva" pitchFamily="66" charset="0"/>
              </a:rPr>
              <a:t>c</a:t>
            </a:r>
            <a:r>
              <a:rPr lang="ru-RU" sz="1900" dirty="0" smtClean="0">
                <a:latin typeface="Monotype Corsiva" pitchFamily="66" charset="0"/>
              </a:rPr>
              <a:t> профессией учителя;</a:t>
            </a:r>
          </a:p>
          <a:p>
            <a:pPr lvl="0" fontAlgn="base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выявление лидерских качеств учащихся и их применение в школьной жизни. 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развитие  инициативы , навыков общения и творческой деятельности учащихся;  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воспитание  уважительного отношения к профессии учителя;</a:t>
            </a:r>
            <a:r>
              <a:rPr lang="ru-RU" sz="1900" b="1" dirty="0" smtClean="0">
                <a:latin typeface="Monotype Corsiva" pitchFamily="66" charset="0"/>
              </a:rPr>
              <a:t> </a:t>
            </a:r>
          </a:p>
          <a:p>
            <a:pPr lvl="0" fontAlgn="base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воспитание самостоятельности, ответственного   отношения к  порученному делу;</a:t>
            </a:r>
          </a:p>
          <a:p>
            <a:pPr lvl="0">
              <a:buFont typeface="Wingdings" pitchFamily="2" charset="2"/>
              <a:buChar char="q"/>
            </a:pPr>
            <a:r>
              <a:rPr lang="ru-RU" sz="1900" dirty="0" smtClean="0">
                <a:latin typeface="Monotype Corsiva" pitchFamily="66" charset="0"/>
              </a:rPr>
              <a:t>организация праздничного концерта.</a:t>
            </a:r>
          </a:p>
          <a:p>
            <a:pPr fontAlgn="base"/>
            <a:endParaRPr lang="ru-RU" dirty="0" smtClean="0"/>
          </a:p>
          <a:p>
            <a:pPr lvl="0" fontAlgn="base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28604"/>
            <a:ext cx="692948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Цели и задачи программы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072198" y="6072206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061" y="6000768"/>
            <a:ext cx="559079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5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5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5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04389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Все учащиеся 10 - 11 классов, независимо от успеваемости, желающие стать учителем-дублером пишут заявление о приеме на работу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Разработать Положения о Дне самоуправления.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Провести педагогическое совещание для дублеров, на котором представить Положение о Дне самоуправления.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Провести выборы администраторов-дублеров: Директора, Заместитель по информационно-аналитическим вопросам, Заместителя директора по организации учебного процесса, Заместителя директора по ВР, начальника службы безопасности.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Утвердить состав администраторов-дублеров и познакомить их с должностными обязанностями.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Подготовить подробные Памятки классным руководителям и учителям предметникам.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Доверить и возложить ответственность на администраторов-дублеров за дальнейшую подготовку.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Распределить классы за учителями-дублерами, познакомить их с должностными обязанностями. 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Провести установочные семинары с педагогами, обучающимися по целям, задачам.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Подготовить пресс - группу из числа обучающихся для освещения мероприятия.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Подготовительный этап: </a:t>
            </a:r>
            <a:br>
              <a:rPr kumimoji="0" lang="ru-RU" sz="4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00760" y="6286520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070" y="6286520"/>
            <a:ext cx="489194" cy="500066"/>
          </a:xfrm>
          <a:prstGeom prst="rect">
            <a:avLst/>
          </a:prstGeom>
          <a:noFill/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57166"/>
            <a:ext cx="495300" cy="438151"/>
          </a:xfrm>
          <a:prstGeom prst="rect">
            <a:avLst/>
          </a:prstGeom>
          <a:noFill/>
        </p:spPr>
      </p:pic>
      <p:pic>
        <p:nvPicPr>
          <p:cNvPr id="10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66"/>
            <a:ext cx="495300" cy="438151"/>
          </a:xfrm>
          <a:prstGeom prst="rect">
            <a:avLst/>
          </a:prstGeom>
          <a:noFill/>
        </p:spPr>
      </p:pic>
      <p:pic>
        <p:nvPicPr>
          <p:cNvPr id="11" name="Picture 4" descr="Номер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5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5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5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95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95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95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950"/>
                            </p:stCondLst>
                            <p:childTnLst>
                              <p:par>
                                <p:cTn id="8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95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428736"/>
          <a:ext cx="7929618" cy="4850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0473"/>
                <a:gridCol w="6329145"/>
              </a:tblGrid>
              <a:tr h="40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Кто?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Что делает?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Директор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 административное совещание, на котором разрабатывается подробный план подготовки проведения Дня самоуправления;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назначает педагогические советы и административные совещания;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 первый педагогический совет дублеров “Имидж, этикет и стиль одежды учителя”;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 административное совещание, на котором каждый администратор докладывает о готовности, обсуждаются рабочие вопросы, принимаются решения, готовится итоговый вариант Приказа об утверждении распорядка дня, звонков, учителей-дублеров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Заместитель по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информа-ционно-ана-литическим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вопросам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готовит образцы документов: заявления о приеме на работу, контрольные листы, оформляет информационный стенд для учителей-дублеров;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осуществляет сбор заявлений, составляет расписание собеседований, оформляет памятки, приказы, протоколы;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осуществляет связь с педагогами предметниками по различным организационным вопросам;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формирует комплекты документации, изготавливает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бейджи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572396" y="6357958"/>
            <a:ext cx="571504" cy="428628"/>
          </a:xfrm>
          <a:prstGeom prst="actionButtonBlank">
            <a:avLst/>
          </a:prstGeom>
          <a:solidFill>
            <a:srgbClr val="FFFFCC"/>
          </a:solidFill>
          <a:ln>
            <a:solidFill>
              <a:srgbClr val="99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" name="Picture 24" descr="http://li-web.ru/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512" y="6419873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495300" cy="438151"/>
          </a:xfrm>
          <a:prstGeom prst="rect">
            <a:avLst/>
          </a:prstGeom>
          <a:noFill/>
        </p:spPr>
      </p:pic>
      <p:pic>
        <p:nvPicPr>
          <p:cNvPr id="13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495300" cy="438151"/>
          </a:xfrm>
          <a:prstGeom prst="rect">
            <a:avLst/>
          </a:prstGeom>
          <a:noFill/>
        </p:spPr>
      </p:pic>
      <p:pic>
        <p:nvPicPr>
          <p:cNvPr id="14" name="Picture 9" descr="Номер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642910" y="1163988"/>
          <a:ext cx="7929618" cy="492249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1636"/>
                <a:gridCol w="6357982"/>
              </a:tblGrid>
              <a:tr h="40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Кто?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Что делает?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Заместитель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директора по организации учебного процесса</a:t>
                      </a:r>
                      <a:endParaRPr lang="ru-RU" sz="1600" b="1" dirty="0" smtClean="0"/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составляет расписание уроков (по 3 урока);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объявляет вакансии и проводит конкурсный отбор учителей-дублеров на основании собеседования;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 собеседования, утверждает конспекты уроков, согласованные с педагогом предметником;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консультирует учителей, знакомит их с комплектом игровых документов;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выставляет необходимые вакансии на информационном стенде, готовит необходимые документы;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сверяет расписание, время уроков и т.д.; 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закрывает все вакансии; проверяет наличие и качество конспекта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 выборочно или целенаправленно посещать уроки учителей- дублёров. 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Заместитель по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воспитатель-ной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работе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объявляет о наборе концертных номеров;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формирует творческую группу, из состава творческой группы выбирает ведущих программы;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организует репетиции;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назначает время генеральной репетиции, корректирует сценарий, занимается режиссурой, музыкальным и световым оформлением;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 педагогическим советам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8358214" y="6357958"/>
            <a:ext cx="571504" cy="428628"/>
          </a:xfrm>
          <a:prstGeom prst="actionButtonBlank">
            <a:avLst/>
          </a:prstGeom>
          <a:solidFill>
            <a:srgbClr val="FFFFCC"/>
          </a:solidFill>
          <a:ln>
            <a:solidFill>
              <a:srgbClr val="99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" name="Picture 24" descr="http://li-web.ru/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30" y="6419850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pic>
        <p:nvPicPr>
          <p:cNvPr id="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66"/>
            <a:ext cx="495300" cy="438151"/>
          </a:xfrm>
          <a:prstGeom prst="rect">
            <a:avLst/>
          </a:prstGeom>
          <a:noFill/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495300" cy="438151"/>
          </a:xfrm>
          <a:prstGeom prst="rect">
            <a:avLst/>
          </a:prstGeom>
          <a:noFill/>
        </p:spPr>
      </p:pic>
      <p:pic>
        <p:nvPicPr>
          <p:cNvPr id="10" name="Picture 9" descr="Номер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4" y="357166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pic>
        <p:nvPicPr>
          <p:cNvPr id="7" name="Picture 9" descr="Номер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66"/>
            <a:ext cx="495300" cy="438151"/>
          </a:xfrm>
          <a:prstGeom prst="rect">
            <a:avLst/>
          </a:prstGeom>
          <a:noFill/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495300" cy="438151"/>
          </a:xfrm>
          <a:prstGeom prst="rect">
            <a:avLst/>
          </a:prstGeom>
          <a:noFill/>
        </p:spPr>
      </p:pic>
      <p:graphicFrame>
        <p:nvGraphicFramePr>
          <p:cNvPr id="10" name="Содержимое 6"/>
          <p:cNvGraphicFramePr>
            <a:graphicFrameLocks/>
          </p:cNvGraphicFramePr>
          <p:nvPr/>
        </p:nvGraphicFramePr>
        <p:xfrm>
          <a:off x="642910" y="1577368"/>
          <a:ext cx="7858180" cy="4423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1636"/>
                <a:gridCol w="6286544"/>
              </a:tblGrid>
              <a:tr h="40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Кто?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Что делает?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Начальник службы безопасности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осуществляет набор учащихся 10-11 классов в команду службы безопасности;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разрабатывает план работы службы в течение дня;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продумывает план организации дежурства по школе, готовит информацию для дежурных, согласно Положению о дежурстве;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 инструктаж набранного персонала, знакомит их с обязанностями, распределяет по постам. 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проводят инструктажи классов о правилах поведения в школе, особенно на переменах;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готовит с дежурным классом игры на переменах.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9637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 - дублер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выбирает интересующий предмет; 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проходит собеседование с завучем-дублером; 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пишет заявление о приеме на работу; 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готовит и согласовывает с педагогом-предметником и готовит для утверждения конспект урока;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посещает педагогический совет;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продумывает свой стиль и манеру общения с детьми;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изучает игровую документацию.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71504" cy="428628"/>
          </a:xfrm>
          <a:prstGeom prst="actionButtonBlank">
            <a:avLst/>
          </a:prstGeom>
          <a:solidFill>
            <a:srgbClr val="FFFFCC"/>
          </a:solidFill>
          <a:ln>
            <a:solidFill>
              <a:srgbClr val="99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Picture 24" descr="http://li-web.ru/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892" y="6205559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64294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b="1" u="sng" dirty="0" smtClean="0">
                <a:latin typeface="Monotype Corsiva" pitchFamily="66" charset="0"/>
              </a:rPr>
              <a:t>За 1 день до Дня самоуправления: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Monotype Corsiva" pitchFamily="66" charset="0"/>
              </a:rPr>
              <a:t>Педагогический совет учителей-дублеров: знакомство с Приказом, сверки наличия конспектов, рабочие вопросы. 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Monotype Corsiva" pitchFamily="66" charset="0"/>
              </a:rPr>
              <a:t>Административное совещание дублеров: пошаговая детализация дня.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этап: </a:t>
            </a:r>
            <a:br>
              <a:rPr kumimoji="0" lang="ru-RU" sz="44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мероприятия</a:t>
            </a:r>
          </a:p>
        </p:txBody>
      </p:sp>
      <p:pic>
        <p:nvPicPr>
          <p:cNvPr id="8" name="Picture 9" descr="Номер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66"/>
            <a:ext cx="495300" cy="438151"/>
          </a:xfrm>
          <a:prstGeom prst="rect">
            <a:avLst/>
          </a:prstGeom>
          <a:noFill/>
        </p:spPr>
      </p:pic>
      <p:pic>
        <p:nvPicPr>
          <p:cNvPr id="10" name="Picture 6" descr="http://animashky.ru/flist/glprir/2/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92" y="357166"/>
            <a:ext cx="495300" cy="438151"/>
          </a:xfrm>
          <a:prstGeom prst="rect">
            <a:avLst/>
          </a:prstGeom>
          <a:noFill/>
        </p:spPr>
      </p:pic>
      <p:pic>
        <p:nvPicPr>
          <p:cNvPr id="12" name="Picture 26" descr="http://animashky.ru/flist/3dhobbie/6/62.gif"/>
          <p:cNvPicPr>
            <a:picLocks noChangeAspect="1" noChangeArrowheads="1" noCrop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429388" y="3324234"/>
            <a:ext cx="1648783" cy="2747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000760" y="6286520"/>
            <a:ext cx="2428892" cy="50006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Путеводитель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0" descr="Анимация Стрел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6286520"/>
            <a:ext cx="489194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1218</Words>
  <Application>Microsoft Office PowerPoint</Application>
  <PresentationFormat>Экран (4:3)</PresentationFormat>
  <Paragraphs>257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Программа  «День самоуправления»</vt:lpstr>
      <vt:lpstr>День самоуправления - это не только праздник, но еще и обучающее мероприятие</vt:lpstr>
      <vt:lpstr>Путеводитель</vt:lpstr>
      <vt:lpstr>Цели:  Для педагогов - повышение уровня коммуникативной и управленческой культуры, профессионально - педагогических умений у профориентированных  обучающихся, создание условий для развития способностей и интересов членов ученического самоуправления Для учащихся – развитие ключевых компетентностей, профориентации развития самостоятельного мышления и самосознания, саморазвитие Для школы – формирование позитивной, психологически комфортной образовательной среды. </vt:lpstr>
      <vt:lpstr>Подготовительный этап:  основные мероприятия</vt:lpstr>
      <vt:lpstr>Основной этап:  основные мероприятия</vt:lpstr>
      <vt:lpstr>Основной этап:  основные мероприятия</vt:lpstr>
      <vt:lpstr>Основной этап:  основные мероприятия</vt:lpstr>
      <vt:lpstr>Основной этап:  основные мероприятия</vt:lpstr>
      <vt:lpstr>Этап реализации:  основные мероприятия</vt:lpstr>
      <vt:lpstr>Рефлексивный этап :  основные мероприятия</vt:lpstr>
      <vt:lpstr>Приложения</vt:lpstr>
      <vt:lpstr>Приказ  №___ о Дне самоуправления</vt:lpstr>
      <vt:lpstr>Образцы бейджа и заявления о приеме на работу</vt:lpstr>
      <vt:lpstr>Контрольный лист учителя-дублера</vt:lpstr>
      <vt:lpstr>Протокол итогового педагогического совета</vt:lpstr>
      <vt:lpstr>Материалы  для  урока в 12 классе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Боярская</dc:creator>
  <cp:lastModifiedBy>Маша Боярская</cp:lastModifiedBy>
  <cp:revision>156</cp:revision>
  <dcterms:created xsi:type="dcterms:W3CDTF">2013-03-28T09:51:56Z</dcterms:created>
  <dcterms:modified xsi:type="dcterms:W3CDTF">2013-03-30T21:04:24Z</dcterms:modified>
</cp:coreProperties>
</file>