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7" r:id="rId4"/>
    <p:sldId id="260" r:id="rId5"/>
    <p:sldId id="263" r:id="rId6"/>
    <p:sldId id="261" r:id="rId7"/>
    <p:sldId id="264" r:id="rId8"/>
    <p:sldId id="262" r:id="rId9"/>
    <p:sldId id="265" r:id="rId10"/>
    <p:sldId id="258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0" autoAdjust="0"/>
    <p:restoredTop sz="94660"/>
  </p:normalViewPr>
  <p:slideViewPr>
    <p:cSldViewPr>
      <p:cViewPr varScale="1">
        <p:scale>
          <a:sx n="69" d="100"/>
          <a:sy n="69" d="100"/>
        </p:scale>
        <p:origin x="-16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1%87%D0%BD%D0%B0%D1%8F_%D0%BF%D0%B8%D0%BB%D0%B0" TargetMode="External"/><Relationship Id="rId2" Type="http://schemas.openxmlformats.org/officeDocument/2006/relationships/hyperlink" Target="http://ru.wikipedia.org/wiki/%D0%A1%D1%82%D0%B0%D0%BC%D0%B5%D1%81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ru.wikipedia.org/wiki/%D0%9B%D0%BE%D0%B1%D0%B7%D0%B8%D0%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6_%D0%B3%D0%BE%D0%B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ru.wikipedia.org/wiki/Robert_Bosch_Gmb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u-lobzik.ru/lo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-lobzik.ru/lo2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ru-lobzik.ru/1o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-lobzik.ru/us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hyperlink" Target="http://www.ru-lobzik.ru/p.jpg" TargetMode="External"/><Relationship Id="rId4" Type="http://schemas.openxmlformats.org/officeDocument/2006/relationships/hyperlink" Target="http://www.ru-lobzik.ru/nad.jpg" TargetMode="Externa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ox-hand-made.ru/wp-content/uploads/2012/01/000583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fox-hand-made.ru/wp-content/uploads/2012/01/0005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x-hand-made.ru/wp-content/uploads/2012/01/000582.jp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fox-hand-made.ru/wp-content/uploads/2012/01/000581.jpg" TargetMode="External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radikal.ru/F/s60.radikal.ru/i169/0904/80/dee852ea94a2.jp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kal.ru/F/s39.radikal.ru/i086/0904/76/d75975bcb076.jpg.html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radikal.ru/F/i037.radikal.ru/0904/06/8339e1f51335.jpg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radikal.ru/F/s43.radikal.ru/i099/0904/8d/9db53ffb2548.jp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kal.ru/F/i057.radikal.ru/0904/15/2783023ac669.jpg.html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radikal.ru/F/s59.radikal.ru/i164/0904/b9/efb81fe81fad.jpg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94%D0%B5%D0%BA%D0%BE%D1%80%D0%B0%D1%82%D0%B8%D0%B2%D0%BD%D0%BE-%D0%BF%D1%80%D0%B8%D0%BA%D0%BB%D0%B0%D0%B4%D0%BD%D0%BE%D0%B5_%D0%B8%D1%81%D0%BA%D1%83%D1%81%D1%81%D1%82%D0%B2%D0%B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E%D1%80%D0%BD%D0%B0%D0%BC%D0%B5%D0%BD%D1%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3%D0%BE%D1%80%D0%BE%D0%B4%D1%81%D0%BA%D0%B0%D1%8F_%D1%80%D0%B5%D0%B7%D1%8C%D0%B1%D0%B0" TargetMode="External"/><Relationship Id="rId2" Type="http://schemas.openxmlformats.org/officeDocument/2006/relationships/hyperlink" Target="http://ru.wikipedia.org/wiki/%D0%A1%D0%BA%D1%83%D0%BB%D1%8C%D0%BF%D1%82%D1%83%D1%80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07704" y="1700808"/>
            <a:ext cx="6840760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ДЕКОРАТИВНАЯ ОБРАБОТКА ДРЕВЕСИНЫ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5 класс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940152" y="4293096"/>
            <a:ext cx="2662064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Автор: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Булатова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Людмила Михайловна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учитель технологии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83264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СКВОЗНАЯ РЕЗЬБА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1700808"/>
            <a:ext cx="4176464" cy="4752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Прорезная</a:t>
            </a:r>
            <a:r>
              <a:rPr lang="ru-RU" sz="2800" dirty="0" smtClean="0">
                <a:latin typeface="Arial Narrow" pitchFamily="34" charset="0"/>
              </a:rPr>
              <a:t> резьба - (сквозные участки прорезаются </a:t>
            </a:r>
            <a:r>
              <a:rPr lang="ru-RU" sz="2800" dirty="0" smtClean="0">
                <a:latin typeface="Arial Narrow" pitchFamily="34" charset="0"/>
                <a:hlinkClick r:id="rId2" tooltip="Стамеска"/>
              </a:rPr>
              <a:t>стамесками</a:t>
            </a:r>
            <a:r>
              <a:rPr lang="ru-RU" sz="2800" dirty="0" smtClean="0">
                <a:latin typeface="Arial Narrow" pitchFamily="34" charset="0"/>
              </a:rPr>
              <a:t> и резцами) </a:t>
            </a:r>
          </a:p>
          <a:p>
            <a:endParaRPr lang="ru-RU" sz="2800" b="1" dirty="0" smtClean="0"/>
          </a:p>
          <a:p>
            <a:r>
              <a:rPr lang="ru-RU" sz="2800" b="1" dirty="0" err="1" smtClean="0">
                <a:latin typeface="Arial Narrow" pitchFamily="34" charset="0"/>
              </a:rPr>
              <a:t>Пропильная</a:t>
            </a:r>
            <a:r>
              <a:rPr lang="ru-RU" sz="2800" dirty="0" smtClean="0">
                <a:latin typeface="Arial Narrow" pitchFamily="34" charset="0"/>
              </a:rPr>
              <a:t> резьба (фактически то же самое, но такие участки выпиливаются </a:t>
            </a:r>
            <a:r>
              <a:rPr lang="ru-RU" sz="2800" dirty="0" smtClean="0">
                <a:latin typeface="Arial Narrow" pitchFamily="34" charset="0"/>
                <a:hlinkClick r:id="rId3" tooltip="Ручная пила"/>
              </a:rPr>
              <a:t>пилой</a:t>
            </a:r>
            <a:r>
              <a:rPr lang="ru-RU" sz="2800" dirty="0" smtClean="0">
                <a:latin typeface="Arial Narrow" pitchFamily="34" charset="0"/>
              </a:rPr>
              <a:t> или </a:t>
            </a:r>
            <a:r>
              <a:rPr lang="ru-RU" sz="2800" dirty="0" smtClean="0">
                <a:latin typeface="Arial Narrow" pitchFamily="34" charset="0"/>
                <a:hlinkClick r:id="rId4" tooltip="Лобзик"/>
              </a:rPr>
              <a:t>лобзиком</a:t>
            </a:r>
            <a:r>
              <a:rPr lang="ru-RU" sz="2800" dirty="0" smtClean="0">
                <a:latin typeface="Arial Narrow" pitchFamily="34" charset="0"/>
              </a:rPr>
              <a:t>)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Picture 2" descr="C:\Users\us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32856"/>
            <a:ext cx="3569370" cy="3368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544616" cy="7200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СКВОЗНАЯ РЕЗЬБА</a:t>
            </a:r>
            <a:endParaRPr lang="ru-RU" sz="3600" dirty="0"/>
          </a:p>
        </p:txBody>
      </p:sp>
      <p:pic>
        <p:nvPicPr>
          <p:cNvPr id="1026" name="Picture 2" descr="C:\Users\user\Desktop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448272" cy="1847850"/>
          </a:xfrm>
          <a:prstGeom prst="rect">
            <a:avLst/>
          </a:prstGeom>
          <a:noFill/>
        </p:spPr>
      </p:pic>
      <p:pic>
        <p:nvPicPr>
          <p:cNvPr id="1029" name="Picture 5" descr="C:\Users\user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2875546" cy="1872208"/>
          </a:xfrm>
          <a:prstGeom prst="rect">
            <a:avLst/>
          </a:prstGeom>
          <a:noFill/>
        </p:spPr>
      </p:pic>
      <p:pic>
        <p:nvPicPr>
          <p:cNvPr id="1031" name="Picture 7" descr="C:\Users\user\Desktop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2592288" cy="2698336"/>
          </a:xfrm>
          <a:prstGeom prst="rect">
            <a:avLst/>
          </a:prstGeom>
          <a:noFill/>
        </p:spPr>
      </p:pic>
      <p:pic>
        <p:nvPicPr>
          <p:cNvPr id="1032" name="Picture 8" descr="D:\Новая папка\школа 16\картинки, фото, рисунки\IMGP9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203848" cy="2402886"/>
          </a:xfrm>
          <a:prstGeom prst="rect">
            <a:avLst/>
          </a:prstGeom>
          <a:noFill/>
        </p:spPr>
      </p:pic>
      <p:pic>
        <p:nvPicPr>
          <p:cNvPr id="1030" name="Picture 6" descr="C:\Users\user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492896"/>
            <a:ext cx="246884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328592" cy="92211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СКВОЗНАЯ РЕЗЬБА</a:t>
            </a:r>
            <a:endParaRPr lang="ru-RU" sz="4400" dirty="0"/>
          </a:p>
        </p:txBody>
      </p:sp>
      <p:pic>
        <p:nvPicPr>
          <p:cNvPr id="2050" name="Picture 2" descr="C:\Users\user\Desktop\629e95ac540a933d2dfcda5b287eff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1857375" cy="2581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1196752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Первый </a:t>
            </a:r>
            <a:r>
              <a:rPr lang="ru-RU" sz="2800" dirty="0" err="1" smtClean="0">
                <a:latin typeface="Arial Narrow" pitchFamily="34" charset="0"/>
              </a:rPr>
              <a:t>электролобзик</a:t>
            </a:r>
            <a:r>
              <a:rPr lang="ru-RU" sz="2800" dirty="0" smtClean="0">
                <a:latin typeface="Arial Narrow" pitchFamily="34" charset="0"/>
              </a:rPr>
              <a:t> был </a:t>
            </a:r>
            <a:r>
              <a:rPr lang="ru-RU" sz="2800" dirty="0" smtClean="0">
                <a:latin typeface="Arial Narrow" pitchFamily="34" charset="0"/>
              </a:rPr>
              <a:t>создан</a:t>
            </a:r>
          </a:p>
          <a:p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 smtClean="0">
                <a:latin typeface="Arial Narrow" pitchFamily="34" charset="0"/>
                <a:hlinkClick r:id="rId3" tooltip="1946 год"/>
              </a:rPr>
              <a:t>1946 году</a:t>
            </a:r>
            <a:r>
              <a:rPr lang="ru-RU" sz="2800" dirty="0" smtClean="0">
                <a:latin typeface="Arial Narrow" pitchFamily="34" charset="0"/>
              </a:rPr>
              <a:t> Альбертом </a:t>
            </a:r>
            <a:r>
              <a:rPr lang="ru-RU" sz="2800" dirty="0" err="1" smtClean="0">
                <a:latin typeface="Arial Narrow" pitchFamily="34" charset="0"/>
              </a:rPr>
              <a:t>Кауфманном</a:t>
            </a:r>
            <a:r>
              <a:rPr lang="ru-RU" sz="2800" dirty="0" smtClean="0">
                <a:latin typeface="Arial Narrow" pitchFamily="34" charset="0"/>
              </a:rPr>
              <a:t>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инженером </a:t>
            </a:r>
            <a:r>
              <a:rPr lang="ru-RU" sz="2800" dirty="0" smtClean="0">
                <a:latin typeface="Arial Narrow" pitchFamily="34" charset="0"/>
              </a:rPr>
              <a:t>компании </a:t>
            </a:r>
            <a:r>
              <a:rPr lang="ru-RU" sz="2800" dirty="0" err="1" smtClean="0">
                <a:latin typeface="Arial Narrow" pitchFamily="34" charset="0"/>
              </a:rPr>
              <a:t>Scintilla</a:t>
            </a:r>
            <a:r>
              <a:rPr lang="ru-RU" sz="2800" dirty="0" smtClean="0">
                <a:latin typeface="Arial Narrow" pitchFamily="34" charset="0"/>
              </a:rPr>
              <a:t> AG (Швейцария).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Он </a:t>
            </a:r>
            <a:r>
              <a:rPr lang="ru-RU" sz="2800" dirty="0" smtClean="0">
                <a:latin typeface="Arial Narrow" pitchFamily="34" charset="0"/>
              </a:rPr>
              <a:t>заменил иглу в швейной машине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на </a:t>
            </a:r>
            <a:r>
              <a:rPr lang="ru-RU" sz="2800" dirty="0" smtClean="0">
                <a:latin typeface="Arial Narrow" pitchFamily="34" charset="0"/>
              </a:rPr>
              <a:t>лезвие.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 smtClean="0">
                <a:latin typeface="Arial Narrow" pitchFamily="34" charset="0"/>
              </a:rPr>
              <a:t>продаже они появились в 1947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под </a:t>
            </a:r>
            <a:r>
              <a:rPr lang="ru-RU" sz="2800" dirty="0" smtClean="0">
                <a:latin typeface="Arial Narrow" pitchFamily="34" charset="0"/>
              </a:rPr>
              <a:t>названием </a:t>
            </a:r>
            <a:r>
              <a:rPr lang="ru-RU" sz="2800" dirty="0" err="1" smtClean="0">
                <a:latin typeface="Arial Narrow" pitchFamily="34" charset="0"/>
              </a:rPr>
              <a:t>Lesto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err="1" smtClean="0">
                <a:latin typeface="Arial Narrow" pitchFamily="34" charset="0"/>
              </a:rPr>
              <a:t>jigsaw</a:t>
            </a:r>
            <a:r>
              <a:rPr lang="ru-RU" sz="2800" dirty="0" smtClean="0">
                <a:latin typeface="Arial Narrow" pitchFamily="34" charset="0"/>
              </a:rPr>
              <a:t> (лобзик </a:t>
            </a:r>
            <a:r>
              <a:rPr lang="ru-RU" sz="2800" dirty="0" err="1" smtClean="0">
                <a:latin typeface="Arial Narrow" pitchFamily="34" charset="0"/>
              </a:rPr>
              <a:t>Лесто</a:t>
            </a:r>
            <a:r>
              <a:rPr lang="ru-RU" sz="2800" dirty="0" smtClean="0">
                <a:latin typeface="Arial Narrow" pitchFamily="34" charset="0"/>
              </a:rPr>
              <a:t>).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 smtClean="0">
                <a:latin typeface="Arial Narrow" pitchFamily="34" charset="0"/>
              </a:rPr>
              <a:t>1954 компания была куплена фирмой </a:t>
            </a:r>
            <a:r>
              <a:rPr lang="ru-RU" sz="2800" dirty="0" err="1" smtClean="0">
                <a:latin typeface="Arial Narrow" pitchFamily="34" charset="0"/>
                <a:hlinkClick r:id="rId4" tooltip="Robert Bosch GmbH"/>
              </a:rPr>
              <a:t>Bosch</a:t>
            </a:r>
            <a:r>
              <a:rPr lang="ru-RU" sz="2800" dirty="0" smtClean="0">
                <a:latin typeface="Arial Narrow" pitchFamily="34" charset="0"/>
              </a:rPr>
              <a:t>.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 smtClean="0">
                <a:latin typeface="Arial Narrow" pitchFamily="34" charset="0"/>
              </a:rPr>
              <a:t>1964 название было изменено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на </a:t>
            </a:r>
            <a:r>
              <a:rPr lang="ru-RU" sz="2800" dirty="0" err="1" smtClean="0">
                <a:latin typeface="Arial Narrow" pitchFamily="34" charset="0"/>
              </a:rPr>
              <a:t>Bosch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err="1" smtClean="0">
                <a:latin typeface="Arial Narrow" pitchFamily="34" charset="0"/>
              </a:rPr>
              <a:t>jigsaw</a:t>
            </a:r>
            <a:r>
              <a:rPr lang="ru-RU" sz="2800" dirty="0" smtClean="0">
                <a:latin typeface="Arial Narrow" pitchFamily="34" charset="0"/>
              </a:rPr>
              <a:t> (лобзик Бош).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2051" name="Picture 3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18722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ХУДОЖЕСТВЕННОЕ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ВЫПИЛИВАНИЕ ЛОБЗИКОМ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–</a:t>
            </a:r>
            <a:r>
              <a:rPr lang="ru-RU" sz="2800" b="1" i="1" dirty="0" smtClean="0"/>
              <a:t> </a:t>
            </a:r>
            <a:br>
              <a:rPr lang="ru-RU" sz="2800" b="1" i="1" dirty="0" smtClean="0"/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один из наиболее распространенных видов декоративно-прикладного искусства, доступного широким массам.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Мастера создают замечательные узоры на дереве, а также изготовляют художественно оформленные изделия, украшающие наш быт.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19256" cy="412507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Материалы и инструменты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 descr="Лобзик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522920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Ручной лобзик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3" name="Рисунок 12" descr="выпиливание лобзико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3600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707904" y="537321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Лобзик</a:t>
            </a:r>
            <a:r>
              <a:rPr lang="ru-RU" dirty="0" smtClean="0">
                <a:latin typeface="Arial Narrow" pitchFamily="34" charset="0"/>
              </a:rPr>
              <a:t> состоит из </a:t>
            </a:r>
            <a:r>
              <a:rPr lang="ru-RU" i="1" dirty="0" smtClean="0">
                <a:latin typeface="Arial Narrow" pitchFamily="34" charset="0"/>
              </a:rPr>
              <a:t>рамки</a:t>
            </a:r>
            <a:r>
              <a:rPr lang="ru-RU" b="1" dirty="0" smtClean="0">
                <a:latin typeface="Arial Narrow" pitchFamily="34" charset="0"/>
              </a:rPr>
              <a:t> 1</a:t>
            </a:r>
            <a:r>
              <a:rPr lang="ru-RU" dirty="0" smtClean="0">
                <a:latin typeface="Arial Narrow" pitchFamily="34" charset="0"/>
              </a:rPr>
              <a:t> с </a:t>
            </a:r>
            <a:r>
              <a:rPr lang="ru-RU" i="1" dirty="0" smtClean="0">
                <a:latin typeface="Arial Narrow" pitchFamily="34" charset="0"/>
              </a:rPr>
              <a:t>ручкой</a:t>
            </a:r>
            <a:r>
              <a:rPr lang="ru-RU" b="1" dirty="0" smtClean="0">
                <a:latin typeface="Arial Narrow" pitchFamily="34" charset="0"/>
              </a:rPr>
              <a:t> 2</a:t>
            </a:r>
            <a:r>
              <a:rPr lang="ru-RU" dirty="0" smtClean="0">
                <a:latin typeface="Arial Narrow" pitchFamily="34" charset="0"/>
              </a:rPr>
              <a:t>, </a:t>
            </a:r>
          </a:p>
          <a:p>
            <a:pPr algn="ctr"/>
            <a:r>
              <a:rPr lang="ru-RU" i="1" dirty="0" smtClean="0">
                <a:latin typeface="Arial Narrow" pitchFamily="34" charset="0"/>
              </a:rPr>
              <a:t>верхним</a:t>
            </a:r>
            <a:r>
              <a:rPr lang="ru-RU" b="1" dirty="0" smtClean="0">
                <a:latin typeface="Arial Narrow" pitchFamily="34" charset="0"/>
              </a:rPr>
              <a:t> 3</a:t>
            </a:r>
            <a:r>
              <a:rPr lang="ru-RU" dirty="0" smtClean="0">
                <a:latin typeface="Arial Narrow" pitchFamily="34" charset="0"/>
              </a:rPr>
              <a:t> и </a:t>
            </a:r>
            <a:r>
              <a:rPr lang="ru-RU" i="1" dirty="0" smtClean="0">
                <a:latin typeface="Arial Narrow" pitchFamily="34" charset="0"/>
              </a:rPr>
              <a:t>нижним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4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i="1" dirty="0" smtClean="0">
                <a:latin typeface="Arial Narrow" pitchFamily="34" charset="0"/>
              </a:rPr>
              <a:t>зажимными винтами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00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ВЫПИЛИВАНИЕ ЛОБЗИКОМ</a:t>
            </a:r>
            <a:endParaRPr lang="ru-RU" dirty="0"/>
          </a:p>
        </p:txBody>
      </p:sp>
      <p:pic>
        <p:nvPicPr>
          <p:cNvPr id="4" name="Содержимое 3" descr="отверстия в изделии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705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дфили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2028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порная доска вариант 2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221088"/>
            <a:ext cx="2028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3284984"/>
            <a:ext cx="192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Фанера 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8" name="Рисунок 7" descr="Крепление пилки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916832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08104" y="400506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Пилку 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закрепляют в зажимах лобзика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так, что бы «зубцы»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были направлены к ручке лобзика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0" name="Рисунок 9" descr="Пилки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1628800"/>
            <a:ext cx="2028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35896" y="335699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Пилки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51723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надфили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5877272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Станок-подставка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4864968" cy="5669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ваза для печенья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089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Ваза для печенья">
            <a:hlinkClick r:id="rId2" tooltip="&quot;Ваза для печень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но вазы">
            <a:hlinkClick r:id="rId4" tooltip="&quot;Дно вазы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27687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ожка вазы">
            <a:hlinkClick r:id="rId6" tooltip="&quot;Ножка вазы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85293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Элемент вазы">
            <a:hlinkClick r:id="rId8" tooltip="&quot;Элемент вазы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78904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54868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схема для выпиливания лобзиком</a:t>
            </a:r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ПОСЛЕДОВАТЕЛЬНОСТЬ ВЫПОЛНЕНИЯ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http://s60.radikal.ru/i169/0904/80/dee852ea94a2t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 b="10177"/>
          <a:stretch>
            <a:fillRect/>
          </a:stretch>
        </p:blipFill>
        <p:spPr bwMode="auto">
          <a:xfrm>
            <a:off x="395536" y="1124744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037.radikal.ru/0904/06/8339e1f51335t.jpg">
            <a:hlinkClick r:id="rId4" tgtFrame="&quot;_blank&quot;"/>
          </p:cNvPr>
          <p:cNvPicPr/>
          <p:nvPr/>
        </p:nvPicPr>
        <p:blipFill>
          <a:blip r:embed="rId5" cstate="print"/>
          <a:srcRect b="9727"/>
          <a:stretch>
            <a:fillRect/>
          </a:stretch>
        </p:blipFill>
        <p:spPr bwMode="auto">
          <a:xfrm>
            <a:off x="395536" y="321297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39.radikal.ru/i086/0904/76/d75975bcb076t.jpg">
            <a:hlinkClick r:id="rId6" tgtFrame="&quot;_blank&quot;"/>
          </p:cNvPr>
          <p:cNvPicPr/>
          <p:nvPr/>
        </p:nvPicPr>
        <p:blipFill>
          <a:blip r:embed="rId7" cstate="print"/>
          <a:srcRect b="9890"/>
          <a:stretch>
            <a:fillRect/>
          </a:stretch>
        </p:blipFill>
        <p:spPr bwMode="auto">
          <a:xfrm>
            <a:off x="395536" y="5085184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43808" y="162880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распечатываем схемы </a:t>
            </a:r>
          </a:p>
          <a:p>
            <a:r>
              <a:rPr lang="ru-RU" sz="2400" dirty="0" smtClean="0">
                <a:latin typeface="Arial Narrow" pitchFamily="34" charset="0"/>
              </a:rPr>
              <a:t>и переводим их на фанеру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71703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собственно, выпиливаем детали по контуру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5373216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берем дрель и сверло под диаметр лобзиковой пилки и сверлим отверстия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ПОСЛЕДОВАТЕЛЬНОСТЬ ВЫПОЛНЕНИЯ</a:t>
            </a:r>
            <a:endParaRPr lang="ru-RU" dirty="0"/>
          </a:p>
        </p:txBody>
      </p:sp>
      <p:pic>
        <p:nvPicPr>
          <p:cNvPr id="4" name="Содержимое 3" descr="http://s43.radikal.ru/i099/0904/8d/9db53ffb2548t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 b="10748"/>
          <a:stretch>
            <a:fillRect/>
          </a:stretch>
        </p:blipFill>
        <p:spPr bwMode="auto">
          <a:xfrm>
            <a:off x="755576" y="2996952"/>
            <a:ext cx="2304256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9.radikal.ru/i164/0904/b9/efb81fe81fadt.jpg">
            <a:hlinkClick r:id="rId4" tgtFrame="&quot;_blank&quot;"/>
          </p:cNvPr>
          <p:cNvPicPr/>
          <p:nvPr/>
        </p:nvPicPr>
        <p:blipFill>
          <a:blip r:embed="rId5" cstate="print"/>
          <a:srcRect b="9268"/>
          <a:stretch>
            <a:fillRect/>
          </a:stretch>
        </p:blipFill>
        <p:spPr bwMode="auto">
          <a:xfrm>
            <a:off x="251520" y="1196752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057.radikal.ru/0904/15/2783023ac669t.jpg">
            <a:hlinkClick r:id="rId6" tgtFrame="&quot;_blank&quot;"/>
          </p:cNvPr>
          <p:cNvPicPr/>
          <p:nvPr/>
        </p:nvPicPr>
        <p:blipFill>
          <a:blip r:embed="rId7" cstate="print"/>
          <a:srcRect b="9965"/>
          <a:stretch>
            <a:fillRect/>
          </a:stretch>
        </p:blipFill>
        <p:spPr bwMode="auto">
          <a:xfrm>
            <a:off x="1619672" y="4941168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162880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все детали обрабатываем "шкуркой" и надфилями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429000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берем строительный клей ПВА и склеиваем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373216"/>
            <a:ext cx="4021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покрываем изделие лаком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ПРАКТИЧЕСКАЯ РАБОТА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 descr="D:\Новая папка\выпиливание\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024336" cy="36292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2636912"/>
            <a:ext cx="36295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Задание: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по технологической карте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изготовить изделие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«Подставка под горячее»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выполнив  прорезную резьбу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Правила техники безопасности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latin typeface="Arial Narrow" pitchFamily="34" charset="0"/>
              </a:rPr>
              <a:t>Заготовку необходимо правильно и устойчиво закрепить на верстаке или столе</a:t>
            </a:r>
          </a:p>
          <a:p>
            <a:r>
              <a:rPr lang="ru-RU" sz="3200" dirty="0" smtClean="0">
                <a:latin typeface="Arial Narrow" pitchFamily="34" charset="0"/>
              </a:rPr>
              <a:t>При работе с лобзиком следует избегать рывков и следить, чтобы полотно не изгибалось </a:t>
            </a:r>
          </a:p>
          <a:p>
            <a:r>
              <a:rPr lang="ru-RU" sz="3200" dirty="0" smtClean="0">
                <a:latin typeface="Arial Narrow" pitchFamily="34" charset="0"/>
              </a:rPr>
              <a:t>Никогда нельзя направлять полотно пилки пальцем </a:t>
            </a:r>
          </a:p>
          <a:p>
            <a:r>
              <a:rPr lang="ru-RU" sz="3200" dirty="0" smtClean="0">
                <a:latin typeface="Arial Narrow" pitchFamily="34" charset="0"/>
              </a:rPr>
              <a:t>Рука, придерживающая заготовку, должна располагаться на безопасном от пилы расстоянии </a:t>
            </a:r>
          </a:p>
          <a:p>
            <a:r>
              <a:rPr lang="ru-RU" sz="3200" dirty="0" smtClean="0">
                <a:latin typeface="Arial Narrow" pitchFamily="34" charset="0"/>
              </a:rPr>
              <a:t>Для уборки стружек используют специальную щетку</a:t>
            </a:r>
          </a:p>
          <a:p>
            <a:r>
              <a:rPr lang="ru-RU" sz="3200" dirty="0" smtClean="0">
                <a:latin typeface="Arial Narrow" pitchFamily="34" charset="0"/>
              </a:rPr>
              <a:t>Для удобства работы с лобзиком можно оборудовать рабочее место специальной верстачной дощечкой, изготовленной из толстой фанеры</a:t>
            </a:r>
          </a:p>
          <a:p>
            <a:r>
              <a:rPr lang="ru-RU" sz="3200" dirty="0" smtClean="0">
                <a:latin typeface="Arial Narrow" pitchFamily="34" charset="0"/>
              </a:rPr>
              <a:t>Перед работой нужно вставить пилку в нижний зажим так, чтобы зубчики смотрели вниз, и закрепить ее верхним зажимом</a:t>
            </a:r>
          </a:p>
          <a:p>
            <a:r>
              <a:rPr lang="ru-RU" sz="3200" dirty="0" smtClean="0">
                <a:latin typeface="Arial Narrow" pitchFamily="34" charset="0"/>
              </a:rPr>
              <a:t>Пилку надо как следует натянуть и закрепить, иначе она быстро сломается. Хорошо натянутая пилка звенит, а не дребезжит, если к ней прикоснуться рукой</a:t>
            </a:r>
          </a:p>
          <a:p>
            <a:r>
              <a:rPr lang="ru-RU" sz="3200" dirty="0" smtClean="0">
                <a:latin typeface="Arial Narrow" pitchFamily="34" charset="0"/>
              </a:rPr>
              <a:t>При выпиливании лобзик нужно держать все время перпендикулярно, движения должны быть плавными и легкими, без сильного нажима. При работе пилка лобзика нагревается, поэтому необходимо иногда устраивать перерыв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44208" y="620688"/>
            <a:ext cx="2232248" cy="58326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Резьба - вид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hlinkClick r:id="rId2" tooltip="Декоративно-прикладное искусство"/>
              </a:rPr>
              <a:t>декоративно-прикладного искусства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(также резьба является одним из видов художественной обработки дерева наряду с выпиливанием, токарным делом), а также искусства в целом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Содержимое 6" descr="C:\Users\user\Desktop\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2076450" cy="2200275"/>
          </a:xfrm>
          <a:prstGeom prst="rect">
            <a:avLst/>
          </a:prstGeom>
          <a:noFill/>
        </p:spPr>
      </p:pic>
      <p:pic>
        <p:nvPicPr>
          <p:cNvPr id="3075" name="Picture 3" descr="C:\Users\user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4868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user\Desktop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780928"/>
            <a:ext cx="2466975" cy="1847850"/>
          </a:xfrm>
          <a:prstGeom prst="rect">
            <a:avLst/>
          </a:prstGeom>
          <a:noFill/>
        </p:spPr>
      </p:pic>
      <p:pic>
        <p:nvPicPr>
          <p:cNvPr id="3077" name="Picture 5" descr="C:\Users\user\Desktop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797152"/>
            <a:ext cx="2524125" cy="1809750"/>
          </a:xfrm>
          <a:prstGeom prst="rect">
            <a:avLst/>
          </a:prstGeom>
          <a:noFill/>
        </p:spPr>
      </p:pic>
      <p:pic>
        <p:nvPicPr>
          <p:cNvPr id="3078" name="Picture 6" descr="C:\Users\user\Desktop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97152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Вот такое изделие у нас получится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Рисунок 8" descr="D:\Новая папка\школа 16\картинки, фото, рисунки\IMGP7180.JPG"/>
          <p:cNvPicPr/>
          <p:nvPr/>
        </p:nvPicPr>
        <p:blipFill>
          <a:blip r:embed="rId2" cstate="print"/>
          <a:srcRect l="16355" r="10850" b="-53"/>
          <a:stretch>
            <a:fillRect/>
          </a:stretch>
        </p:blipFill>
        <p:spPr bwMode="auto">
          <a:xfrm>
            <a:off x="2051720" y="1556792"/>
            <a:ext cx="482453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Ребята со своими изделиями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D:\Новая папка\школа 16\картинки, фото, рисунки\IMGP72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2664296" cy="1998222"/>
          </a:xfrm>
          <a:prstGeom prst="rect">
            <a:avLst/>
          </a:prstGeom>
          <a:noFill/>
        </p:spPr>
      </p:pic>
      <p:pic>
        <p:nvPicPr>
          <p:cNvPr id="5" name="Picture 3" descr="D:\Новая папка\школа 16\картинки, фото, рисунки\IMGP8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2664295" cy="1998221"/>
          </a:xfrm>
          <a:prstGeom prst="rect">
            <a:avLst/>
          </a:prstGeom>
          <a:noFill/>
        </p:spPr>
      </p:pic>
      <p:pic>
        <p:nvPicPr>
          <p:cNvPr id="6" name="Picture 4" descr="D:\Новая папка\школа 16\картинки, фото, рисунки\IMGP8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2688299" cy="2016224"/>
          </a:xfrm>
          <a:prstGeom prst="rect">
            <a:avLst/>
          </a:prstGeom>
          <a:noFill/>
        </p:spPr>
      </p:pic>
      <p:pic>
        <p:nvPicPr>
          <p:cNvPr id="7" name="Picture 5" descr="D:\Новая папка\школа 16\картинки, фото, рисунки\IMGP8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12968" cy="61926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</a:rPr>
              <a:t>История промысла</a:t>
            </a:r>
            <a:br>
              <a:rPr lang="ru-RU" sz="32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В середине XV века село </a:t>
            </a:r>
            <a:r>
              <a:rPr lang="ru-RU" sz="2800" dirty="0" err="1" smtClean="0">
                <a:solidFill>
                  <a:schemeClr val="tx1"/>
                </a:solidFill>
                <a:latin typeface="Arial Narrow" pitchFamily="34" charset="0"/>
              </a:rPr>
              <a:t>Богородское</a:t>
            </a: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 принадлежало московскому боярину М.Б. Плещееву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(первое упоминание о Богородском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относится к августу 1491 года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в духовной грамоте (завещании) его сына Андрея),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в 1595 году оно стало собственностью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Троице-Сергиева монастыря,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а крестьяне – монастырскими крепостными.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Именно они заложили основы резьбы по дереву,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прославившей нынешнюю «столицу игрушечного царства»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на весь мир. 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Село </a:t>
            </a:r>
            <a:r>
              <a:rPr lang="ru-RU" sz="2800" dirty="0" err="1" smtClean="0">
                <a:solidFill>
                  <a:schemeClr val="tx1"/>
                </a:solidFill>
                <a:latin typeface="Arial Narrow" pitchFamily="34" charset="0"/>
              </a:rPr>
              <a:t>Богородское</a:t>
            </a: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 стало одним из центров народного творчества и русского прикладного искусства.</a:t>
            </a: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608512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ВИДЫ РЕЗЬБЫ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052736"/>
            <a:ext cx="8352928" cy="542108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err="1" smtClean="0">
                <a:latin typeface="Arial Narrow" pitchFamily="34" charset="0"/>
              </a:rPr>
              <a:t>Плосковыемчатая</a:t>
            </a:r>
            <a:r>
              <a:rPr lang="ru-RU" sz="2800" b="1" dirty="0" smtClean="0">
                <a:latin typeface="Arial Narrow" pitchFamily="34" charset="0"/>
              </a:rPr>
              <a:t> резьба - </a:t>
            </a:r>
            <a:r>
              <a:rPr lang="ru-RU" sz="2800" dirty="0" smtClean="0">
                <a:latin typeface="Arial Narrow" pitchFamily="34" charset="0"/>
              </a:rPr>
              <a:t>характерна тем, что её основой служит плоский фон, а элементы резьбы углубляются в него</a:t>
            </a:r>
            <a:endParaRPr lang="ru-RU" sz="2800" b="1" dirty="0" smtClean="0">
              <a:latin typeface="Arial Narrow" pitchFamily="34" charset="0"/>
            </a:endParaRPr>
          </a:p>
          <a:p>
            <a:r>
              <a:rPr lang="ru-RU" sz="2800" b="1" dirty="0" smtClean="0">
                <a:latin typeface="Arial Narrow" pitchFamily="34" charset="0"/>
              </a:rPr>
              <a:t>контурная резьба</a:t>
            </a:r>
            <a:r>
              <a:rPr lang="ru-RU" sz="2800" dirty="0" smtClean="0">
                <a:latin typeface="Arial Narrow" pitchFamily="34" charset="0"/>
              </a:rPr>
              <a:t> — самая простая, единственным её элементом является канавка</a:t>
            </a:r>
          </a:p>
          <a:p>
            <a:r>
              <a:rPr lang="ru-RU" sz="2800" b="1" dirty="0" smtClean="0">
                <a:latin typeface="Arial Narrow" pitchFamily="34" charset="0"/>
              </a:rPr>
              <a:t>скобчатая (ногтевидная) резьба</a:t>
            </a:r>
            <a:r>
              <a:rPr lang="ru-RU" sz="2800" dirty="0" smtClean="0">
                <a:latin typeface="Arial Narrow" pitchFamily="34" charset="0"/>
              </a:rPr>
              <a:t> — основным элементом является скобка (внешне похожа на след, оставляемый ногтем при надавливании на любой мягкий материал)</a:t>
            </a:r>
          </a:p>
          <a:p>
            <a:r>
              <a:rPr lang="ru-RU" sz="2800" b="1" dirty="0" smtClean="0">
                <a:latin typeface="Arial Narrow" pitchFamily="34" charset="0"/>
              </a:rPr>
              <a:t>геометрическая (трёхгранная резьба)</a:t>
            </a:r>
            <a:r>
              <a:rPr lang="ru-RU" sz="2800" dirty="0" smtClean="0">
                <a:latin typeface="Arial Narrow" pitchFamily="34" charset="0"/>
              </a:rPr>
              <a:t> — имеет два основных элемента: колышек и пирамиду (заглубленная внутрь трёхгранная пирамидка)</a:t>
            </a:r>
            <a:endParaRPr lang="ru-RU" sz="2800" b="1" dirty="0" smtClean="0">
              <a:latin typeface="Arial Narrow" pitchFamily="34" charset="0"/>
            </a:endParaRPr>
          </a:p>
          <a:p>
            <a:r>
              <a:rPr lang="ru-RU" sz="2800" b="1" dirty="0" err="1" smtClean="0">
                <a:latin typeface="Arial Narrow" pitchFamily="34" charset="0"/>
              </a:rPr>
              <a:t>чернолаковая</a:t>
            </a:r>
            <a:r>
              <a:rPr lang="ru-RU" sz="2800" b="1" dirty="0" smtClean="0">
                <a:latin typeface="Arial Narrow" pitchFamily="34" charset="0"/>
              </a:rPr>
              <a:t> резьба</a:t>
            </a:r>
            <a:r>
              <a:rPr lang="ru-RU" sz="2800" dirty="0" smtClean="0">
                <a:latin typeface="Arial Narrow" pitchFamily="34" charset="0"/>
              </a:rPr>
              <a:t> — фоном служит плоская поверхность покрытая чёрным лаком или краской</a:t>
            </a:r>
            <a:endParaRPr lang="ru-RU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043839" cy="2520280"/>
          </a:xfrm>
          <a:prstGeom prst="rect">
            <a:avLst/>
          </a:prstGeom>
          <a:noFill/>
        </p:spPr>
      </p:pic>
      <p:pic>
        <p:nvPicPr>
          <p:cNvPr id="17411" name="Picture 3" descr="C:\Users\user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3783867" cy="2664296"/>
          </a:xfrm>
          <a:prstGeom prst="rect">
            <a:avLst/>
          </a:prstGeom>
          <a:noFill/>
        </p:spPr>
      </p:pic>
      <p:pic>
        <p:nvPicPr>
          <p:cNvPr id="17412" name="Picture 4" descr="C:\Users\user\Desktop\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096344" cy="3068943"/>
          </a:xfrm>
          <a:prstGeom prst="rect">
            <a:avLst/>
          </a:prstGeom>
          <a:noFill/>
        </p:spPr>
      </p:pic>
      <p:pic>
        <p:nvPicPr>
          <p:cNvPr id="17414" name="Picture 6" descr="C:\Users\user\Desktop\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2952328" cy="2836298"/>
          </a:xfrm>
          <a:prstGeom prst="rect">
            <a:avLst/>
          </a:prstGeom>
          <a:noFill/>
        </p:spPr>
      </p:pic>
      <p:pic>
        <p:nvPicPr>
          <p:cNvPr id="17413" name="Picture 5" descr="C:\Users\user\Desktop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492896"/>
            <a:ext cx="2505075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ВИДЫ РЕЗЬБЫ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50611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latin typeface="Arial Narrow" pitchFamily="34" charset="0"/>
              </a:rPr>
              <a:t>Рельефная резьба - </a:t>
            </a:r>
            <a:r>
              <a:rPr lang="ru-RU" sz="2800" dirty="0" smtClean="0">
                <a:latin typeface="Arial Narrow" pitchFamily="34" charset="0"/>
              </a:rPr>
              <a:t>характерна тем, что элементы резьбы находятся выше фона или на одном уровне с ним</a:t>
            </a:r>
          </a:p>
          <a:p>
            <a:r>
              <a:rPr lang="ru-RU" sz="2800" b="1" dirty="0" smtClean="0">
                <a:latin typeface="Arial Narrow" pitchFamily="34" charset="0"/>
              </a:rPr>
              <a:t>плоскорельефная резьба</a:t>
            </a:r>
            <a:r>
              <a:rPr lang="ru-RU" sz="2800" dirty="0" smtClean="0">
                <a:latin typeface="Arial Narrow" pitchFamily="34" charset="0"/>
              </a:rPr>
              <a:t> с подушечным фоном — можно сравнить с контурной резьбой, но все края бороздок </a:t>
            </a:r>
            <a:r>
              <a:rPr lang="ru-RU" sz="2800" dirty="0" err="1" smtClean="0">
                <a:latin typeface="Arial Narrow" pitchFamily="34" charset="0"/>
              </a:rPr>
              <a:t>заоваливаются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b="1" dirty="0" smtClean="0">
                <a:latin typeface="Arial Narrow" pitchFamily="34" charset="0"/>
              </a:rPr>
              <a:t>кудринская </a:t>
            </a:r>
            <a:r>
              <a:rPr lang="ru-RU" sz="2800" dirty="0" smtClean="0">
                <a:latin typeface="Arial Narrow" pitchFamily="34" charset="0"/>
              </a:rPr>
              <a:t>— зародилась под Москвой, в деревне </a:t>
            </a:r>
            <a:r>
              <a:rPr lang="ru-RU" sz="2800" dirty="0" err="1" smtClean="0">
                <a:latin typeface="Arial Narrow" pitchFamily="34" charset="0"/>
              </a:rPr>
              <a:t>Кудрино</a:t>
            </a:r>
            <a:r>
              <a:rPr lang="ru-RU" sz="2800" dirty="0" smtClean="0">
                <a:latin typeface="Arial Narrow" pitchFamily="34" charset="0"/>
              </a:rPr>
              <a:t>. Резьба отличается характерным «кудреватым» орнаментом — вьющимися гирляндами лепестков, цветов</a:t>
            </a:r>
          </a:p>
          <a:p>
            <a:r>
              <a:rPr lang="ru-RU" sz="2800" b="1" dirty="0" smtClean="0">
                <a:latin typeface="Arial Narrow" pitchFamily="34" charset="0"/>
              </a:rPr>
              <a:t>резьба «</a:t>
            </a:r>
            <a:r>
              <a:rPr lang="ru-RU" sz="2800" b="1" dirty="0" err="1" smtClean="0">
                <a:latin typeface="Arial Narrow" pitchFamily="34" charset="0"/>
              </a:rPr>
              <a:t>Татьянка</a:t>
            </a:r>
            <a:r>
              <a:rPr lang="ru-RU" sz="2800" b="1" dirty="0" smtClean="0">
                <a:latin typeface="Arial Narrow" pitchFamily="34" charset="0"/>
              </a:rPr>
              <a:t>»</a:t>
            </a:r>
            <a:r>
              <a:rPr lang="ru-RU" sz="2800" dirty="0" smtClean="0">
                <a:latin typeface="Arial Narrow" pitchFamily="34" charset="0"/>
              </a:rPr>
              <a:t> — этот вид резьбы появился в 90-х годах XX века. Как правило, такая резьба содержит растительный </a:t>
            </a:r>
            <a:r>
              <a:rPr lang="ru-RU" sz="2800" dirty="0" smtClean="0">
                <a:latin typeface="Arial Narrow" pitchFamily="34" charset="0"/>
                <a:hlinkClick r:id="rId2" tooltip="Орнамент"/>
              </a:rPr>
              <a:t>орнамент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b="1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024336" cy="3037838"/>
          </a:xfrm>
          <a:prstGeom prst="rect">
            <a:avLst/>
          </a:prstGeom>
          <a:noFill/>
        </p:spPr>
      </p:pic>
      <p:pic>
        <p:nvPicPr>
          <p:cNvPr id="18435" name="Picture 3" descr="C:\Users\user\Desktop\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3816424" cy="30684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3672408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ВИДЫ РЕЗЬБЫ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75240" cy="5205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Arial Narrow" pitchFamily="34" charset="0"/>
              </a:rPr>
              <a:t>Скульптурная резьба - </a:t>
            </a:r>
            <a:r>
              <a:rPr lang="ru-RU" sz="2800" dirty="0" smtClean="0">
                <a:latin typeface="Arial Narrow" pitchFamily="34" charset="0"/>
              </a:rPr>
              <a:t>отличительная особенность — наличие </a:t>
            </a:r>
            <a:r>
              <a:rPr lang="ru-RU" sz="2800" dirty="0" smtClean="0">
                <a:latin typeface="Arial Narrow" pitchFamily="34" charset="0"/>
                <a:hlinkClick r:id="rId2" tooltip="Скульптура"/>
              </a:rPr>
              <a:t>скульптуры</a:t>
            </a:r>
            <a:r>
              <a:rPr lang="ru-RU" sz="2800" dirty="0" smtClean="0">
                <a:latin typeface="Arial Narrow" pitchFamily="34" charset="0"/>
              </a:rPr>
              <a:t> — изображения отдельных фигур (или групп фигур) людей, животных, птиц или других объектов. Фактически, является самым сложным видом резьбы, поскольку требует от резчика объёмного видения фигуры, чувства перспективы, сохранения пропорций</a:t>
            </a:r>
          </a:p>
          <a:p>
            <a:r>
              <a:rPr lang="ru-RU" sz="2800" dirty="0" smtClean="0">
                <a:latin typeface="Arial Narrow" pitchFamily="34" charset="0"/>
              </a:rPr>
              <a:t>Отдельным подвидом её считается </a:t>
            </a:r>
            <a:r>
              <a:rPr lang="ru-RU" sz="2800" b="1" dirty="0" err="1" smtClean="0">
                <a:latin typeface="Arial Narrow" pitchFamily="34" charset="0"/>
                <a:hlinkClick r:id="rId3" tooltip="Богородская резьба"/>
              </a:rPr>
              <a:t>богородская</a:t>
            </a:r>
            <a:r>
              <a:rPr lang="ru-RU" sz="2800" b="1" dirty="0" smtClean="0">
                <a:latin typeface="Arial Narrow" pitchFamily="34" charset="0"/>
                <a:hlinkClick r:id="rId3" tooltip="Богородская резьба"/>
              </a:rPr>
              <a:t> резьба</a:t>
            </a:r>
            <a:r>
              <a:rPr lang="ru-RU" sz="2800" dirty="0" smtClean="0">
                <a:latin typeface="Arial Narrow" pitchFamily="34" charset="0"/>
              </a:rPr>
              <a:t>. Так же разновидностью скульптурной резьбы можно считать искусство резьбы бензопилой, приобретающее всё большую популярность как среди резчиков, так и среди ценителей прекрасного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32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64704"/>
            <a:ext cx="2304256" cy="3337199"/>
          </a:xfrm>
          <a:prstGeom prst="rect">
            <a:avLst/>
          </a:prstGeom>
          <a:noFill/>
        </p:spPr>
      </p:pic>
      <p:pic>
        <p:nvPicPr>
          <p:cNvPr id="19459" name="Picture 3" descr="C:\Users\user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752600" cy="2619375"/>
          </a:xfrm>
          <a:prstGeom prst="rect">
            <a:avLst/>
          </a:prstGeom>
          <a:noFill/>
        </p:spPr>
      </p:pic>
      <p:pic>
        <p:nvPicPr>
          <p:cNvPr id="19460" name="Picture 4" descr="C:\Users\user\Desktop\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2466975" cy="1847850"/>
          </a:xfrm>
          <a:prstGeom prst="rect">
            <a:avLst/>
          </a:prstGeom>
          <a:noFill/>
        </p:spPr>
      </p:pic>
      <p:pic>
        <p:nvPicPr>
          <p:cNvPr id="19461" name="Picture 5" descr="C:\Users\user\Desktop\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1943100" cy="2352675"/>
          </a:xfrm>
          <a:prstGeom prst="rect">
            <a:avLst/>
          </a:prstGeom>
          <a:noFill/>
        </p:spPr>
      </p:pic>
      <p:pic>
        <p:nvPicPr>
          <p:cNvPr id="19462" name="Picture 6" descr="C:\Users\user\Desktop\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20688"/>
            <a:ext cx="1951865" cy="2880320"/>
          </a:xfrm>
          <a:prstGeom prst="rect">
            <a:avLst/>
          </a:prstGeom>
          <a:noFill/>
        </p:spPr>
      </p:pic>
      <p:pic>
        <p:nvPicPr>
          <p:cNvPr id="19463" name="Picture 7" descr="C:\Users\user\Desktop\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789040"/>
            <a:ext cx="1724025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759</TotalTime>
  <Words>652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ДЕКОРАТИВНАЯ ОБРАБОТКА ДРЕВЕСИНЫ 5 класс</vt:lpstr>
      <vt:lpstr>Слайд 2</vt:lpstr>
      <vt:lpstr>История промысла В середине XV века село Богородское принадлежало московскому боярину М.Б. Плещееву  (первое упоминание о Богородском  относится к августу 1491 года  в духовной грамоте (завещании) его сына Андрея),  в 1595 году оно стало собственностью  Троице-Сергиева монастыря,  а крестьяне – монастырскими крепостными.  Именно они заложили основы резьбы по дереву,  прославившей нынешнюю «столицу игрушечного царства» на весь мир.  Село Богородское стало одним из центров народного творчества и русского прикладного искусства.</vt:lpstr>
      <vt:lpstr>ВИДЫ РЕЗЬБЫ</vt:lpstr>
      <vt:lpstr>Слайд 5</vt:lpstr>
      <vt:lpstr>ВИДЫ РЕЗЬБЫ</vt:lpstr>
      <vt:lpstr>Слайд 7</vt:lpstr>
      <vt:lpstr>ВИДЫ РЕЗЬБЫ</vt:lpstr>
      <vt:lpstr>Слайд 9</vt:lpstr>
      <vt:lpstr>СКВОЗНАЯ РЕЗЬБА</vt:lpstr>
      <vt:lpstr>СКВОЗНАЯ РЕЗЬБА</vt:lpstr>
      <vt:lpstr>СКВОЗНАЯ РЕЗЬБА</vt:lpstr>
      <vt:lpstr>ХУДОЖЕСТВЕННОЕ ВЫПИЛИВАНИЕ ЛОБЗИКОМ–  один из наиболее распространенных видов декоративно-прикладного искусства, доступного широким массам.  Мастера создают замечательные узоры на дереве, а также изготовляют художественно оформленные изделия, украшающие наш быт.</vt:lpstr>
      <vt:lpstr>ВЫПИЛИВАНИЕ ЛОБЗИКОМ</vt:lpstr>
      <vt:lpstr>ваза для печенья</vt:lpstr>
      <vt:lpstr>ПОСЛЕДОВАТЕЛЬНОСТЬ ВЫПОЛНЕНИЯ</vt:lpstr>
      <vt:lpstr>ПОСЛЕДОВАТЕЛЬНОСТЬ ВЫПОЛНЕНИЯ</vt:lpstr>
      <vt:lpstr>ПРАКТИЧЕСКАЯ РАБОТА</vt:lpstr>
      <vt:lpstr>Правила техники безопасности</vt:lpstr>
      <vt:lpstr>Вот такое изделие у нас получится</vt:lpstr>
      <vt:lpstr>Ребята со своими изделиями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85</cp:revision>
  <dcterms:modified xsi:type="dcterms:W3CDTF">2014-01-19T23:13:02Z</dcterms:modified>
</cp:coreProperties>
</file>