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0"/>
  </p:notesMasterIdLst>
  <p:sldIdLst>
    <p:sldId id="257" r:id="rId4"/>
    <p:sldId id="269" r:id="rId5"/>
    <p:sldId id="270" r:id="rId6"/>
    <p:sldId id="288" r:id="rId7"/>
    <p:sldId id="291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1" r:id="rId16"/>
    <p:sldId id="272" r:id="rId17"/>
    <p:sldId id="29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2" r:id="rId27"/>
    <p:sldId id="293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9" autoAdjust="0"/>
    <p:restoredTop sz="94660"/>
  </p:normalViewPr>
  <p:slideViewPr>
    <p:cSldViewPr>
      <p:cViewPr>
        <p:scale>
          <a:sx n="50" d="100"/>
          <a:sy n="50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11/9/2014 1:19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ФИЗИКА:</a:t>
            </a:r>
            <a:br>
              <a:rPr lang="ru-RU" sz="5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И В ШУТКУ, И ВСЕРЬЁЗ…</a:t>
            </a:r>
            <a:endParaRPr lang="ru-RU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4344988"/>
            <a:ext cx="7488831" cy="1316260"/>
          </a:xfrm>
        </p:spPr>
        <p:txBody>
          <a:bodyPr>
            <a:prstTxWarp prst="textArchDown">
              <a:avLst>
                <a:gd name="adj" fmla="val 39855"/>
              </a:avLst>
            </a:prstTxWarp>
            <a:normAutofit/>
          </a:bodyPr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i="0" dirty="0" smtClean="0">
                <a:solidFill>
                  <a:srgbClr val="0033CC"/>
                </a:solidFill>
              </a:rPr>
              <a:t>Игра – соревнование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Внеклассное мероприятие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подготовила </a:t>
            </a:r>
            <a:r>
              <a:rPr lang="ru-RU" sz="2000" b="1" dirty="0" err="1" smtClean="0">
                <a:solidFill>
                  <a:srgbClr val="0033CC"/>
                </a:solidFill>
              </a:rPr>
              <a:t>Леснова</a:t>
            </a:r>
            <a:r>
              <a:rPr lang="ru-RU" sz="2000" b="1" dirty="0" smtClean="0">
                <a:solidFill>
                  <a:srgbClr val="0033CC"/>
                </a:solidFill>
              </a:rPr>
              <a:t> Н.П. учитель физики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b="1" i="0" dirty="0" smtClean="0">
                <a:solidFill>
                  <a:srgbClr val="0033CC"/>
                </a:solidFill>
              </a:rPr>
              <a:t>МОУ «СОШ с. Рефлектор»</a:t>
            </a:r>
            <a:endParaRPr lang="ru-RU" sz="2000" b="1" i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81642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Последняя туча рассеянной бури!</a:t>
            </a:r>
            <a:br>
              <a:rPr lang="ru-RU" sz="3200" dirty="0" smtClean="0"/>
            </a:br>
            <a:r>
              <a:rPr lang="ru-RU" sz="3200" dirty="0" smtClean="0"/>
              <a:t>Одна ты несешься по ясной лазури;</a:t>
            </a:r>
            <a:br>
              <a:rPr lang="ru-RU" sz="3200" dirty="0" smtClean="0"/>
            </a:br>
            <a:r>
              <a:rPr lang="ru-RU" sz="3200" dirty="0" smtClean="0"/>
              <a:t>Одна ты наводишь унылую тень,</a:t>
            </a:r>
            <a:br>
              <a:rPr lang="ru-RU" sz="3200" dirty="0" smtClean="0"/>
            </a:br>
            <a:r>
              <a:rPr lang="ru-RU" sz="3200" dirty="0" smtClean="0"/>
              <a:t>Одна ты печалишь ликующий день.</a:t>
            </a:r>
            <a:br>
              <a:rPr lang="ru-RU" sz="3200" dirty="0" smtClean="0"/>
            </a:br>
            <a:r>
              <a:rPr lang="ru-RU" sz="3200" dirty="0" smtClean="0"/>
              <a:t>Ты небо недавно кругом облегала,</a:t>
            </a:r>
            <a:br>
              <a:rPr lang="ru-RU" sz="3200" dirty="0" smtClean="0"/>
            </a:br>
            <a:r>
              <a:rPr lang="ru-RU" sz="3200" dirty="0" smtClean="0"/>
              <a:t>И молния грозно тебя обвивала,</a:t>
            </a:r>
            <a:br>
              <a:rPr lang="ru-RU" sz="3200" dirty="0" smtClean="0"/>
            </a:br>
            <a:r>
              <a:rPr lang="ru-RU" sz="3200" dirty="0" smtClean="0"/>
              <a:t>И ты издавала таинственный гром</a:t>
            </a:r>
            <a:br>
              <a:rPr lang="ru-RU" sz="3200" dirty="0" smtClean="0"/>
            </a:br>
            <a:r>
              <a:rPr lang="ru-RU" sz="3200" dirty="0" smtClean="0"/>
              <a:t>И алчную землю поила дождем.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r>
              <a:rPr lang="ru-RU" b="1" i="1" dirty="0" smtClean="0"/>
              <a:t>Что мы увидим или услышим раньше: молнию или гром? Почему?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35280" cy="460851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Огонек горит светлее</a:t>
            </a:r>
            <a:br>
              <a:rPr lang="ru-RU" sz="2800" dirty="0" smtClean="0"/>
            </a:br>
            <a:r>
              <a:rPr lang="ru-RU" sz="2800" dirty="0" smtClean="0"/>
              <a:t>Горбунок бежит скорее.</a:t>
            </a:r>
            <a:br>
              <a:rPr lang="ru-RU" sz="2800" dirty="0" smtClean="0"/>
            </a:br>
            <a:r>
              <a:rPr lang="ru-RU" sz="2800" dirty="0" smtClean="0"/>
              <a:t>Вот уж он перед огнем.</a:t>
            </a:r>
            <a:br>
              <a:rPr lang="ru-RU" sz="2800" dirty="0" smtClean="0"/>
            </a:br>
            <a:r>
              <a:rPr lang="ru-RU" sz="2800" dirty="0" smtClean="0"/>
              <a:t>Светит поле словно днем.</a:t>
            </a:r>
            <a:br>
              <a:rPr lang="ru-RU" sz="2800" dirty="0" smtClean="0"/>
            </a:br>
            <a:r>
              <a:rPr lang="ru-RU" sz="2800" dirty="0" smtClean="0"/>
              <a:t>Чудный свет кругом струится,</a:t>
            </a:r>
            <a:br>
              <a:rPr lang="ru-RU" sz="2800" dirty="0" smtClean="0"/>
            </a:br>
            <a:r>
              <a:rPr lang="ru-RU" sz="2800" dirty="0" smtClean="0"/>
              <a:t>Но не греет, не дымится.</a:t>
            </a:r>
            <a:br>
              <a:rPr lang="ru-RU" sz="2800" dirty="0" smtClean="0"/>
            </a:br>
            <a:r>
              <a:rPr lang="ru-RU" sz="2800" dirty="0" smtClean="0"/>
              <a:t>Диву дался тут Иван,</a:t>
            </a:r>
            <a:br>
              <a:rPr lang="ru-RU" sz="2800" dirty="0" smtClean="0"/>
            </a:br>
            <a:r>
              <a:rPr lang="ru-RU" sz="2800" dirty="0" smtClean="0"/>
              <a:t>«Что, - сказал он, за шайтан!</a:t>
            </a:r>
            <a:br>
              <a:rPr lang="ru-RU" sz="2800" dirty="0" smtClean="0"/>
            </a:br>
            <a:r>
              <a:rPr lang="ru-RU" sz="2800" dirty="0" smtClean="0"/>
              <a:t>Шапок с пять найдется свету,</a:t>
            </a:r>
            <a:br>
              <a:rPr lang="ru-RU" sz="2800" dirty="0" smtClean="0"/>
            </a:br>
            <a:r>
              <a:rPr lang="ru-RU" sz="2800" dirty="0" smtClean="0"/>
              <a:t>А тепла и дыму нету.</a:t>
            </a:r>
            <a:br>
              <a:rPr lang="ru-RU" sz="2800" dirty="0" smtClean="0"/>
            </a:br>
            <a:r>
              <a:rPr lang="ru-RU" sz="2800" dirty="0" smtClean="0"/>
              <a:t>Эко чудо  -  огонек…»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517232"/>
            <a:ext cx="3744416" cy="108012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Какой вид излучения описывается в сказке?</a:t>
            </a:r>
            <a:endParaRPr lang="ru-RU" b="1" i="1" dirty="0"/>
          </a:p>
        </p:txBody>
      </p:sp>
      <p:pic>
        <p:nvPicPr>
          <p:cNvPr id="4" name="Рисунок 3" descr="05lab1vkh1240037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9710" y="980728"/>
            <a:ext cx="4036949" cy="56166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09634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Как адский луч, как молния богов,</a:t>
            </a:r>
            <a:br>
              <a:rPr lang="ru-RU" sz="3200" dirty="0" smtClean="0"/>
            </a:br>
            <a:r>
              <a:rPr lang="ru-RU" sz="3200" dirty="0" smtClean="0"/>
              <a:t>Немое лезвие злодею в очи блещет;</a:t>
            </a:r>
            <a:br>
              <a:rPr lang="ru-RU" sz="3200" dirty="0" smtClean="0"/>
            </a:br>
            <a:r>
              <a:rPr lang="ru-RU" sz="3200" dirty="0" smtClean="0"/>
              <a:t>И озираясь он трепещет</a:t>
            </a:r>
            <a:br>
              <a:rPr lang="ru-RU" sz="3200" dirty="0" smtClean="0"/>
            </a:br>
            <a:r>
              <a:rPr lang="ru-RU" sz="3200" dirty="0" smtClean="0"/>
              <a:t>Среди своих пиров.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4869160"/>
            <a:ext cx="5184576" cy="125700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Какое физическое явление  описал поэт в этих строках?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Толкование фразы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1. Субъект находится в помещении с повышенным содержанием водяного пара в воздухе (но с дефицитом лучистой энергии), имеющим отверстие в стене, покрытое металлической сеткой, в позе, при которой туловище опирается на пол своей нижней частью, а ноги согнуты.</a:t>
            </a:r>
          </a:p>
          <a:p>
            <a:pPr algn="just"/>
            <a:r>
              <a:rPr lang="ru-RU" sz="2400" dirty="0" smtClean="0"/>
              <a:t>2. Осужденный сделал публичное заявление о том, что отбывает срок в камере, не соответствующей элементарным санитарным условиям: мало света, воздух сырой, на световом проёме металлическое заграждение.</a:t>
            </a:r>
          </a:p>
          <a:p>
            <a:r>
              <a:rPr lang="ru-RU" sz="2400" dirty="0" smtClean="0"/>
              <a:t>3. Стою у распахнутого настежь окна залитой светом сухой комнаты.</a:t>
            </a:r>
          </a:p>
          <a:p>
            <a:endParaRPr lang="ru-RU" sz="2400" dirty="0" smtClean="0"/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«Сижу за решёткой в темнице сырой…»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Толкование фразы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/>
              <a:t>Однажды всевышний сделал птице средней величины из отряда воробьиных презент в виде небольшого количества пищевого продукта полутвердой массы, приготовленного из заквашенного особым способом молока.</a:t>
            </a:r>
          </a:p>
          <a:p>
            <a:pPr algn="just"/>
            <a:r>
              <a:rPr lang="ru-RU" sz="2800" dirty="0" smtClean="0"/>
              <a:t>Всеядная птица с серо-черным оперением при невыясненных обстоятельствах за непонятно какие заслуги получила от небесного прародителя вознаграждение натуральным продуктом.</a:t>
            </a:r>
          </a:p>
          <a:p>
            <a:pPr algn="just"/>
            <a:r>
              <a:rPr lang="ru-RU" sz="2800" dirty="0" smtClean="0"/>
              <a:t>У орла один раз черт украл кусок колбасы.</a:t>
            </a:r>
          </a:p>
          <a:p>
            <a:pPr>
              <a:buNone/>
            </a:pPr>
            <a:endParaRPr lang="ru-RU" sz="2800" dirty="0" smtClean="0"/>
          </a:p>
          <a:p>
            <a:pPr algn="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«Вороне где-то бог послал кусочек сыру…»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Толкование фразы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980729"/>
            <a:ext cx="8382000" cy="5184575"/>
          </a:xfrm>
        </p:spPr>
        <p:txBody>
          <a:bodyPr/>
          <a:lstStyle/>
          <a:p>
            <a:pPr algn="just"/>
            <a:r>
              <a:rPr lang="ru-RU" sz="2800" dirty="0" smtClean="0"/>
              <a:t>Индивид в возрасте от двух до пяти лет физически переместился в направлении лица одноимённого мужского пола, находящегося с ним в кровнородственных отношениях по восходящей линии.</a:t>
            </a:r>
          </a:p>
          <a:p>
            <a:pPr algn="just"/>
            <a:r>
              <a:rPr lang="ru-RU" sz="2800" dirty="0" smtClean="0"/>
              <a:t>Субъект права с ограниченной дееспособностью по возрастному признаку в течение ближайших 13-15 лет нанёс визит своему родственнику по мужской линии, законным наследником первой очереди которого он является.</a:t>
            </a:r>
          </a:p>
          <a:p>
            <a:pPr algn="just"/>
            <a:r>
              <a:rPr lang="ru-RU" sz="2800" dirty="0" smtClean="0"/>
              <a:t>Дылда-дочь от мамы смылась.</a:t>
            </a:r>
          </a:p>
          <a:p>
            <a:pPr algn="r"/>
            <a:r>
              <a:rPr lang="ru-RU" sz="2800" b="1" i="1" dirty="0" smtClean="0">
                <a:solidFill>
                  <a:srgbClr val="FF0000"/>
                </a:solidFill>
              </a:rPr>
              <a:t> Крошка сын к отцу пришёл…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Толкование фразы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Организм (отряд  «Двукрылые», подкласс «Крылатые», тип «Членистоногие») переместил свою массу на результат переработки продукции садового участка горячим способом.</a:t>
            </a:r>
          </a:p>
          <a:p>
            <a:pPr algn="just"/>
            <a:r>
              <a:rPr lang="ru-RU" dirty="0" smtClean="0"/>
              <a:t>Особь, являющаяся механическим передатчиком кишечных заболеваний и в силу этого представляющая непосредственную опасность для здоровья окружающих, по неосторожности нарушила санитарно- эпидемиологическую обстановку и совершила деяние, которое может повлечь за собой нанесение вреда здоровью человека.</a:t>
            </a:r>
          </a:p>
          <a:p>
            <a:pPr algn="just"/>
            <a:r>
              <a:rPr lang="ru-RU" dirty="0" smtClean="0"/>
              <a:t>Ходит по потолку вверх ногами.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«Муха села на варенье»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scene3d>
            <a:camera prst="isometricRightUp"/>
            <a:lightRig rig="threePt" dir="t"/>
          </a:scene3d>
        </p:spPr>
        <p:txBody>
          <a:bodyPr>
            <a:noAutofit/>
          </a:bodyPr>
          <a:lstStyle/>
          <a:p>
            <a:pPr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ЗНАМЕНИТЫЕ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ФИЗИКИ</a:t>
            </a:r>
          </a:p>
          <a:p>
            <a:pPr algn="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ТЫСЯЧЕЛЕТИЯ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64797"/>
          </a:xfrm>
        </p:spPr>
        <p:txBody>
          <a:bodyPr/>
          <a:lstStyle/>
          <a:p>
            <a:pPr algn="ctr"/>
            <a:r>
              <a:rPr lang="ru-RU" b="1" dirty="0" smtClean="0"/>
              <a:t>«САМЫЙ УЧЕНЫЙ РЫЦАРЬ»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/>
              <a:t>Именно этот английский ученый, получивший за свою деятельность рыцарский титул, направил сподвижнику Петра</a:t>
            </a:r>
            <a:r>
              <a:rPr lang="en-US" sz="2100" dirty="0" smtClean="0"/>
              <a:t>I</a:t>
            </a:r>
            <a:r>
              <a:rPr lang="ru-RU" sz="2100" dirty="0" smtClean="0"/>
              <a:t>, крупному военачальнику Александру Даниловичу Меньшикову извещение о том, что тот избран членом Королевской Академии наук Великобритании; парадокс состоял в том, что Меньшиков был неграмотным. </a:t>
            </a:r>
          </a:p>
          <a:p>
            <a:pPr algn="just"/>
            <a:r>
              <a:rPr lang="ru-RU" sz="2100" dirty="0" smtClean="0"/>
              <a:t>В 1965 году он получил должность смотрителя Монетного двора Великобритания, а через 4 года – директора; ему была поручена чеканка всех монет страны.</a:t>
            </a:r>
          </a:p>
          <a:p>
            <a:pPr algn="just"/>
            <a:r>
              <a:rPr lang="ru-RU" sz="2100" dirty="0" smtClean="0"/>
              <a:t>Увлечение  естественными науками он сочетал с увлечением религии. </a:t>
            </a:r>
          </a:p>
          <a:p>
            <a:pPr algn="just"/>
            <a:r>
              <a:rPr lang="ru-RU" sz="2100" dirty="0" smtClean="0"/>
              <a:t>Этот ученый – физик одновременно является автором двух важных математических методов: дифференциального и интегрального исчислений.</a:t>
            </a:r>
          </a:p>
          <a:p>
            <a:pPr algn="just"/>
            <a:r>
              <a:rPr lang="ru-RU" sz="2100" dirty="0" smtClean="0"/>
              <a:t>Философ Г.Гегель шутил: три яблока сгубили мир: яблоко Адама, яблоко Париса и его  яблоко.</a:t>
            </a:r>
          </a:p>
        </p:txBody>
      </p:sp>
      <p:pic>
        <p:nvPicPr>
          <p:cNvPr id="5" name="Рисунок 4" descr="newton-samset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54334"/>
            <a:ext cx="8676456" cy="6203666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5661248"/>
            <a:ext cx="2304256" cy="64807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И. Ньютон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r"/>
            <a:r>
              <a:rPr lang="ru-RU" b="1" dirty="0" smtClean="0"/>
              <a:t>«БУНТАРЬ НА КОЛЕНЯХ»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6696744" cy="499715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Воспитание этот ученый получил в монастыре, образование – частично на медицинском факультете Пизанского университета; затем работал преподавателем математики, был придворным философом.</a:t>
            </a:r>
          </a:p>
          <a:p>
            <a:pPr algn="just"/>
            <a:r>
              <a:rPr lang="ru-RU" sz="2000" dirty="0" smtClean="0"/>
              <a:t>История статики началась с Архимеда, история же механики неразрывно связана с именем этого ученого.</a:t>
            </a:r>
          </a:p>
          <a:p>
            <a:pPr algn="just"/>
            <a:r>
              <a:rPr lang="ru-RU" sz="2000" dirty="0" smtClean="0"/>
              <a:t>Он умер в 1642 году, а почти через 100 лет – в 1737 г. прах ученого, согласно его завещанию, был перенесен во Флоренцию и захоронен рядом с прахом Микеланджело.</a:t>
            </a:r>
          </a:p>
          <a:p>
            <a:pPr algn="just"/>
            <a:r>
              <a:rPr lang="ru-RU" sz="2000" dirty="0" smtClean="0"/>
              <a:t>По образному выражению, этот ученый сумел отстоять свои научные взгляды и «победить на коленях».</a:t>
            </a:r>
          </a:p>
          <a:p>
            <a:pPr algn="just"/>
            <a:r>
              <a:rPr lang="ru-RU" sz="2000" dirty="0" smtClean="0"/>
              <a:t>Лишь спустя почти три с половиной столетия после его кончины папа римский Иоанн Павел</a:t>
            </a:r>
            <a:r>
              <a:rPr lang="en-US" sz="2000" dirty="0" smtClean="0"/>
              <a:t> II</a:t>
            </a:r>
            <a:r>
              <a:rPr lang="ru-RU" sz="2000" dirty="0" smtClean="0"/>
              <a:t> выступил с заявлением, в котором признал, что гонения церкви на ученого были напрасны: он был прав.</a:t>
            </a:r>
            <a:endParaRPr lang="ru-RU" sz="2000" dirty="0"/>
          </a:p>
        </p:txBody>
      </p:sp>
      <p:pic>
        <p:nvPicPr>
          <p:cNvPr id="4" name="Рисунок 3" descr="1215203600_3ef944710f2fd24e59c5743072d5f3d8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745434"/>
            <a:ext cx="5904656" cy="6112565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56176" y="5949280"/>
            <a:ext cx="2016224" cy="57606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Галилей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016627" cy="1656183"/>
          </a:xfrm>
        </p:spPr>
        <p:txBody>
          <a:bodyPr/>
          <a:lstStyle/>
          <a:p>
            <a:pPr algn="ctr"/>
            <a:r>
              <a:rPr lang="ru-RU" dirty="0" smtClean="0"/>
              <a:t>ПЕРВЫЙ ЗАКОН – </a:t>
            </a:r>
            <a:br>
              <a:rPr lang="ru-RU" dirty="0" smtClean="0"/>
            </a:br>
            <a:r>
              <a:rPr lang="ru-RU" dirty="0" smtClean="0"/>
              <a:t>ЗАКОН СОХРАНЕНИЯ УСПЕХА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730249" y="3717032"/>
            <a:ext cx="7681913" cy="2088232"/>
          </a:xfrm>
        </p:spPr>
        <p:txBody>
          <a:bodyPr/>
          <a:lstStyle/>
          <a:p>
            <a:pPr algn="r"/>
            <a:r>
              <a:rPr lang="ru-RU" b="1" dirty="0" smtClean="0"/>
              <a:t>ПОЛНЫЙ ЗАПАС УСПЕХА КОМАНД ПОСТОЯНЕН. ОН ТОЛЬКО МОЖЕТ ПЕРЕХОДИТЬ ОТ ОДНОЙ КОМАНДЫ К ДРУГОЙ И НАОБОРОТ.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r>
              <a:rPr lang="ru-RU" b="1" dirty="0" smtClean="0"/>
              <a:t>«ИСКЛЮЧЕНИЕ ИЗ ПРАВИЛ»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Этот ученый свой трудовой путь начал в качестве школьного учителя, а в дальнейшем выполнял роль эксперта в патентном бюро Берна.</a:t>
            </a:r>
          </a:p>
          <a:p>
            <a:pPr algn="just"/>
            <a:r>
              <a:rPr lang="ru-RU" sz="2200" dirty="0" smtClean="0"/>
              <a:t>Нобелевскую премию он получил в 1921 году за физико-математические исследования и открытие законов фотоэффекта.</a:t>
            </a:r>
          </a:p>
          <a:p>
            <a:pPr algn="just"/>
            <a:r>
              <a:rPr lang="ru-RU" sz="2200" dirty="0" smtClean="0"/>
              <a:t>Его письмо президенту США в 1940 году стимулировало организацию ядерных исследований в этой стране.</a:t>
            </a:r>
          </a:p>
          <a:p>
            <a:pPr algn="just"/>
            <a:r>
              <a:rPr lang="ru-RU" sz="2200" dirty="0" smtClean="0"/>
              <a:t>Он долгое время работал в Германии и он – единственный еврей, чей бюст находится среди нескольких сотен бюстов великих немцев в Пантеоне национальной славы Германии </a:t>
            </a:r>
            <a:r>
              <a:rPr lang="ru-RU" sz="2200" dirty="0" err="1" smtClean="0"/>
              <a:t>Вальгалл</a:t>
            </a:r>
            <a:r>
              <a:rPr lang="ru-RU" sz="2200" dirty="0" smtClean="0"/>
              <a:t>  близ </a:t>
            </a:r>
            <a:r>
              <a:rPr lang="ru-RU" sz="2200" dirty="0" err="1" smtClean="0"/>
              <a:t>Регенсбурга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 smtClean="0"/>
              <a:t>Этот ученый – один из основателей современной физики, создатель общей теории пространства – времени – тяготения.</a:t>
            </a:r>
            <a:endParaRPr lang="ru-RU" sz="2200" dirty="0"/>
          </a:p>
        </p:txBody>
      </p:sp>
      <p:pic>
        <p:nvPicPr>
          <p:cNvPr id="4" name="Рисунок 3" descr="936582e2b2221541864fa1e825a872abbc5f6c138749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27462"/>
            <a:ext cx="6446236" cy="5930538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940152" y="5949280"/>
            <a:ext cx="2520280" cy="5760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А. Эйнштейн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«САМЫЙ МАТЕМАТИЧНЫЙ ФИЗИК»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416824" cy="49251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Этот ученый в детстве плохо учился, особенно по арифметике, но когда началось изучение геометрии, быстро стал лучшим учеником школы.</a:t>
            </a:r>
          </a:p>
          <a:p>
            <a:pPr algn="just"/>
            <a:r>
              <a:rPr lang="ru-RU" dirty="0" smtClean="0"/>
              <a:t>«Самый </a:t>
            </a:r>
            <a:r>
              <a:rPr lang="ru-RU" dirty="0" err="1" smtClean="0"/>
              <a:t>математичный</a:t>
            </a:r>
            <a:r>
              <a:rPr lang="ru-RU" dirty="0" smtClean="0"/>
              <a:t> физик» – так его называли современники. Он между делом осуществил первую в мире цветную фотографию и разработал способ радикального выведения жировых пятен с одежды, но всемирную известность ему принесло совсем не это.</a:t>
            </a:r>
          </a:p>
          <a:p>
            <a:pPr algn="just"/>
            <a:r>
              <a:rPr lang="ru-RU" dirty="0" smtClean="0"/>
              <a:t>Свои работы он подписывал </a:t>
            </a:r>
            <a:r>
              <a:rPr lang="en-US" dirty="0" err="1" smtClean="0"/>
              <a:t>dp</a:t>
            </a:r>
            <a:r>
              <a:rPr lang="ru-RU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r>
              <a:rPr lang="ru-RU" dirty="0" smtClean="0"/>
              <a:t>Его труды относятся почти ко всем разделам физики, но главные – к молекулярной физике и электродинамике.</a:t>
            </a:r>
          </a:p>
          <a:p>
            <a:pPr algn="just"/>
            <a:r>
              <a:rPr lang="ru-RU" dirty="0" smtClean="0"/>
              <a:t>По словам Генриха Герца «Формулы этого физика живут собственной жизнью, обладают собственным разумом – кажется, что эти формулы… умнее даже самого автора». Система его взглядов выражена его уравнениями; это основа теории электромагнитного поля.</a:t>
            </a:r>
            <a:endParaRPr lang="ru-RU" dirty="0"/>
          </a:p>
        </p:txBody>
      </p:sp>
      <p:pic>
        <p:nvPicPr>
          <p:cNvPr id="4" name="Рисунок 3" descr="Figure 25_01_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196752"/>
            <a:ext cx="4968552" cy="5661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99592" y="1196752"/>
            <a:ext cx="2880320" cy="525658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2400" b="1" dirty="0" smtClean="0"/>
              <a:t>Джеймс Клерк Максвелл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4797"/>
          </a:xfrm>
        </p:spPr>
        <p:txBody>
          <a:bodyPr/>
          <a:lstStyle/>
          <a:p>
            <a:pPr algn="ctr"/>
            <a:r>
              <a:rPr lang="ru-RU" b="1" dirty="0" smtClean="0"/>
              <a:t>«БАЛОВЕНЬ БОГОВ»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6768752" cy="5040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Этот будущий физик родился на свет очень слабым ребенком; врачи единодушно утверждали, что он не жилец на белом свете. Умер он в 37 лет от заражения крови.</a:t>
            </a:r>
          </a:p>
          <a:p>
            <a:r>
              <a:rPr lang="ru-RU" dirty="0" smtClean="0"/>
              <a:t>Ко всем делам, за которые брался этот человек, он проявлял огромные способности. Его наставник по токарному делу, узнав, что ученик стал ученым, заметил: «Жаль. Из него мог бы получиться отличный токарь». А известный физик Г.Л.Ф. Гельмгольц, бывший его научным руководителем, назвал нашего героя «баловнем богов».</a:t>
            </a:r>
          </a:p>
          <a:p>
            <a:r>
              <a:rPr lang="ru-RU" dirty="0" smtClean="0"/>
              <a:t>Именно он экспериментально обнаружил электромагнитные волны, подсказанные великим Максвеллом, и наблюдал их отражение, преломление, интерференцию и поляризацию. </a:t>
            </a:r>
          </a:p>
          <a:p>
            <a:r>
              <a:rPr lang="ru-RU" dirty="0" smtClean="0"/>
              <a:t>Тем не менее известно его  письмо в Дрезденскую коммерческую палату о том, что исследование радиоволн надо запретить как бесполезное.</a:t>
            </a:r>
          </a:p>
          <a:p>
            <a:r>
              <a:rPr lang="ru-RU" dirty="0" smtClean="0"/>
              <a:t>Имя и фамилия этого ученого составляли содержание первой в мире радиограммы, переданной А.С. Поповым</a:t>
            </a:r>
            <a:endParaRPr lang="ru-RU" dirty="0"/>
          </a:p>
        </p:txBody>
      </p:sp>
      <p:pic>
        <p:nvPicPr>
          <p:cNvPr id="4" name="Рисунок 3" descr="a00b71d6e7521dcfff56cf67c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43672"/>
            <a:ext cx="5184576" cy="5226484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767736" y="6165304"/>
            <a:ext cx="2376264" cy="69269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Генрих Герц</a:t>
            </a:r>
            <a:endParaRPr lang="ru-RU" sz="2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6480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«ФИЗИК,  ПОЧТИ НЕ ЗНАВШИЙ МАТЕМАТИКИ»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6768752" cy="478112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Этот великий английский физик вынужден был подрабатывать смотрителем маяков и судебным экспертом по качеству промышленных товаров.</a:t>
            </a:r>
          </a:p>
          <a:p>
            <a:pPr algn="just"/>
            <a:r>
              <a:rPr lang="ru-RU" sz="2000" dirty="0" smtClean="0"/>
              <a:t>Известный физик </a:t>
            </a:r>
            <a:r>
              <a:rPr lang="ru-RU" sz="2000" dirty="0" err="1" smtClean="0"/>
              <a:t>Гемфри</a:t>
            </a:r>
            <a:r>
              <a:rPr lang="ru-RU" sz="2000" dirty="0" smtClean="0"/>
              <a:t> Дэви в конце жизни признал, что главным достижением его жизни стало открытие этого ученого.</a:t>
            </a:r>
          </a:p>
          <a:p>
            <a:pPr algn="just"/>
            <a:r>
              <a:rPr lang="ru-RU" sz="2000" dirty="0" smtClean="0"/>
              <a:t>Наш герой первым ввел в физику понятия: поле, катод, анод, электролит.</a:t>
            </a:r>
          </a:p>
          <a:p>
            <a:pPr algn="just"/>
            <a:r>
              <a:rPr lang="ru-RU" sz="2000" dirty="0" smtClean="0"/>
              <a:t>Он сделал величайшее изобретение: создал модель электродвигателя.</a:t>
            </a:r>
          </a:p>
          <a:p>
            <a:pPr algn="just"/>
            <a:r>
              <a:rPr lang="ru-RU" sz="2000" dirty="0" smtClean="0"/>
              <a:t>Этот физик-самоучка плохо знал математику, в результате, по выражению ученого Роберта </a:t>
            </a:r>
            <a:r>
              <a:rPr lang="ru-RU" sz="2000" dirty="0" err="1" smtClean="0"/>
              <a:t>Милликена</a:t>
            </a:r>
            <a:r>
              <a:rPr lang="ru-RU" sz="2000" dirty="0" smtClean="0"/>
              <a:t>, облечь его «плебейские обнаженные научные представления в аристократические одежды математики» пришлось Максвеллу.</a:t>
            </a:r>
          </a:p>
          <a:p>
            <a:endParaRPr lang="ru-RU" sz="2000" dirty="0"/>
          </a:p>
        </p:txBody>
      </p:sp>
      <p:pic>
        <p:nvPicPr>
          <p:cNvPr id="4" name="Рисунок 3" descr="M_Faraday_Th_Phillips_oil_1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3888433" cy="5033945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76056" y="1268760"/>
            <a:ext cx="2808312" cy="496855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Майкл</a:t>
            </a:r>
          </a:p>
          <a:p>
            <a:pPr algn="ctr"/>
            <a:r>
              <a:rPr lang="ru-RU" sz="2400" b="1" dirty="0" smtClean="0"/>
              <a:t>Фарадей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382000" cy="997196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 algn="ctr"/>
            <a:r>
              <a:rPr lang="ru-RU" sz="7200" dirty="0" smtClean="0"/>
              <a:t>Поединок</a:t>
            </a:r>
            <a:r>
              <a:rPr lang="ru-RU" sz="5400" dirty="0" smtClean="0"/>
              <a:t> </a:t>
            </a:r>
            <a:r>
              <a:rPr lang="ru-RU" sz="7200" dirty="0" smtClean="0"/>
              <a:t>капитанов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60649"/>
            <a:ext cx="8382000" cy="20162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ФИЗИЧЕСКИЙ МАРАФОН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511480" cy="560922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700" b="1" dirty="0" smtClean="0"/>
              <a:t>1. Каким прибором измеряют скорость движения автомобиля?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2. Слово, которое воскликнул Архимед, когда сделал важное открытие.</a:t>
            </a:r>
            <a:br>
              <a:rPr lang="ru-RU" sz="2700" b="1" dirty="0" smtClean="0"/>
            </a:br>
            <a:r>
              <a:rPr lang="ru-RU" sz="2700" b="1" dirty="0" smtClean="0"/>
              <a:t>3. </a:t>
            </a:r>
            <a:r>
              <a:rPr lang="ru-RU" sz="2700" b="1" dirty="0" smtClean="0"/>
              <a:t>Прибор для измерения времени.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4. Название научного предположения</a:t>
            </a:r>
            <a:br>
              <a:rPr lang="ru-RU" sz="2700" b="1" dirty="0" smtClean="0"/>
            </a:br>
            <a:r>
              <a:rPr lang="ru-RU" sz="2700" b="1" dirty="0" smtClean="0"/>
              <a:t>5. Способ передачи энергии путем перемещения жидкости или газа.</a:t>
            </a:r>
            <a:br>
              <a:rPr lang="ru-RU" sz="2700" b="1" dirty="0" smtClean="0"/>
            </a:br>
            <a:r>
              <a:rPr lang="ru-RU" sz="2700" b="1" dirty="0" smtClean="0"/>
              <a:t>6. </a:t>
            </a:r>
            <a:r>
              <a:rPr lang="ru-RU" sz="2700" b="1" dirty="0" smtClean="0"/>
              <a:t>Почему нельзя сварить мясо высоко в горах?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7. Вещество, сжигаемое для получения </a:t>
            </a:r>
            <a:r>
              <a:rPr lang="ru-RU" sz="2700" b="1" dirty="0" smtClean="0"/>
              <a:t>теплоты.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8. Физическое понятие характеризующее экономичность устройств и двигателей.</a:t>
            </a:r>
            <a:br>
              <a:rPr lang="ru-RU" sz="2700" b="1" dirty="0" smtClean="0"/>
            </a:br>
            <a:r>
              <a:rPr lang="ru-RU" sz="2700" b="1" dirty="0" smtClean="0"/>
              <a:t>9. Что тяжелее: </a:t>
            </a:r>
            <a:r>
              <a:rPr lang="ru-RU" sz="2700" b="1" dirty="0" smtClean="0"/>
              <a:t>пуд </a:t>
            </a:r>
            <a:r>
              <a:rPr lang="ru-RU" sz="2700" b="1" dirty="0" smtClean="0"/>
              <a:t>железа или пуд пуха?</a:t>
            </a:r>
            <a:br>
              <a:rPr lang="ru-RU" sz="2700" b="1" dirty="0" smtClean="0"/>
            </a:br>
            <a:r>
              <a:rPr lang="ru-RU" sz="2700" b="1" dirty="0" smtClean="0"/>
              <a:t>10. Какая буханка хлеба тяжелее: горячая или холодная?</a:t>
            </a:r>
            <a:endParaRPr lang="ru-RU" sz="2700" b="1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908720"/>
            <a:ext cx="8382000" cy="468052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за игру!</a:t>
            </a:r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681913" cy="764704"/>
          </a:xfrm>
        </p:spPr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</a:rPr>
              <a:t>ТРИ ЗАКОНА ИГРОДИНАМИКИ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/>
            </a:r>
            <a:br>
              <a:rPr lang="ru-RU" sz="4800" dirty="0">
                <a:solidFill>
                  <a:schemeClr val="bg1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9" y="1196752"/>
            <a:ext cx="8568952" cy="5400600"/>
          </a:xfrm>
        </p:spPr>
        <p:txBody>
          <a:bodyPr/>
          <a:lstStyle/>
          <a:p>
            <a:pPr algn="just"/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1 закон.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ФИЗИКА+ЮМОР=СО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NST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Чем больше физики, тем меньше юмора и наоборот.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2 закон.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замкнутой системе зала, когда игрок тянет время, зрителей тянет к выходу.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>3 закон. </a:t>
            </a:r>
            <a:r>
              <a:rPr lang="ru-RU" b="1" dirty="0" smtClean="0">
                <a:solidFill>
                  <a:srgbClr val="0070C0"/>
                </a:solidFill>
              </a:rPr>
              <a:t>Силы взаимодействия сражающихся команд противоположны по направлению, но не равны по величине. Равнодействующая этих сил всегда направлена в сторону побеждающей команды.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НАЙДИ ОШИБКУ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980728"/>
            <a:ext cx="9098835" cy="5400600"/>
          </a:xfrm>
        </p:spPr>
      </p:pic>
      <p:pic>
        <p:nvPicPr>
          <p:cNvPr id="7" name="Рисунок 6" descr="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624" y="1124744"/>
            <a:ext cx="8369832" cy="40749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НАЙДИ </a:t>
            </a:r>
            <a:r>
              <a:rPr lang="ru-RU" sz="4400" dirty="0" smtClean="0">
                <a:solidFill>
                  <a:schemeClr val="bg1"/>
                </a:solidFill>
              </a:rPr>
              <a:t>ОШИБКУ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/>
              <a:t>Какая физическая ошибка допущена в стихотворении поэта?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44824"/>
            <a:ext cx="8382000" cy="544764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Она жила и по стеклу текла,</a:t>
            </a:r>
          </a:p>
          <a:p>
            <a:pPr>
              <a:buNone/>
            </a:pPr>
            <a:r>
              <a:rPr lang="ru-RU" sz="2800" b="1" dirty="0" smtClean="0"/>
              <a:t>Но вдруг ее морозом оковало,</a:t>
            </a:r>
          </a:p>
          <a:p>
            <a:pPr>
              <a:buNone/>
            </a:pPr>
            <a:r>
              <a:rPr lang="ru-RU" sz="2800" b="1" dirty="0" smtClean="0"/>
              <a:t>И неподвижной льдинкой капля стала,</a:t>
            </a:r>
          </a:p>
          <a:p>
            <a:pPr>
              <a:buNone/>
            </a:pPr>
            <a:r>
              <a:rPr lang="ru-RU" sz="2800" b="1" dirty="0" smtClean="0"/>
              <a:t>А в мире поубавилось тепла.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При превращении воды в лед выделяется,    а не затрачивается теплота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664797"/>
          </a:xfrm>
        </p:spPr>
        <p:txBody>
          <a:bodyPr/>
          <a:lstStyle/>
          <a:p>
            <a:pPr algn="ctr"/>
            <a:r>
              <a:rPr lang="ru-RU" b="1" dirty="0" smtClean="0"/>
              <a:t>ФИЗИКА В СТИХАХ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4762872" cy="54006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… </a:t>
            </a:r>
            <a:r>
              <a:rPr lang="ru-RU" sz="2800" dirty="0" smtClean="0"/>
              <a:t>И горы встают перед ним на пути,</a:t>
            </a:r>
            <a:br>
              <a:rPr lang="ru-RU" sz="2800" dirty="0" smtClean="0"/>
            </a:br>
            <a:r>
              <a:rPr lang="ru-RU" sz="2800" dirty="0" smtClean="0"/>
              <a:t>И он по горам начинает ползти.</a:t>
            </a:r>
            <a:br>
              <a:rPr lang="ru-RU" sz="2800" dirty="0" smtClean="0"/>
            </a:br>
            <a:r>
              <a:rPr lang="ru-RU" sz="2800" dirty="0" smtClean="0"/>
              <a:t>А горы все выше, а горы все круче,</a:t>
            </a:r>
            <a:br>
              <a:rPr lang="ru-RU" sz="2800" dirty="0" smtClean="0"/>
            </a:br>
            <a:r>
              <a:rPr lang="ru-RU" sz="2800" dirty="0" smtClean="0"/>
              <a:t>А горы  уходят под самые тучи!</a:t>
            </a:r>
            <a:br>
              <a:rPr lang="ru-RU" sz="2800" dirty="0" smtClean="0"/>
            </a:br>
            <a:r>
              <a:rPr lang="ru-RU" sz="2800" dirty="0" smtClean="0"/>
              <a:t>«О, если я  не дойду,</a:t>
            </a:r>
            <a:br>
              <a:rPr lang="ru-RU" sz="2800" dirty="0" smtClean="0"/>
            </a:br>
            <a:r>
              <a:rPr lang="ru-RU" sz="2800" dirty="0" smtClean="0"/>
              <a:t>Если в пути пропаду,</a:t>
            </a:r>
            <a:br>
              <a:rPr lang="ru-RU" sz="2800" dirty="0" smtClean="0"/>
            </a:br>
            <a:r>
              <a:rPr lang="ru-RU" sz="2800" dirty="0" smtClean="0"/>
              <a:t>Что станет с ними, с больными,</a:t>
            </a:r>
            <a:br>
              <a:rPr lang="ru-RU" sz="2800" dirty="0" smtClean="0"/>
            </a:br>
            <a:r>
              <a:rPr lang="ru-RU" sz="2800" dirty="0" smtClean="0"/>
              <a:t>С моими зверями лесными».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5445224"/>
            <a:ext cx="3322712" cy="115212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Как с изменением высоты изменяется давление воздуха?</a:t>
            </a:r>
            <a:endParaRPr lang="ru-RU" b="1" i="1" dirty="0"/>
          </a:p>
        </p:txBody>
      </p:sp>
      <p:pic>
        <p:nvPicPr>
          <p:cNvPr id="4" name="Рисунок 3" descr="i_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051788"/>
            <a:ext cx="3131840" cy="41620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88032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Когда ж  падучая звезда</a:t>
            </a:r>
            <a:br>
              <a:rPr lang="ru-RU" sz="3200" dirty="0" smtClean="0"/>
            </a:br>
            <a:r>
              <a:rPr lang="ru-RU" sz="3200" dirty="0" smtClean="0"/>
              <a:t>По небу темному летела</a:t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 err="1" smtClean="0"/>
              <a:t>рассыпалася</a:t>
            </a:r>
            <a:r>
              <a:rPr lang="ru-RU" sz="3200" dirty="0" smtClean="0"/>
              <a:t> , – тогда</a:t>
            </a:r>
            <a:br>
              <a:rPr lang="ru-RU" sz="3200" dirty="0" smtClean="0"/>
            </a:br>
            <a:r>
              <a:rPr lang="ru-RU" sz="3200" dirty="0" smtClean="0"/>
              <a:t>В смятенье Таня торопилась,</a:t>
            </a:r>
            <a:br>
              <a:rPr lang="ru-RU" sz="3200" dirty="0" smtClean="0"/>
            </a:br>
            <a:r>
              <a:rPr lang="ru-RU" sz="3200" dirty="0" smtClean="0"/>
              <a:t>Пока звезда  еще катилась,</a:t>
            </a:r>
            <a:br>
              <a:rPr lang="ru-RU" sz="3200" dirty="0" smtClean="0"/>
            </a:br>
            <a:r>
              <a:rPr lang="ru-RU" sz="3200" dirty="0" smtClean="0"/>
              <a:t>Желанье сердца ей шепнуть.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4797152"/>
            <a:ext cx="7005464" cy="1401019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/>
              <a:t>Как объяснить свечение метеорных тел, влетающих в атмосферу  Земли? Можно ли наблюдать «падающие звезды» на  Луне?</a:t>
            </a:r>
            <a:endParaRPr lang="ru-RU" sz="28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5256584" cy="5733256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В третий раз закинул он невод, -</a:t>
            </a:r>
            <a:br>
              <a:rPr lang="ru-RU" sz="2200" dirty="0" smtClean="0"/>
            </a:br>
            <a:r>
              <a:rPr lang="ru-RU" sz="2200" dirty="0" smtClean="0"/>
              <a:t>Пришел невод с одною рыбкой,</a:t>
            </a:r>
            <a:br>
              <a:rPr lang="ru-RU" sz="2200" dirty="0" smtClean="0"/>
            </a:br>
            <a:r>
              <a:rPr lang="ru-RU" sz="2200" dirty="0" smtClean="0"/>
              <a:t>С  непростою рыбкой, - золотою.</a:t>
            </a:r>
            <a:br>
              <a:rPr lang="ru-RU" sz="2200" dirty="0" smtClean="0"/>
            </a:br>
            <a:r>
              <a:rPr lang="ru-RU" sz="2200" dirty="0" smtClean="0"/>
              <a:t>Как взмолится золотая рыбка!</a:t>
            </a:r>
            <a:br>
              <a:rPr lang="ru-RU" sz="2200" dirty="0" smtClean="0"/>
            </a:br>
            <a:r>
              <a:rPr lang="ru-RU" sz="2200" dirty="0" smtClean="0"/>
              <a:t>Голосом молвит человечьим;</a:t>
            </a:r>
            <a:br>
              <a:rPr lang="ru-RU" sz="2200" dirty="0" smtClean="0"/>
            </a:br>
            <a:r>
              <a:rPr lang="ru-RU" sz="2200" dirty="0" smtClean="0"/>
              <a:t>«Отпусти ты , старче, меня в море,</a:t>
            </a:r>
            <a:br>
              <a:rPr lang="ru-RU" sz="2200" dirty="0" smtClean="0"/>
            </a:br>
            <a:r>
              <a:rPr lang="ru-RU" sz="2200" dirty="0" smtClean="0"/>
              <a:t>Дорогой за себя дам откуп:</a:t>
            </a:r>
            <a:br>
              <a:rPr lang="ru-RU" sz="2200" dirty="0" smtClean="0"/>
            </a:br>
            <a:r>
              <a:rPr lang="ru-RU" sz="2200" dirty="0" smtClean="0"/>
              <a:t>Откуплюсь, чем только пожелаешь.»</a:t>
            </a:r>
            <a:br>
              <a:rPr lang="ru-RU" sz="2200" dirty="0" smtClean="0"/>
            </a:br>
            <a:r>
              <a:rPr lang="ru-RU" sz="2200" dirty="0" smtClean="0"/>
              <a:t>Удивился старик, испугался:</a:t>
            </a:r>
            <a:br>
              <a:rPr lang="ru-RU" sz="2200" dirty="0" smtClean="0"/>
            </a:br>
            <a:r>
              <a:rPr lang="ru-RU" sz="2200" dirty="0" smtClean="0"/>
              <a:t>Он рыбачил тридцать лет и три года</a:t>
            </a:r>
            <a:br>
              <a:rPr lang="ru-RU" sz="2200" dirty="0" smtClean="0"/>
            </a:br>
            <a:r>
              <a:rPr lang="ru-RU" sz="2200" dirty="0" smtClean="0"/>
              <a:t>И не слыхивал, чтоб рыба говорила.</a:t>
            </a:r>
            <a:br>
              <a:rPr lang="ru-RU" sz="2200" dirty="0" smtClean="0"/>
            </a:br>
            <a:r>
              <a:rPr lang="ru-RU" sz="2200" dirty="0" smtClean="0"/>
              <a:t>Отпустил он рыбку золотую</a:t>
            </a:r>
            <a:br>
              <a:rPr lang="ru-RU" sz="2200" dirty="0" smtClean="0"/>
            </a:br>
            <a:r>
              <a:rPr lang="ru-RU" sz="2200" dirty="0" smtClean="0"/>
              <a:t>И сказал ей ласковое слово:</a:t>
            </a:r>
            <a:br>
              <a:rPr lang="ru-RU" sz="2200" dirty="0" smtClean="0"/>
            </a:br>
            <a:r>
              <a:rPr lang="ru-RU" sz="2200" dirty="0" smtClean="0"/>
              <a:t>«Бог с тобою, золотая рыбка!</a:t>
            </a:r>
            <a:br>
              <a:rPr lang="ru-RU" sz="2200" dirty="0" smtClean="0"/>
            </a:br>
            <a:r>
              <a:rPr lang="ru-RU" sz="2200" dirty="0" smtClean="0"/>
              <a:t>Твоего мне откупа не надо,</a:t>
            </a:r>
            <a:br>
              <a:rPr lang="ru-RU" sz="2200" dirty="0" smtClean="0"/>
            </a:br>
            <a:r>
              <a:rPr lang="ru-RU" sz="2200" dirty="0" smtClean="0"/>
              <a:t>Ступай себе в синее море,</a:t>
            </a:r>
            <a:br>
              <a:rPr lang="ru-RU" sz="2200" dirty="0" smtClean="0"/>
            </a:br>
            <a:r>
              <a:rPr lang="ru-RU" sz="2200" dirty="0" smtClean="0"/>
              <a:t>Гуляй там себе на просторе!»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908720"/>
            <a:ext cx="2818656" cy="23371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Почему золотая рыбка может то всплывать, то опускаться на дно?</a:t>
            </a:r>
            <a:endParaRPr lang="ru-RU" sz="2400" dirty="0"/>
          </a:p>
        </p:txBody>
      </p:sp>
      <p:pic>
        <p:nvPicPr>
          <p:cNvPr id="4" name="Рисунок 3" descr="Zolotaya_Rybka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429000"/>
            <a:ext cx="3888432" cy="2857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S0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TS010286786</Template>
  <TotalTime>894</TotalTime>
  <Words>1391</Words>
  <Application>Microsoft Office PowerPoint</Application>
  <PresentationFormat>Экран (4:3)</PresentationFormat>
  <Paragraphs>108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TS010286786</vt:lpstr>
      <vt:lpstr>Белый текст и шрифт Courier для слайдов с кодом</vt:lpstr>
      <vt:lpstr> ФИЗИКА: И В ШУТКУ, И ВСЕРЬЁЗ…</vt:lpstr>
      <vt:lpstr>ПЕРВЫЙ ЗАКОН –  ЗАКОН СОХРАНЕНИЯ УСПЕХА</vt:lpstr>
      <vt:lpstr>ТРИ ЗАКОНА ИГРОДИНАМИКИ  </vt:lpstr>
      <vt:lpstr>НАЙДИ ОШИБКУ</vt:lpstr>
      <vt:lpstr>НАЙДИ ОШИБКУ Какая физическая ошибка допущена в стихотворении поэта?</vt:lpstr>
      <vt:lpstr>ФИЗИКА В СТИХАХ</vt:lpstr>
      <vt:lpstr>… И горы встают перед ним на пути, И он по горам начинает ползти. А горы все выше, а горы все круче, А горы  уходят под самые тучи! «О, если я  не дойду, Если в пути пропаду, Что станет с ними, с больными, С моими зверями лесными».</vt:lpstr>
      <vt:lpstr>Когда ж  падучая звезда По небу темному летела И рассыпалася , – тогда В смятенье Таня торопилась, Пока звезда  еще катилась, Желанье сердца ей шепнуть.</vt:lpstr>
      <vt:lpstr>В третий раз закинул он невод, - Пришел невод с одною рыбкой, С  непростою рыбкой, - золотою. Как взмолится золотая рыбка! Голосом молвит человечьим; «Отпусти ты , старче, меня в море, Дорогой за себя дам откуп: Откуплюсь, чем только пожелаешь.» Удивился старик, испугался: Он рыбачил тридцать лет и три года И не слыхивал, чтоб рыба говорила. Отпустил он рыбку золотую И сказал ей ласковое слово: «Бог с тобою, золотая рыбка! Твоего мне откупа не надо, Ступай себе в синее море, Гуляй там себе на просторе!»</vt:lpstr>
      <vt:lpstr>Последняя туча рассеянной бури! Одна ты несешься по ясной лазури; Одна ты наводишь унылую тень, Одна ты печалишь ликующий день. Ты небо недавно кругом облегала, И молния грозно тебя обвивала, И ты издавала таинственный гром И алчную землю поила дождем.</vt:lpstr>
      <vt:lpstr>Огонек горит светлее Горбунок бежит скорее. Вот уж он перед огнем. Светит поле словно днем. Чудный свет кругом струится, Но не греет, не дымится. Диву дался тут Иван, «Что, - сказал он, за шайтан! Шапок с пять найдется свету, А тепла и дыму нету. Эко чудо  -  огонек…»</vt:lpstr>
      <vt:lpstr>Как адский луч, как молния богов, Немое лезвие злодею в очи блещет; И озираясь он трепещет Среди своих пиров.</vt:lpstr>
      <vt:lpstr>Толкование фразы</vt:lpstr>
      <vt:lpstr>Толкование фразы</vt:lpstr>
      <vt:lpstr>Толкование фразы</vt:lpstr>
      <vt:lpstr>Толкование фразы</vt:lpstr>
      <vt:lpstr>Слайд 17</vt:lpstr>
      <vt:lpstr>«САМЫЙ УЧЕНЫЙ РЫЦАРЬ»</vt:lpstr>
      <vt:lpstr>«БУНТАРЬ НА КОЛЕНЯХ»</vt:lpstr>
      <vt:lpstr>«ИСКЛЮЧЕНИЕ ИЗ ПРАВИЛ»</vt:lpstr>
      <vt:lpstr>«САМЫЙ МАТЕМАТИЧНЫЙ ФИЗИК»</vt:lpstr>
      <vt:lpstr>«БАЛОВЕНЬ БОГОВ»</vt:lpstr>
      <vt:lpstr>«ФИЗИК,  ПОЧТИ НЕ ЗНАВШИЙ МАТЕМАТИКИ»</vt:lpstr>
      <vt:lpstr>Поединок капитанов</vt:lpstr>
      <vt:lpstr>ФИЗИЧЕСКИЙ МАРАФОН</vt:lpstr>
      <vt:lpstr>Спасибо  за игру!</vt:lpstr>
    </vt:vector>
  </TitlesOfParts>
  <Company>eMachines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ФИЗИКОЙ – И В ШУТКУ, И ВСЕРЬЁЗ…</dc:title>
  <dc:creator>Valued eMachines Customer</dc:creator>
  <cp:keywords/>
  <cp:lastModifiedBy>Valued eMachines Customer</cp:lastModifiedBy>
  <cp:revision>70</cp:revision>
  <dcterms:created xsi:type="dcterms:W3CDTF">2014-02-07T08:56:49Z</dcterms:created>
  <dcterms:modified xsi:type="dcterms:W3CDTF">2014-11-09T00:24:46Z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