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60" r:id="rId5"/>
    <p:sldId id="268" r:id="rId6"/>
    <p:sldId id="270" r:id="rId7"/>
    <p:sldId id="271" r:id="rId8"/>
    <p:sldId id="272" r:id="rId9"/>
    <p:sldId id="273" r:id="rId10"/>
    <p:sldId id="259" r:id="rId11"/>
    <p:sldId id="275" r:id="rId12"/>
    <p:sldId id="277" r:id="rId13"/>
    <p:sldId id="264" r:id="rId14"/>
    <p:sldId id="265" r:id="rId15"/>
    <p:sldId id="279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D9E-100B-438F-93F9-1F47D48FA03D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E4C1-EB55-4CC6-86F6-920F7CF7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FC9-C668-4012-8032-B54EBCDD54B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D11E-5CA7-45F3-950A-6D33C4E0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7FDB-B6CE-4E3E-B616-B74247B5B1AF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0B24-810C-4B8D-AD20-3860AEC6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6221-C85A-48B1-85A0-55C26F8480A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4563-D3FA-4346-9308-258F2652A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AF2C-305F-4C3F-96DE-7F14E32DBBB3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367A-4851-4816-87D4-4619574F0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0953-F38E-405A-AB01-66605EA886A2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5B3-5960-4DC8-8D4E-905A1DEF1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C7B4-2C73-4CDA-BA86-4A3B77A823C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00CC-0BF1-44BF-8544-E0C954DD6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78C9-7110-4AD5-B351-27EB2374D23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ACD0-F9DC-4886-BD38-8AB06EB2D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6AD8-237E-4A1D-B8FA-685127BC7235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BED6-9C6F-4C5B-8610-2707171E2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A599-C54A-4192-9D98-52B8EFC45179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5693-2521-4E5A-9969-C3061788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CEBF-BF91-4801-9993-DA5EBA0CC47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23E1-C096-4B92-88CF-27AD78A29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6CA130-40D8-4F3C-B1D3-FEB6ED65850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1A4E601-1603-42CC-A00F-A0886DD73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nnov.ru/" TargetMode="External"/><Relationship Id="rId7" Type="http://schemas.openxmlformats.org/officeDocument/2006/relationships/hyperlink" Target="http://www.bankgorodov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raldika.ru/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traditio-ru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osinform.ru/uploads/posts/2010-10/128705764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2398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72808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chemeClr val="tx2"/>
                </a:solidFill>
              </a:rPr>
              <a:t>Нижегородской губернии </a:t>
            </a:r>
            <a:br>
              <a:rPr lang="ru-RU" dirty="0" smtClean="0">
                <a:ln>
                  <a:solidFill>
                    <a:srgbClr val="FFC000"/>
                  </a:solidFill>
                </a:ln>
                <a:solidFill>
                  <a:schemeClr val="tx2"/>
                </a:solidFill>
              </a:rPr>
            </a:b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300 лет</a:t>
            </a:r>
          </a:p>
        </p:txBody>
      </p:sp>
      <p:pic>
        <p:nvPicPr>
          <p:cNvPr id="5124" name="Рисунок 4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00213"/>
            <a:ext cx="2590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52950"/>
            <a:ext cx="23034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7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21088"/>
            <a:ext cx="22145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8" descr="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9891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9" descr="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013176"/>
            <a:ext cx="1047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0" descr="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005064"/>
            <a:ext cx="13001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hinovosti.ru/wp-content/uploads/2012/03/strelk_s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565400"/>
            <a:ext cx="770572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08050"/>
            <a:ext cx="13208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850" y="620713"/>
            <a:ext cx="8208963" cy="19446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разные годы наша область носила разные названия: Нижегородская губерния, Нижегородский край, Горьковский край, Горьковская область,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 1990 году область была переименована в Нижегородскую область.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088" y="1700213"/>
            <a:ext cx="36179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Символика Нижегородской области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6202363" cy="4997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Герб области представляет собой помещенное на геральдическом щите изображение идущего в серебряном поле червленого оленя, имеющего рога с шестью отростками и черные копыта; геральдический щит увенчан исторический российской короной и обрамлен золотыми дубовыми листьями, соединенными исторической андреевской лентой.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Что символизирует олень на гербе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412875"/>
            <a:ext cx="82804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Олень в геральдике символизирует величие, мудрость, благородство и справедливость.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Серебряное поле герба символизирует чистоту и совершенство.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Червленый (красный) цвет - символ мужества и силы, энергии и красоты.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Черный цвет - символ мудрости, благоразумия, смирения, скромности, честности, вечности бытия.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5084763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906072" cy="8823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827088" y="3284538"/>
            <a:ext cx="3240087" cy="576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Calibri" pitchFamily="34" charset="0"/>
              </a:rPr>
              <a:t>Керженский заповедник</a:t>
            </a:r>
          </a:p>
          <a:p>
            <a:endParaRPr lang="ru-RU" b="1" smtClean="0"/>
          </a:p>
          <a:p>
            <a:endParaRPr lang="ru-RU" b="1" smtClean="0"/>
          </a:p>
        </p:txBody>
      </p:sp>
      <p:pic>
        <p:nvPicPr>
          <p:cNvPr id="16389" name="Picture 2" descr="http://im2-tub-ru.yandex.net/i?id=168763975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5251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4"/>
          <p:cNvSpPr>
            <a:spLocks noChangeArrowheads="1"/>
          </p:cNvSpPr>
          <p:nvPr/>
        </p:nvSpPr>
        <p:spPr bwMode="auto">
          <a:xfrm>
            <a:off x="250825" y="6308725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Ичалковские пещеры</a:t>
            </a:r>
            <a:r>
              <a:rPr lang="ru-RU" sz="2000">
                <a:latin typeface="Calibri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6308725"/>
            <a:ext cx="2016125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libri" pitchFamily="34" charset="0"/>
              </a:rPr>
              <a:t>озеро </a:t>
            </a:r>
            <a:r>
              <a:rPr lang="ru-RU" sz="2000" b="1" dirty="0" err="1">
                <a:latin typeface="Calibri" pitchFamily="34" charset="0"/>
              </a:rPr>
              <a:t>Светлояр</a:t>
            </a:r>
            <a:endParaRPr lang="ru-RU" sz="2800" dirty="0">
              <a:latin typeface="+mn-lt"/>
            </a:endParaRPr>
          </a:p>
        </p:txBody>
      </p:sp>
      <p:pic>
        <p:nvPicPr>
          <p:cNvPr id="16392" name="Picture 6" descr="http://im7-tub-ru.yandex.net/i?id=68861589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933825"/>
            <a:ext cx="31702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9" descr="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513"/>
            <a:ext cx="32289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0" descr="1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05263"/>
            <a:ext cx="34861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4"/>
          <p:cNvSpPr>
            <a:spLocks noChangeArrowheads="1"/>
          </p:cNvSpPr>
          <p:nvPr/>
        </p:nvSpPr>
        <p:spPr bwMode="auto">
          <a:xfrm>
            <a:off x="4932363" y="3357563"/>
            <a:ext cx="193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Вадское озеро</a:t>
            </a:r>
            <a:r>
              <a:rPr lang="ru-RU" sz="200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3357563"/>
            <a:ext cx="2376488" cy="503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Болдино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708400" y="3357563"/>
            <a:ext cx="5111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Желтоводский Макариев монастырь </a:t>
            </a:r>
          </a:p>
        </p:txBody>
      </p:sp>
      <p:pic>
        <p:nvPicPr>
          <p:cNvPr id="17413" name="Picture 4" descr="http://im4-tub-ru.yandex.net/i?id=615717443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412875"/>
            <a:ext cx="24987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3779838" y="6396038"/>
            <a:ext cx="5364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Дивеевский монастырь</a:t>
            </a:r>
          </a:p>
        </p:txBody>
      </p:sp>
      <p:pic>
        <p:nvPicPr>
          <p:cNvPr id="17415" name="Picture 6" descr="http://im1-tub-ru.yandex.net/i?id=277871069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365625"/>
            <a:ext cx="2901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0"/>
            <a:ext cx="1403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9" descr="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484313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http://im6-tub-ru.yandex.net/i?id=294300801-6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365625"/>
            <a:ext cx="29035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323850" y="6308725"/>
            <a:ext cx="145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Городец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4248150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Исполняющий обязанности губернатора В.П. Шанцев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5" name="Рисунок 3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846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4650" y="260648"/>
            <a:ext cx="8769350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Кто руководит Нижегородской областью?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643438" y="2708275"/>
            <a:ext cx="416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14 сентября 2014г.</a:t>
            </a:r>
          </a:p>
          <a:p>
            <a:r>
              <a:rPr lang="ru-RU" sz="3200" b="1">
                <a:solidFill>
                  <a:srgbClr val="C00000"/>
                </a:solidFill>
              </a:rPr>
              <a:t>ВЫБОРЫ </a:t>
            </a:r>
          </a:p>
          <a:p>
            <a:r>
              <a:rPr lang="ru-RU" sz="3200" b="1">
                <a:solidFill>
                  <a:srgbClr val="C00000"/>
                </a:solidFill>
              </a:rPr>
              <a:t>ГУБЕРНАТОРА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211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Кроссворд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872296"/>
              </p:ext>
            </p:extLst>
          </p:nvPr>
        </p:nvGraphicFramePr>
        <p:xfrm>
          <a:off x="1187624" y="1124744"/>
          <a:ext cx="6840760" cy="5184576"/>
        </p:xfrm>
        <a:graphic>
          <a:graphicData uri="http://schemas.openxmlformats.org/drawingml/2006/table">
            <a:tbl>
              <a:tblPr/>
              <a:tblGrid>
                <a:gridCol w="528611"/>
                <a:gridCol w="526065"/>
                <a:gridCol w="525429"/>
                <a:gridCol w="529882"/>
                <a:gridCol w="524793"/>
                <a:gridCol w="524793"/>
                <a:gridCol w="529247"/>
                <a:gridCol w="529882"/>
                <a:gridCol w="524793"/>
                <a:gridCol w="529882"/>
                <a:gridCol w="524793"/>
                <a:gridCol w="529247"/>
                <a:gridCol w="513343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>
                        <a:solidFill>
                          <a:srgbClr val="000000"/>
                        </a:solidFill>
                        <a:latin typeface="Constantia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Arial"/>
                        </a:rPr>
                        <a:t>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609" marR="75609" marT="37805" marB="378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Были использованы следующие интернет ресурсы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>
                <a:hlinkClick r:id="rId3"/>
              </a:rPr>
              <a:t>http://www.archiv.nnov.ru/</a:t>
            </a:r>
            <a:endParaRPr lang="ru-RU" smtClean="0"/>
          </a:p>
          <a:p>
            <a:r>
              <a:rPr lang="ru-RU" u="sng" smtClean="0">
                <a:hlinkClick r:id="rId4"/>
              </a:rPr>
              <a:t>http://traditio-ru.org/</a:t>
            </a:r>
            <a:endParaRPr lang="ru-RU" smtClean="0"/>
          </a:p>
          <a:p>
            <a:r>
              <a:rPr lang="ru-RU" u="sng" smtClean="0">
                <a:hlinkClick r:id="rId5"/>
              </a:rPr>
              <a:t>http://images.yandex.ru/</a:t>
            </a:r>
            <a:endParaRPr lang="ru-RU" smtClean="0"/>
          </a:p>
          <a:p>
            <a:r>
              <a:rPr lang="ru-RU" u="sng" smtClean="0">
                <a:hlinkClick r:id="rId6"/>
              </a:rPr>
              <a:t>http://geraldika.ru/</a:t>
            </a:r>
            <a:endParaRPr lang="ru-RU" smtClean="0"/>
          </a:p>
          <a:p>
            <a:r>
              <a:rPr lang="ru-RU" u="sng" smtClean="0">
                <a:hlinkClick r:id="rId7"/>
              </a:rPr>
              <a:t>http://www.bankgorodov.ru/</a:t>
            </a: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968552" cy="58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0"/>
            <a:ext cx="12588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История Нижегородской губернии (1714 – 2014)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48038" y="1700213"/>
            <a:ext cx="5349875" cy="10620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26 января 1714 года царь Пётр </a:t>
            </a:r>
            <a:r>
              <a:rPr lang="en-US" dirty="0" smtClean="0"/>
              <a:t>I</a:t>
            </a:r>
            <a:r>
              <a:rPr lang="ru-RU" dirty="0" smtClean="0"/>
              <a:t> издал указ об образовании Нижегородской губернии. </a:t>
            </a:r>
            <a:endParaRPr lang="ru-RU" dirty="0"/>
          </a:p>
        </p:txBody>
      </p:sp>
      <p:pic>
        <p:nvPicPr>
          <p:cNvPr id="6149" name="Picture 2" descr="К юбилею Нижегородской губер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2989263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1560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http://i038.radikal.ru/1304/27/e91be7979a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97425"/>
            <a:ext cx="3457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cdn.trinixy.ru/pics4/20111020/novgorod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133600"/>
            <a:ext cx="36591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4625" y="593725"/>
            <a:ext cx="3889375" cy="6264275"/>
          </a:xfrm>
        </p:spPr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На 1796 год в состав </a:t>
            </a:r>
            <a:r>
              <a:rPr lang="ru-RU" dirty="0" err="1" smtClean="0"/>
              <a:t>гебернии</a:t>
            </a:r>
            <a:r>
              <a:rPr lang="ru-RU" dirty="0" smtClean="0"/>
              <a:t> входили следующие уезды: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Ардатовский</a:t>
            </a:r>
            <a:r>
              <a:rPr lang="ru-RU" dirty="0" smtClean="0"/>
              <a:t> (уездный город — Ардатов),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Арзамасский</a:t>
            </a:r>
            <a:r>
              <a:rPr lang="ru-RU" dirty="0" smtClean="0"/>
              <a:t> (Арзамас)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Балахнинский</a:t>
            </a:r>
            <a:r>
              <a:rPr lang="ru-RU" dirty="0" smtClean="0"/>
              <a:t> (Балахна)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Васильсурский</a:t>
            </a:r>
            <a:r>
              <a:rPr lang="ru-RU" dirty="0" smtClean="0"/>
              <a:t> ( Васильсурск)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Горбатовский</a:t>
            </a:r>
            <a:r>
              <a:rPr lang="ru-RU" dirty="0" smtClean="0"/>
              <a:t> ( Горбатов)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Княгининский</a:t>
            </a:r>
            <a:r>
              <a:rPr lang="ru-RU" dirty="0" smtClean="0"/>
              <a:t> (</a:t>
            </a:r>
            <a:r>
              <a:rPr lang="ru-RU" dirty="0" err="1" smtClean="0"/>
              <a:t>Княгинино</a:t>
            </a:r>
            <a:r>
              <a:rPr lang="ru-RU" dirty="0" smtClean="0"/>
              <a:t>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Лукояновский</a:t>
            </a:r>
            <a:r>
              <a:rPr lang="ru-RU" dirty="0" smtClean="0"/>
              <a:t>( </a:t>
            </a:r>
            <a:r>
              <a:rPr lang="ru-RU" dirty="0" err="1" smtClean="0"/>
              <a:t>Лукоянов</a:t>
            </a:r>
            <a:r>
              <a:rPr lang="ru-RU" dirty="0" smtClean="0"/>
              <a:t>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Макарьевский</a:t>
            </a:r>
            <a:r>
              <a:rPr lang="ru-RU" dirty="0" smtClean="0"/>
              <a:t> ( Макарьев),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Нижегородский ( Нижний Новгород),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Семёновский ( Семёнов),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err="1" smtClean="0"/>
              <a:t>Сергачский</a:t>
            </a:r>
            <a:r>
              <a:rPr lang="ru-RU" dirty="0" smtClean="0"/>
              <a:t>( Сергач).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Площадь губернии составляла 53,5 тыс. км².</a:t>
            </a:r>
          </a:p>
        </p:txBody>
      </p:sp>
      <p:pic>
        <p:nvPicPr>
          <p:cNvPr id="7174" name="Picture 2" descr="http://www.fotogalereia.ru/albums/oldposad/PC-old_PP_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4559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31913" y="260350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ea typeface="Calibri" pitchFamily="34" charset="0"/>
                <a:cs typeface="Arial" charset="0"/>
              </a:rPr>
              <a:t>Павлово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63713" y="2565400"/>
            <a:ext cx="169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Н.Новгород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250825" y="4941888"/>
            <a:ext cx="115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Арзамас</a:t>
            </a:r>
            <a:endParaRPr lang="ru-RU" b="1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Кустарные промыслы.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Нижегородская губерния была одной из самых развитых в кустарно-промышленном отношении. Производство развивалось на всей территории губернии, во всех уездах.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Товары произведенные в нашей губернии были известны не только в России, но и за границей.</a:t>
            </a:r>
          </a:p>
        </p:txBody>
      </p:sp>
      <p:pic>
        <p:nvPicPr>
          <p:cNvPr id="819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13325"/>
            <a:ext cx="18145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941888"/>
            <a:ext cx="19573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9418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7" descr="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941888"/>
            <a:ext cx="18097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File:Kustari 002 Nozhevoe zsaved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46150"/>
            <a:ext cx="7056437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05901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Ножевое производство. Павлово, Ворсма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3681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Изготовление ложек. Семёновский уезд</a:t>
            </a:r>
            <a:r>
              <a:rPr lang="ru-RU" dirty="0" smtClean="0"/>
              <a:t>.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5843588" cy="4389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5" name="Picture 2" descr="File:Kustari 010 Videlka loz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69135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Якорная кузница. Бор.</a:t>
            </a:r>
          </a:p>
        </p:txBody>
      </p:sp>
      <p:pic>
        <p:nvPicPr>
          <p:cNvPr id="11267" name="Picture 2" descr="File:Kustari 002 Jakornaja kuzn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6667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Kustari 022 Kozhevennoe proizsvodstvo (podbo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6705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Кожевенное производство. Богородск.</a:t>
            </a:r>
          </a:p>
        </p:txBody>
      </p:sp>
      <p:pic>
        <p:nvPicPr>
          <p:cNvPr id="1229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698</TotalTime>
  <Words>209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Нижегородской губернии  300 лет</vt:lpstr>
      <vt:lpstr>Слайд 2</vt:lpstr>
      <vt:lpstr>История Нижегородской губернии (1714 – 2014)</vt:lpstr>
      <vt:lpstr>Слайд 4</vt:lpstr>
      <vt:lpstr>Кустарные промыслы. </vt:lpstr>
      <vt:lpstr>Ножевое производство. Павлово, Ворсма</vt:lpstr>
      <vt:lpstr>Изготовление ложек. Семёновский уезд.</vt:lpstr>
      <vt:lpstr>Якорная кузница. Бор.</vt:lpstr>
      <vt:lpstr>Кожевенное производство. Богородск.</vt:lpstr>
      <vt:lpstr>Слайд 10</vt:lpstr>
      <vt:lpstr>Символика Нижегородской области</vt:lpstr>
      <vt:lpstr>Что символизирует олень на гербе</vt:lpstr>
      <vt:lpstr>Достопримечательности</vt:lpstr>
      <vt:lpstr>Достопримечательности</vt:lpstr>
      <vt:lpstr>Исполняющий обязанности губернатора В.П. Шанцев.</vt:lpstr>
      <vt:lpstr>Слайд 16</vt:lpstr>
      <vt:lpstr>Были использованы следующие интернет ресурсы</vt:lpstr>
    </vt:vector>
  </TitlesOfParts>
  <Company>INFINITY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Нижегородской губернии 300 лет</dc:title>
  <dc:creator>USER</dc:creator>
  <cp:lastModifiedBy>Samsung</cp:lastModifiedBy>
  <cp:revision>48</cp:revision>
  <dcterms:created xsi:type="dcterms:W3CDTF">2014-02-03T12:26:15Z</dcterms:created>
  <dcterms:modified xsi:type="dcterms:W3CDTF">2014-11-09T14:49:11Z</dcterms:modified>
</cp:coreProperties>
</file>