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6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956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CABBD-DD39-4192-BDF6-46CEAC8CA8C9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FF89C-3F10-487D-B9D6-C5F8FC0144D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fld id="{5A4FBC58-F583-4974-B7F0-AA785365CFD1}" type="slidenum">
              <a:rPr lang="ru-RU" smtClean="0"/>
              <a:t>1</a:t>
            </a:fld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FF89C-3F10-487D-B9D6-C5F8FC0144D6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FF89C-3F10-487D-B9D6-C5F8FC0144D6}" type="slidenum">
              <a:rPr lang="ru-RU" smtClean="0"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FF89C-3F10-487D-B9D6-C5F8FC0144D6}" type="slidenum">
              <a:rPr lang="ru-RU" smtClean="0"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FF89C-3F10-487D-B9D6-C5F8FC0144D6}" type="slidenum">
              <a:rPr lang="ru-RU" smtClean="0"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FF89C-3F10-487D-B9D6-C5F8FC0144D6}" type="slidenum">
              <a:rPr lang="ru-RU" smtClean="0"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FF89C-3F10-487D-B9D6-C5F8FC0144D6}" type="slidenum">
              <a:rPr lang="ru-RU" smtClean="0"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FF89C-3F10-487D-B9D6-C5F8FC0144D6}" type="slidenum">
              <a:rPr lang="ru-RU" smtClean="0"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FF89C-3F10-487D-B9D6-C5F8FC0144D6}" type="slidenum">
              <a:rPr lang="ru-RU" smtClean="0"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FF89C-3F10-487D-B9D6-C5F8FC0144D6}" type="slidenum">
              <a:rPr lang="ru-RU" smtClean="0"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FF89C-3F10-487D-B9D6-C5F8FC0144D6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FF89C-3F10-487D-B9D6-C5F8FC0144D6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FF89C-3F10-487D-B9D6-C5F8FC0144D6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FF89C-3F10-487D-B9D6-C5F8FC0144D6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FF89C-3F10-487D-B9D6-C5F8FC0144D6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FF89C-3F10-487D-B9D6-C5F8FC0144D6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FF89C-3F10-487D-B9D6-C5F8FC0144D6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FF89C-3F10-487D-B9D6-C5F8FC0144D6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10011-A1A8-4861-9DD1-2660BA2F50C5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4A8A5-3FD3-445E-9381-F08BFEBD67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10011-A1A8-4861-9DD1-2660BA2F50C5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4A8A5-3FD3-445E-9381-F08BFEBD67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10011-A1A8-4861-9DD1-2660BA2F50C5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4A8A5-3FD3-445E-9381-F08BFEBD67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10011-A1A8-4861-9DD1-2660BA2F50C5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4A8A5-3FD3-445E-9381-F08BFEBD67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10011-A1A8-4861-9DD1-2660BA2F50C5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4A8A5-3FD3-445E-9381-F08BFEBD67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10011-A1A8-4861-9DD1-2660BA2F50C5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4A8A5-3FD3-445E-9381-F08BFEBD67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10011-A1A8-4861-9DD1-2660BA2F50C5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4A8A5-3FD3-445E-9381-F08BFEBD67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10011-A1A8-4861-9DD1-2660BA2F50C5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4A8A5-3FD3-445E-9381-F08BFEBD67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10011-A1A8-4861-9DD1-2660BA2F50C5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4A8A5-3FD3-445E-9381-F08BFEBD67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10011-A1A8-4861-9DD1-2660BA2F50C5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4A8A5-3FD3-445E-9381-F08BFEBD67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10011-A1A8-4861-9DD1-2660BA2F50C5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4A8A5-3FD3-445E-9381-F08BFEBD67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10011-A1A8-4861-9DD1-2660BA2F50C5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4A8A5-3FD3-445E-9381-F08BFEBD670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1008111"/>
          </a:xfrm>
        </p:spPr>
        <p:txBody>
          <a:bodyPr>
            <a:normAutofit fontScale="90000"/>
          </a:bodyPr>
          <a:lstStyle/>
          <a:p>
            <a:r>
              <a:rPr lang="ru-RU" sz="2000" dirty="0">
                <a:solidFill>
                  <a:schemeClr val="tx2"/>
                </a:solidFill>
              </a:rPr>
              <a:t>МОУ «ООШ </a:t>
            </a:r>
            <a:r>
              <a:rPr lang="ru-RU" sz="2000" dirty="0" err="1">
                <a:solidFill>
                  <a:schemeClr val="tx2"/>
                </a:solidFill>
              </a:rPr>
              <a:t>с.Мавринка</a:t>
            </a:r>
            <a:r>
              <a:rPr lang="ru-RU" sz="2000" dirty="0">
                <a:solidFill>
                  <a:schemeClr val="tx2"/>
                </a:solidFill>
              </a:rPr>
              <a:t> Пугачевского района Саратовской области»</a:t>
            </a:r>
            <a:r>
              <a:rPr lang="ru-RU" dirty="0">
                <a:solidFill>
                  <a:schemeClr val="tx2"/>
                </a:solidFill>
              </a:rPr>
              <a:t/>
            </a:r>
            <a:br>
              <a:rPr lang="ru-RU" dirty="0">
                <a:solidFill>
                  <a:schemeClr val="tx2"/>
                </a:solidFill>
              </a:rPr>
            </a:b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700808"/>
            <a:ext cx="8424936" cy="4608512"/>
          </a:xfrm>
        </p:spPr>
        <p:txBody>
          <a:bodyPr/>
          <a:lstStyle/>
          <a:p>
            <a:r>
              <a:rPr lang="ru-RU" b="1" dirty="0">
                <a:solidFill>
                  <a:schemeClr val="tx2"/>
                </a:solidFill>
              </a:rPr>
              <a:t>РАЗРАБОТКА</a:t>
            </a:r>
            <a:endParaRPr lang="ru-RU" dirty="0">
              <a:solidFill>
                <a:schemeClr val="tx2"/>
              </a:solidFill>
            </a:endParaRPr>
          </a:p>
          <a:p>
            <a:r>
              <a:rPr lang="ru-RU" b="1" dirty="0">
                <a:solidFill>
                  <a:schemeClr val="tx2"/>
                </a:solidFill>
              </a:rPr>
              <a:t>внеклассного мероприятия, проведенного на неделе математики.</a:t>
            </a:r>
            <a:endParaRPr lang="ru-RU" dirty="0">
              <a:solidFill>
                <a:schemeClr val="tx2"/>
              </a:solidFill>
            </a:endParaRPr>
          </a:p>
          <a:p>
            <a:r>
              <a:rPr lang="ru-RU" b="1" i="1" u="sng" dirty="0">
                <a:solidFill>
                  <a:schemeClr val="tx2"/>
                </a:solidFill>
              </a:rPr>
              <a:t>МАТЕМАТИЧЕСКАЯ ИГРА</a:t>
            </a:r>
            <a:endParaRPr lang="ru-RU" dirty="0">
              <a:solidFill>
                <a:schemeClr val="tx2"/>
              </a:solidFill>
            </a:endParaRPr>
          </a:p>
          <a:p>
            <a:r>
              <a:rPr lang="ru-RU" b="1" i="1" u="sng" dirty="0">
                <a:solidFill>
                  <a:schemeClr val="tx2"/>
                </a:solidFill>
              </a:rPr>
              <a:t>«Решаем! Вспоминаем! Думаем! Смекаем!</a:t>
            </a:r>
            <a:endParaRPr lang="ru-RU" dirty="0">
              <a:solidFill>
                <a:schemeClr val="tx2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/>
              <a:t>                                                                                                                                                         </a:t>
            </a:r>
            <a:r>
              <a:rPr lang="en-US" sz="2200" b="1" dirty="0" smtClean="0">
                <a:solidFill>
                  <a:srgbClr val="C00000"/>
                </a:solidFill>
              </a:rPr>
              <a:t>IV </a:t>
            </a:r>
            <a:r>
              <a:rPr lang="ru-RU" sz="2200" b="1" dirty="0">
                <a:solidFill>
                  <a:srgbClr val="C00000"/>
                </a:solidFill>
              </a:rPr>
              <a:t>задание «Проверьте свои способности»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/>
              <a:t>Игры и головоломки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0825" y="908050"/>
          <a:ext cx="8642350" cy="6053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1175"/>
                <a:gridCol w="4321175"/>
              </a:tblGrid>
              <a:tr h="36071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Вопрос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Задание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29277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Реши анаграммы и исключи лишнее слово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ААЛТЕРК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КОЖАЛ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ДМОНЧЕА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ШКААЧ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2849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2. Вставить 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пропущенное слово: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БАГОР (РОСА) ТЕСАК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ГАРАЖ  (            ) ТАБАК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2849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r>
                        <a:rPr lang="ru-RU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Вставить 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пропущенное число: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196 (25) 324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325 (    ) 137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2849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4. Продолжи 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ряд чисел: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18; 10; 6; 4;…; …;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29277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5. Реши 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анаграммы и исключи лишнее слово: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НИАВД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СЕОТТ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СЛОТ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ЛЕКСОР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2849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6. Вставьте 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недостающую букву: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Щ; Ц; Т; П; А; ?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2849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7. Вставьте 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слово, которое служило бы окончанием первого слова и началом второго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МЕ (          )ОЛАД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2849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8. Вставьте 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пропущенное слово: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ЛОТОК  (КЛАД) ЛОДКА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ОЛИМП (     )КАТЕР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2849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9. Вставьте 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пропущенную букву и пропущенное число: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1  В  5  ?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692696"/>
          <a:ext cx="8229600" cy="6558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574445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Ответы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78584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Тарелка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Ложка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sng" dirty="0">
                          <a:latin typeface="Calibri"/>
                          <a:ea typeface="Calibri"/>
                          <a:cs typeface="Times New Roman"/>
                        </a:rPr>
                        <a:t>Чемодан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Чашка </a:t>
                      </a:r>
                    </a:p>
                  </a:txBody>
                  <a:tcPr marL="68580" marR="68580" marT="0" marB="0"/>
                </a:tc>
              </a:tr>
              <a:tr h="574445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Жаба</a:t>
                      </a:r>
                    </a:p>
                  </a:txBody>
                  <a:tcPr marL="68580" marR="68580" marT="0" marB="0"/>
                </a:tc>
              </a:tr>
              <a:tr h="574445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</a:p>
                  </a:txBody>
                  <a:tcPr marL="68580" marR="68580" marT="0" marB="0"/>
                </a:tc>
              </a:tr>
              <a:tr h="574445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3; 2,5;</a:t>
                      </a:r>
                    </a:p>
                  </a:txBody>
                  <a:tcPr marL="68580" marR="68580" marT="0" marB="0"/>
                </a:tc>
              </a:tr>
              <a:tr h="978584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Диван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sng" dirty="0">
                          <a:latin typeface="Calibri"/>
                          <a:ea typeface="Calibri"/>
                          <a:cs typeface="Times New Roman"/>
                        </a:rPr>
                        <a:t>Тесто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Стол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Кресло </a:t>
                      </a:r>
                    </a:p>
                  </a:txBody>
                  <a:tcPr marL="68580" marR="68580" marT="0" marB="0"/>
                </a:tc>
              </a:tr>
              <a:tr h="574445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Л</a:t>
                      </a:r>
                    </a:p>
                  </a:txBody>
                  <a:tcPr marL="68580" marR="68580" marT="0" marB="0"/>
                </a:tc>
              </a:tr>
              <a:tr h="574445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Шок </a:t>
                      </a:r>
                    </a:p>
                  </a:txBody>
                  <a:tcPr marL="68580" marR="68580" marT="0" marB="0"/>
                </a:tc>
              </a:tr>
              <a:tr h="574445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Порт</a:t>
                      </a:r>
                    </a:p>
                  </a:txBody>
                  <a:tcPr marL="68580" marR="68580" marT="0" marB="0"/>
                </a:tc>
              </a:tr>
              <a:tr h="574445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Ё 9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solidFill>
                  <a:srgbClr val="C00000"/>
                </a:solidFill>
              </a:rPr>
              <a:t>V</a:t>
            </a:r>
            <a:r>
              <a:rPr lang="ru-RU" b="1" dirty="0">
                <a:solidFill>
                  <a:srgbClr val="C00000"/>
                </a:solidFill>
              </a:rPr>
              <a:t> задание «Развиваем зрительную память»</a:t>
            </a:r>
            <a:endParaRPr lang="ru-RU" dirty="0">
              <a:solidFill>
                <a:srgbClr val="C00000"/>
              </a:solidFill>
            </a:endParaRPr>
          </a:p>
          <a:p>
            <a:r>
              <a:rPr lang="ru-RU" dirty="0"/>
              <a:t>Посмотрите внимательно в течение 20 секунд на предлагаемые вашему вниманию ряды чисел. Постарайтесь запомнить их взаимное расположение, порядок следования. После этого вы должны будете закрыть все листом бумаги и ответить на мои вопросы: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pPr algn="ctr">
              <a:buNone/>
            </a:pPr>
            <a:r>
              <a:rPr lang="ru-RU" b="1" dirty="0">
                <a:solidFill>
                  <a:srgbClr val="C00000"/>
                </a:solidFill>
              </a:rPr>
              <a:t>5   7   3   2   4   25   40   9</a:t>
            </a:r>
            <a:endParaRPr lang="ru-RU" dirty="0">
              <a:solidFill>
                <a:srgbClr val="C0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404812"/>
          <a:ext cx="8229600" cy="6120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404416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Calibri"/>
                          <a:ea typeface="Calibri"/>
                          <a:cs typeface="Times New Roman"/>
                        </a:rPr>
                        <a:t>Вопросы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441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b="1" dirty="0" smtClean="0">
                          <a:latin typeface="Calibri"/>
                          <a:ea typeface="Calibri"/>
                          <a:cs typeface="Times New Roman"/>
                        </a:rPr>
                        <a:t>1. Сколько </a:t>
                      </a: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всего чисел вы увидели?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441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b="1" dirty="0" smtClean="0">
                          <a:latin typeface="Calibri"/>
                          <a:ea typeface="Calibri"/>
                          <a:cs typeface="Times New Roman"/>
                        </a:rPr>
                        <a:t>2. Назовите </a:t>
                      </a: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предпоследнее число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441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b="1" dirty="0" smtClean="0">
                          <a:latin typeface="Calibri"/>
                          <a:ea typeface="Calibri"/>
                          <a:cs typeface="Times New Roman"/>
                        </a:rPr>
                        <a:t>3. Какое </a:t>
                      </a: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число из увиденных вами может приказывать?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441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b="1" dirty="0" smtClean="0">
                          <a:latin typeface="Calibri"/>
                          <a:ea typeface="Calibri"/>
                          <a:cs typeface="Times New Roman"/>
                        </a:rPr>
                        <a:t>4. Правда </a:t>
                      </a: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ли, что третье с начала число соответствует номеру склонения существительного </a:t>
                      </a:r>
                      <a:r>
                        <a:rPr lang="ru-RU" sz="1200" b="1" u="sng" dirty="0">
                          <a:latin typeface="Calibri"/>
                          <a:ea typeface="Calibri"/>
                          <a:cs typeface="Times New Roman"/>
                        </a:rPr>
                        <a:t>речь</a:t>
                      </a: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?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441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b="1" dirty="0" smtClean="0">
                          <a:latin typeface="Calibri"/>
                          <a:ea typeface="Calibri"/>
                          <a:cs typeface="Times New Roman"/>
                        </a:rPr>
                        <a:t>5. Чему </a:t>
                      </a: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равна сумма первого и последнего чисел?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441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b="1" dirty="0" smtClean="0">
                          <a:latin typeface="Calibri"/>
                          <a:ea typeface="Calibri"/>
                          <a:cs typeface="Times New Roman"/>
                        </a:rPr>
                        <a:t>6. Как </a:t>
                      </a: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называется месяц, номер которого в году соответствует первому числу ряда?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441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b="1" dirty="0" smtClean="0">
                          <a:latin typeface="Calibri"/>
                          <a:ea typeface="Calibri"/>
                          <a:cs typeface="Times New Roman"/>
                        </a:rPr>
                        <a:t>7. Произведением </a:t>
                      </a: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каких чисел является четвертое число?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441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b="1" dirty="0" smtClean="0">
                          <a:latin typeface="Calibri"/>
                          <a:ea typeface="Calibri"/>
                          <a:cs typeface="Times New Roman"/>
                        </a:rPr>
                        <a:t>8. Правда </a:t>
                      </a: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ли, что пятое число четное?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441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b="1" dirty="0" smtClean="0">
                          <a:latin typeface="Calibri"/>
                          <a:ea typeface="Calibri"/>
                          <a:cs typeface="Times New Roman"/>
                        </a:rPr>
                        <a:t>9. Правда </a:t>
                      </a: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ли, что последнее число делится на 3 без остатка?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441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b="1" dirty="0" smtClean="0">
                          <a:latin typeface="Calibri"/>
                          <a:ea typeface="Calibri"/>
                          <a:cs typeface="Times New Roman"/>
                        </a:rPr>
                        <a:t>10. Как </a:t>
                      </a: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называется угол, величина которого в градусах соответствует предпоследнему числу ряда?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441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b="1" dirty="0" smtClean="0">
                          <a:latin typeface="Calibri"/>
                          <a:ea typeface="Calibri"/>
                          <a:cs typeface="Times New Roman"/>
                        </a:rPr>
                        <a:t>11. Какое </a:t>
                      </a: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число равно сумме цифр года крещения на Руси?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441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b="1" dirty="0" smtClean="0">
                          <a:latin typeface="Calibri"/>
                          <a:ea typeface="Calibri"/>
                          <a:cs typeface="Times New Roman"/>
                        </a:rPr>
                        <a:t>12. У </a:t>
                      </a: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мака он один, у василька и георгина – три, а какое по счету число соответствует их количеству у розы?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8707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b="1" dirty="0" smtClean="0">
                          <a:latin typeface="Calibri"/>
                          <a:ea typeface="Calibri"/>
                          <a:cs typeface="Times New Roman"/>
                        </a:rPr>
                        <a:t>13. За </a:t>
                      </a: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15 секунд напишите по одному имени существительному, количество букв в которых соответствует первым пяти числам ряда.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441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b="1" dirty="0" smtClean="0">
                          <a:latin typeface="Calibri"/>
                          <a:ea typeface="Calibri"/>
                          <a:cs typeface="Times New Roman"/>
                        </a:rPr>
                        <a:t>14. Придумайте </a:t>
                      </a: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4 слова, в состав которых входит третье по счету числительное.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Autofit/>
          </a:bodyPr>
          <a:lstStyle/>
          <a:p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404660"/>
          <a:ext cx="8229600" cy="6192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412846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Calibri"/>
                          <a:ea typeface="Calibri"/>
                          <a:cs typeface="Times New Roman"/>
                        </a:rPr>
                        <a:t>Ответы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846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846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846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три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846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да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846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846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май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846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1 и 2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846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Да 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846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Да 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846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Острый 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846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846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2 слога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846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Денис, Людмила, Кай, Ия, Майя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846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Три, тритон, патриот, триумф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>
              <a:buNone/>
            </a:pPr>
            <a:r>
              <a:rPr lang="en-US" b="1" dirty="0">
                <a:solidFill>
                  <a:srgbClr val="C00000"/>
                </a:solidFill>
              </a:rPr>
              <a:t>VI </a:t>
            </a:r>
            <a:r>
              <a:rPr lang="ru-RU" b="1" dirty="0">
                <a:solidFill>
                  <a:srgbClr val="C00000"/>
                </a:solidFill>
              </a:rPr>
              <a:t>задание (интегрированное) «Примени и свой интеллект, и память, и сообразительность, и внимание, и умение быстро считать в уме»</a:t>
            </a:r>
            <a:endParaRPr lang="ru-RU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dirty="0"/>
              <a:t> </a:t>
            </a:r>
          </a:p>
          <a:p>
            <a:pPr algn="ctr">
              <a:buNone/>
            </a:pPr>
            <a:r>
              <a:rPr lang="ru-RU" dirty="0"/>
              <a:t>Ведущий читает задание один раз, достаточно быстро, а участники пишут ответы на листе.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549277"/>
          <a:ext cx="8229600" cy="5910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503459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Вопрос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Ответ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124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b="1" dirty="0" smtClean="0">
                          <a:latin typeface="Calibri"/>
                          <a:ea typeface="Calibri"/>
                          <a:cs typeface="Times New Roman"/>
                        </a:rPr>
                        <a:t>1. Порядковый </a:t>
                      </a: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номер октября в году умножьте на количество звуков в слове РЕКА.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10*5=50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124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b="1" dirty="0" smtClean="0">
                          <a:latin typeface="Calibri"/>
                          <a:ea typeface="Calibri"/>
                          <a:cs typeface="Times New Roman"/>
                        </a:rPr>
                        <a:t>2. Количество </a:t>
                      </a: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букв в полном имени Лермонтова умножьте на вторую цифру даты рождения А.С. Пушкина.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6*7=42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124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b="1" dirty="0" smtClean="0">
                          <a:latin typeface="Calibri"/>
                          <a:ea typeface="Calibri"/>
                          <a:cs typeface="Times New Roman"/>
                        </a:rPr>
                        <a:t>3. Количество </a:t>
                      </a: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строк в сонете разделить на количество основных цветов в спектре радуги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14 : 7= 2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124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b="1" dirty="0" smtClean="0">
                          <a:latin typeface="Calibri"/>
                          <a:ea typeface="Calibri"/>
                          <a:cs typeface="Times New Roman"/>
                        </a:rPr>
                        <a:t>4. От </a:t>
                      </a: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количества дождливых дней, приведенных ко всемирному потопу, отнимите общую сумму цифр года Бородинского сражения во время войны России с Наполеоном.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40 – 12 = 28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124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b="1" dirty="0" smtClean="0">
                          <a:latin typeface="Calibri"/>
                          <a:ea typeface="Calibri"/>
                          <a:cs typeface="Times New Roman"/>
                        </a:rPr>
                        <a:t>5. К </a:t>
                      </a: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количеству лет капитана, входящих в название хорошо известного романа Ж.Верна прибавьте число, которое было на «медной бляшке» человека «в синей форменной фуражке» С. Михалкова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15 + 6 = 21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124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b="1" dirty="0" smtClean="0">
                          <a:latin typeface="Calibri"/>
                          <a:ea typeface="Calibri"/>
                          <a:cs typeface="Times New Roman"/>
                        </a:rPr>
                        <a:t>6. Число </a:t>
                      </a: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букв в названии самой полноводной реки в мире умножьте на количество человек, находящихся в лодке, не считая собаки в известном произведении </a:t>
                      </a:r>
                      <a:r>
                        <a:rPr lang="ru-RU" sz="1200" b="1" dirty="0" err="1">
                          <a:latin typeface="Calibri"/>
                          <a:ea typeface="Calibri"/>
                          <a:cs typeface="Times New Roman"/>
                        </a:rPr>
                        <a:t>Дж.Джерона</a:t>
                      </a: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8 * 3 = 24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47248" cy="1427758"/>
          </a:xfrm>
        </p:spPr>
        <p:txBody>
          <a:bodyPr/>
          <a:lstStyle/>
          <a:p>
            <a:r>
              <a:rPr lang="ru-RU" dirty="0"/>
              <a:t>А теперь, пользуясь предлагаемым вам кодом, выпишите буквы в соответствии с порядком их следования в вопросах – у вас должно получиться слово. Объясните, что оно обозначает.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900113" y="1916111"/>
          <a:ext cx="7343775" cy="2088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975"/>
                <a:gridCol w="815975"/>
                <a:gridCol w="815975"/>
                <a:gridCol w="815975"/>
                <a:gridCol w="815975"/>
                <a:gridCol w="815975"/>
                <a:gridCol w="815975"/>
                <a:gridCol w="815975"/>
                <a:gridCol w="815975"/>
              </a:tblGrid>
              <a:tr h="1044476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42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Calibri"/>
                          <a:cs typeface="Times New Roman"/>
                        </a:rPr>
                        <a:t>28</a:t>
                      </a:r>
                    </a:p>
                  </a:txBody>
                  <a:tcPr marL="68580" marR="68580" marT="0" marB="0"/>
                </a:tc>
              </a:tr>
              <a:tr h="1044476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Calibri"/>
                          <a:cs typeface="Times New Roman"/>
                        </a:rPr>
                        <a:t>Д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Calibri"/>
                          <a:cs typeface="Times New Roman"/>
                        </a:rPr>
                        <a:t>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Calibri"/>
                          <a:cs typeface="Times New Roman"/>
                        </a:rPr>
                        <a:t>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Calibri"/>
                          <a:cs typeface="Times New Roman"/>
                        </a:rPr>
                        <a:t>Ц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Calibri"/>
                          <a:cs typeface="Times New Roman"/>
                        </a:rPr>
                        <a:t>Ш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Calibri"/>
                          <a:cs typeface="Times New Roman"/>
                        </a:rPr>
                        <a:t>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Calibri"/>
                          <a:cs typeface="Times New Roman"/>
                        </a:rPr>
                        <a:t>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Calibri"/>
                          <a:cs typeface="Times New Roman"/>
                        </a:rPr>
                        <a:t>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А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9552" y="4725144"/>
            <a:ext cx="8147248" cy="1800200"/>
          </a:xfrm>
        </p:spPr>
        <p:txBody>
          <a:bodyPr/>
          <a:lstStyle/>
          <a:p>
            <a:pPr algn="ctr"/>
            <a:r>
              <a:rPr lang="ru-RU" sz="2800" dirty="0"/>
              <a:t>Шарада – вид словесной загадки, развивающей речь. В ней надо угадать слово по предлагаемым условиям.</a:t>
            </a: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3816423"/>
          </a:xfrm>
        </p:spPr>
        <p:txBody>
          <a:bodyPr>
            <a:normAutofit fontScale="90000"/>
          </a:bodyPr>
          <a:lstStyle/>
          <a:p>
            <a:r>
              <a:rPr lang="ru-RU" sz="3100" u="sng" dirty="0" smtClean="0">
                <a:solidFill>
                  <a:schemeClr val="tx2"/>
                </a:solidFill>
              </a:rPr>
              <a:t>Задачи: </a:t>
            </a:r>
            <a:r>
              <a:rPr lang="ru-RU" sz="3100" dirty="0">
                <a:solidFill>
                  <a:schemeClr val="tx2"/>
                </a:solidFill>
              </a:rPr>
              <a:t/>
            </a:r>
            <a:br>
              <a:rPr lang="ru-RU" sz="3100" dirty="0">
                <a:solidFill>
                  <a:schemeClr val="tx2"/>
                </a:solidFill>
              </a:rPr>
            </a:br>
            <a:r>
              <a:rPr lang="ru-RU" sz="3100" dirty="0">
                <a:solidFill>
                  <a:schemeClr val="tx2"/>
                </a:solidFill>
              </a:rPr>
              <a:t>Развивать творческие способности учащихся: внимание, память, воображение;</a:t>
            </a:r>
            <a:br>
              <a:rPr lang="ru-RU" sz="3100" dirty="0">
                <a:solidFill>
                  <a:schemeClr val="tx2"/>
                </a:solidFill>
              </a:rPr>
            </a:br>
            <a:r>
              <a:rPr lang="ru-RU" sz="3100" dirty="0">
                <a:solidFill>
                  <a:schemeClr val="tx2"/>
                </a:solidFill>
              </a:rPr>
              <a:t>Обучать приемам поисковой и творческой деятельности;</a:t>
            </a:r>
            <a:br>
              <a:rPr lang="ru-RU" sz="3100" dirty="0">
                <a:solidFill>
                  <a:schemeClr val="tx2"/>
                </a:solidFill>
              </a:rPr>
            </a:br>
            <a:r>
              <a:rPr lang="ru-RU" sz="3100" dirty="0">
                <a:solidFill>
                  <a:schemeClr val="tx2"/>
                </a:solidFill>
              </a:rPr>
              <a:t>Учить доводить начатое действие до конца, прививать интерес к процессу добывания знаний.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43808" y="4365104"/>
            <a:ext cx="5832648" cy="2016224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Материал разработал: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b="1" dirty="0">
                <a:solidFill>
                  <a:schemeClr val="tx1"/>
                </a:solidFill>
              </a:rPr>
              <a:t>учитель математики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b="1" dirty="0">
                <a:solidFill>
                  <a:schemeClr val="tx1"/>
                </a:solidFill>
              </a:rPr>
              <a:t>МОУ «ООШ </a:t>
            </a:r>
            <a:r>
              <a:rPr lang="ru-RU" b="1" dirty="0" err="1">
                <a:solidFill>
                  <a:schemeClr val="tx1"/>
                </a:solidFill>
              </a:rPr>
              <a:t>с.Мавринка</a:t>
            </a:r>
            <a:r>
              <a:rPr lang="ru-RU" b="1" dirty="0">
                <a:solidFill>
                  <a:schemeClr val="tx1"/>
                </a:solidFill>
              </a:rPr>
              <a:t> Пугачевского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b="1" dirty="0">
                <a:solidFill>
                  <a:schemeClr val="tx1"/>
                </a:solidFill>
              </a:rPr>
              <a:t>района Саратовской области»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b="1" dirty="0" err="1">
                <a:solidFill>
                  <a:schemeClr val="tx1"/>
                </a:solidFill>
              </a:rPr>
              <a:t>Меренкова</a:t>
            </a:r>
            <a:r>
              <a:rPr lang="ru-RU" b="1" dirty="0">
                <a:solidFill>
                  <a:schemeClr val="tx1"/>
                </a:solidFill>
              </a:rPr>
              <a:t> Людмила Александровна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/>
              <a:t>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2200" b="1" dirty="0" smtClean="0">
                <a:solidFill>
                  <a:srgbClr val="C00000"/>
                </a:solidFill>
              </a:rPr>
              <a:t>I</a:t>
            </a:r>
            <a:r>
              <a:rPr lang="ru-RU" sz="2200" b="1" dirty="0" smtClean="0">
                <a:solidFill>
                  <a:srgbClr val="C00000"/>
                </a:solidFill>
              </a:rPr>
              <a:t> </a:t>
            </a:r>
            <a:r>
              <a:rPr lang="ru-RU" sz="2200" b="1" dirty="0">
                <a:solidFill>
                  <a:srgbClr val="C00000"/>
                </a:solidFill>
              </a:rPr>
              <a:t>задание «РАЗМИНКА»</a:t>
            </a:r>
            <a:r>
              <a:rPr lang="ru-RU" sz="2200" dirty="0">
                <a:solidFill>
                  <a:srgbClr val="C00000"/>
                </a:solidFill>
              </a:rPr>
              <a:t> </a:t>
            </a:r>
            <a:r>
              <a:rPr lang="ru-RU" sz="2200" dirty="0"/>
              <a:t>- </a:t>
            </a:r>
            <a:r>
              <a:rPr lang="ru-RU" sz="2200" b="1" i="1" dirty="0"/>
              <a:t>задание на развитие быстроты реакции, внимания, памяти, наблюдательности, умения понимать вопрос, гибкость мышления.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504056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 smtClean="0"/>
              <a:t>         Необходимо </a:t>
            </a:r>
            <a:r>
              <a:rPr lang="ru-RU" dirty="0"/>
              <a:t>как можно быстрее ответить на предложенные вопросы, прочитав каждый из них лишь один раз</a:t>
            </a:r>
            <a:r>
              <a:rPr lang="ru-RU" dirty="0" smtClean="0"/>
              <a:t>:</a:t>
            </a:r>
            <a:r>
              <a:rPr lang="ru-RU" dirty="0"/>
              <a:t> </a:t>
            </a:r>
          </a:p>
          <a:p>
            <a:pPr lvl="0"/>
            <a:r>
              <a:rPr lang="ru-RU" i="1" dirty="0">
                <a:solidFill>
                  <a:schemeClr val="tx2"/>
                </a:solidFill>
              </a:rPr>
              <a:t>Какой сегодня день недели? Какой он по счету в году?</a:t>
            </a:r>
            <a:endParaRPr lang="ru-RU" dirty="0">
              <a:solidFill>
                <a:schemeClr val="tx2"/>
              </a:solidFill>
            </a:endParaRPr>
          </a:p>
          <a:p>
            <a:pPr lvl="0"/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Сколько дней в нынешнем месяце? А в июле столько же?</a:t>
            </a:r>
          </a:p>
          <a:p>
            <a:pPr lvl="0"/>
            <a:r>
              <a:rPr lang="ru-RU" i="1" dirty="0">
                <a:solidFill>
                  <a:schemeClr val="tx2"/>
                </a:solidFill>
              </a:rPr>
              <a:t>Как зовут папу вашей мамы?</a:t>
            </a:r>
            <a:endParaRPr lang="ru-RU" dirty="0">
              <a:solidFill>
                <a:schemeClr val="tx2"/>
              </a:solidFill>
            </a:endParaRPr>
          </a:p>
          <a:p>
            <a:pPr lvl="0"/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Какой по счету в году нынешний месяц? А сентябрь?</a:t>
            </a:r>
          </a:p>
          <a:p>
            <a:pPr lvl="0"/>
            <a:r>
              <a:rPr lang="ru-RU" i="1" dirty="0">
                <a:solidFill>
                  <a:schemeClr val="accent1"/>
                </a:solidFill>
              </a:rPr>
              <a:t>Быстро назвать 7 имен мальчиков.</a:t>
            </a:r>
            <a:endParaRPr lang="ru-RU" dirty="0">
              <a:solidFill>
                <a:schemeClr val="accent1"/>
              </a:solidFill>
            </a:endParaRPr>
          </a:p>
          <a:p>
            <a:pPr lvl="0"/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А 5 имен девочек, начинающих с буквы А?</a:t>
            </a:r>
          </a:p>
          <a:p>
            <a:pPr lvl="0"/>
            <a:r>
              <a:rPr lang="ru-RU" i="1" dirty="0">
                <a:solidFill>
                  <a:schemeClr val="tx2"/>
                </a:solidFill>
              </a:rPr>
              <a:t>Кто говорит на всех языках?</a:t>
            </a:r>
            <a:endParaRPr lang="ru-RU" dirty="0">
              <a:solidFill>
                <a:schemeClr val="tx2"/>
              </a:solidFill>
            </a:endParaRPr>
          </a:p>
          <a:p>
            <a:pPr lvl="0"/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Что бывает с козлом после 6-ти лет?</a:t>
            </a:r>
          </a:p>
          <a:p>
            <a:pPr lvl="0"/>
            <a:r>
              <a:rPr lang="ru-RU" i="1" dirty="0">
                <a:solidFill>
                  <a:schemeClr val="tx2"/>
                </a:solidFill>
              </a:rPr>
              <a:t>До каких пор волк в лес бежит?</a:t>
            </a:r>
            <a:endParaRPr lang="ru-RU" dirty="0">
              <a:solidFill>
                <a:schemeClr val="tx2"/>
              </a:solidFill>
            </a:endParaRPr>
          </a:p>
          <a:p>
            <a:pPr lvl="0"/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Какие два месяца в году, начинающиеся с согласной, идут один за другим?</a:t>
            </a:r>
          </a:p>
          <a:p>
            <a:pPr lvl="0"/>
            <a:r>
              <a:rPr lang="ru-RU" i="1" dirty="0">
                <a:solidFill>
                  <a:schemeClr val="tx2"/>
                </a:solidFill>
              </a:rPr>
              <a:t>Сумма трех четных чисел равна 12. Быстро назовите их, если известно, что слагаемые не равны между собой.</a:t>
            </a:r>
            <a:endParaRPr lang="ru-RU" dirty="0">
              <a:solidFill>
                <a:schemeClr val="tx2"/>
              </a:solidFill>
            </a:endParaRPr>
          </a:p>
          <a:p>
            <a:pPr lvl="0"/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Чем больше берут, тем больше это становится. Что это?</a:t>
            </a:r>
          </a:p>
          <a:p>
            <a:pPr lvl="0"/>
            <a:r>
              <a:rPr lang="ru-RU" i="1" dirty="0">
                <a:solidFill>
                  <a:schemeClr val="tx2"/>
                </a:solidFill>
              </a:rPr>
              <a:t>Что становится легче, когда увеличивается в размерах</a:t>
            </a:r>
            <a:r>
              <a:rPr lang="ru-RU" i="1" dirty="0"/>
              <a:t>?</a:t>
            </a:r>
            <a:endParaRPr lang="ru-RU" dirty="0"/>
          </a:p>
          <a:p>
            <a:pPr lvl="0"/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Из чего делают ситец? А бензин? А белый хлеб?</a:t>
            </a:r>
          </a:p>
          <a:p>
            <a:pPr lvl="0"/>
            <a:r>
              <a:rPr lang="ru-RU" i="1" dirty="0">
                <a:solidFill>
                  <a:schemeClr val="tx2"/>
                </a:solidFill>
              </a:rPr>
              <a:t>В каком месяце люди меньше всего разговаривают?</a:t>
            </a:r>
            <a:endParaRPr lang="ru-RU" dirty="0">
              <a:solidFill>
                <a:schemeClr val="tx2"/>
              </a:solidFill>
            </a:endParaRPr>
          </a:p>
          <a:p>
            <a:pPr lvl="0"/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Что бывает дают, но часто нарушают?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32606"/>
            <a:ext cx="91440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ОТВЕТЫ: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7) Эхо;                                                                                                              8) Наступит 7-ой год;                                                                           9) До середины;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10) Февраль-март; ноябрь-декабрь;                                                            11) 6, 4, 2;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12) Яма;                                                                                             13) Шарик;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14) Хлопок, нефть, пшеничная мука;                                              15) Февраль;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16) Слово.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                                                                                                     </a:t>
            </a:r>
            <a:r>
              <a:rPr lang="en-US" sz="2200" b="1" dirty="0" smtClean="0">
                <a:solidFill>
                  <a:srgbClr val="C00000"/>
                </a:solidFill>
              </a:rPr>
              <a:t>II</a:t>
            </a:r>
            <a:r>
              <a:rPr lang="ru-RU" sz="2200" b="1" dirty="0" smtClean="0">
                <a:solidFill>
                  <a:srgbClr val="C00000"/>
                </a:solidFill>
              </a:rPr>
              <a:t> </a:t>
            </a:r>
            <a:r>
              <a:rPr lang="ru-RU" sz="2200" b="1" dirty="0">
                <a:solidFill>
                  <a:srgbClr val="C00000"/>
                </a:solidFill>
              </a:rPr>
              <a:t>задание «ТРЕНИРУЕМ БЫСТРОТУ  РЕАКЦИИ»</a:t>
            </a:r>
            <a:r>
              <a:rPr lang="ru-RU" dirty="0"/>
              <a:t/>
            </a:r>
            <a:br>
              <a:rPr lang="ru-RU" dirty="0"/>
            </a:br>
            <a:r>
              <a:rPr lang="ru-RU" sz="2200" dirty="0"/>
              <a:t>Сравнить две таблицы и прочитать в каждом случае загадку, на которую дать правильный ответ</a:t>
            </a:r>
            <a:r>
              <a:rPr lang="ru-RU" sz="2200" dirty="0" smtClean="0"/>
              <a:t>:</a:t>
            </a:r>
            <a:br>
              <a:rPr lang="ru-RU" sz="2200" dirty="0" smtClean="0"/>
            </a:br>
            <a:r>
              <a:rPr lang="ru-RU" sz="2200" dirty="0" smtClean="0"/>
              <a:t>1-ая команда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821848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9748"/>
                <a:gridCol w="1369748"/>
                <a:gridCol w="1369748"/>
                <a:gridCol w="1369748"/>
                <a:gridCol w="1369748"/>
                <a:gridCol w="1369748"/>
              </a:tblGrid>
              <a:tr h="37084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23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468313" y="3860800"/>
          <a:ext cx="821848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9748"/>
                <a:gridCol w="1369748"/>
                <a:gridCol w="1369748"/>
                <a:gridCol w="1369748"/>
                <a:gridCol w="1369748"/>
                <a:gridCol w="1369748"/>
              </a:tblGrid>
              <a:tr h="37084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Calibri"/>
                          <a:ea typeface="Calibri"/>
                          <a:cs typeface="Times New Roman"/>
                        </a:rPr>
                        <a:t>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с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й,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с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к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х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т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т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Сравнить две таблицы и прочитать в каждом случае загадку, на которую дать правильный ответ:</a:t>
            </a:r>
            <a:br>
              <a:rPr lang="ru-RU" sz="2400" dirty="0" smtClean="0"/>
            </a:br>
            <a:r>
              <a:rPr lang="ru-RU" sz="2400" dirty="0" smtClean="0"/>
              <a:t>2-ая команда</a:t>
            </a:r>
            <a:endParaRPr lang="ru-RU" sz="24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814705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9410"/>
                <a:gridCol w="1629410"/>
                <a:gridCol w="1629410"/>
                <a:gridCol w="1629410"/>
                <a:gridCol w="1629410"/>
              </a:tblGrid>
              <a:tr h="37084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23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Содержимое 6"/>
          <p:cNvGraphicFramePr>
            <a:graphicFrameLocks noGrp="1"/>
          </p:cNvGraphicFramePr>
          <p:nvPr>
            <p:ph sz="half" idx="2"/>
          </p:nvPr>
        </p:nvGraphicFramePr>
        <p:xfrm>
          <a:off x="468313" y="3933825"/>
          <a:ext cx="821848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697"/>
                <a:gridCol w="1643697"/>
                <a:gridCol w="1643697"/>
                <a:gridCol w="1643697"/>
                <a:gridCol w="1643697"/>
              </a:tblGrid>
              <a:tr h="37084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Calibri"/>
                          <a:ea typeface="Calibri"/>
                          <a:cs typeface="Times New Roman"/>
                        </a:rPr>
                        <a:t>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х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д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ш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г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т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с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ст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ы,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г,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0465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Ответы:</a:t>
            </a:r>
          </a:p>
          <a:p>
            <a:pPr>
              <a:buNone/>
            </a:pPr>
            <a:r>
              <a:rPr lang="ru-RU" dirty="0" smtClean="0"/>
              <a:t>1-ая команда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Конь </a:t>
            </a:r>
            <a:r>
              <a:rPr lang="ru-RU" dirty="0">
                <a:solidFill>
                  <a:srgbClr val="C00000"/>
                </a:solidFill>
              </a:rPr>
              <a:t>стальной, </a:t>
            </a:r>
            <a:r>
              <a:rPr lang="ru-RU" dirty="0" smtClean="0">
                <a:solidFill>
                  <a:srgbClr val="C00000"/>
                </a:solidFill>
              </a:rPr>
              <a:t>хвост льняной.</a:t>
            </a:r>
          </a:p>
          <a:p>
            <a:endParaRPr lang="ru-RU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dirty="0" smtClean="0"/>
              <a:t>2-ая команда</a:t>
            </a: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Шесть </a:t>
            </a:r>
            <a:r>
              <a:rPr lang="ru-RU" dirty="0">
                <a:solidFill>
                  <a:srgbClr val="C00000"/>
                </a:solidFill>
              </a:rPr>
              <a:t>ног, две </a:t>
            </a:r>
            <a:r>
              <a:rPr lang="ru-RU" dirty="0" smtClean="0">
                <a:solidFill>
                  <a:srgbClr val="C00000"/>
                </a:solidFill>
              </a:rPr>
              <a:t>головы</a:t>
            </a:r>
            <a:r>
              <a:rPr lang="ru-RU" dirty="0">
                <a:solidFill>
                  <a:srgbClr val="C00000"/>
                </a:solidFill>
              </a:rPr>
              <a:t>, один </a:t>
            </a:r>
            <a:r>
              <a:rPr lang="ru-RU" dirty="0" smtClean="0">
                <a:solidFill>
                  <a:srgbClr val="C00000"/>
                </a:solidFill>
              </a:rPr>
              <a:t>хвост.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73050"/>
            <a:ext cx="7488832" cy="635670"/>
          </a:xfrm>
        </p:spPr>
        <p:txBody>
          <a:bodyPr>
            <a:noAutofit/>
          </a:bodyPr>
          <a:lstStyle/>
          <a:p>
            <a:pPr algn="ctr"/>
            <a:r>
              <a:rPr lang="en-US" dirty="0"/>
              <a:t>III</a:t>
            </a:r>
            <a:r>
              <a:rPr lang="ru-RU" dirty="0"/>
              <a:t> задание «Тренируем сообразительность и проверяем эрудицию»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68313" y="1989138"/>
          <a:ext cx="8351838" cy="46802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5919"/>
                <a:gridCol w="4175919"/>
              </a:tblGrid>
              <a:tr h="668603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Calibri"/>
                          <a:ea typeface="Calibri"/>
                          <a:cs typeface="Times New Roman"/>
                        </a:rPr>
                        <a:t>Вопрос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Calibri"/>
                          <a:ea typeface="Calibri"/>
                          <a:cs typeface="Times New Roman"/>
                        </a:rPr>
                        <a:t>Условие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860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Исключили девочку – остался мальчик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ЛАНЮДДРМИЕЛЙА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860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2. Зачеркни </a:t>
                      </a: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награду, но оставь спортсмена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КУШТБАНОГИКСТ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8603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3. Если </a:t>
                      </a: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не считать страну – останется город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ИДЕНЛДИИЯ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8603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4. Прогони </a:t>
                      </a: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собаку, не тревожа птицу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СБНУЛЕГЬДИРОГЬ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8603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5. Перепрыгни </a:t>
                      </a: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реку и открой планету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СЕНАТИСУРЕЙН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8603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6. Догадаешься</a:t>
                      </a: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, как зовут героя этой сказки – узнаешь имя его друга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ПБЬУЕРРАРТОИНО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980728"/>
            <a:ext cx="8363272" cy="936105"/>
          </a:xfrm>
        </p:spPr>
        <p:txBody>
          <a:bodyPr>
            <a:noAutofit/>
          </a:bodyPr>
          <a:lstStyle/>
          <a:p>
            <a:r>
              <a:rPr lang="ru-RU" sz="1800" dirty="0"/>
              <a:t>Решить следующие задачи, пользуясь ключом-примером.</a:t>
            </a:r>
          </a:p>
          <a:p>
            <a:r>
              <a:rPr lang="ru-RU" sz="1800" dirty="0"/>
              <a:t>Например: отдели плод от растения - </a:t>
            </a:r>
            <a:r>
              <a:rPr lang="ru-RU" sz="1800" dirty="0">
                <a:solidFill>
                  <a:srgbClr val="C00000"/>
                </a:solidFill>
              </a:rPr>
              <a:t>СО</a:t>
            </a:r>
            <a:r>
              <a:rPr lang="ru-RU" sz="1800" u="sng" dirty="0"/>
              <a:t>ШИ</a:t>
            </a:r>
            <a:r>
              <a:rPr lang="ru-RU" sz="1800" dirty="0">
                <a:solidFill>
                  <a:srgbClr val="C00000"/>
                </a:solidFill>
              </a:rPr>
              <a:t>СН</a:t>
            </a:r>
            <a:r>
              <a:rPr lang="ru-RU" sz="1800" u="sng" dirty="0"/>
              <a:t>Ш</a:t>
            </a:r>
            <a:r>
              <a:rPr lang="ru-RU" sz="1800" dirty="0">
                <a:solidFill>
                  <a:srgbClr val="C00000"/>
                </a:solidFill>
              </a:rPr>
              <a:t>А</a:t>
            </a:r>
            <a:r>
              <a:rPr lang="ru-RU" sz="1800" u="sng" dirty="0"/>
              <a:t>КА</a:t>
            </a:r>
            <a:endParaRPr lang="ru-RU" sz="1800" dirty="0"/>
          </a:p>
          <a:p>
            <a:r>
              <a:rPr lang="ru-RU" sz="1800" dirty="0"/>
              <a:t>Решение: зачеркнув буквы слова «шишка» получаем растение «сосна»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548682"/>
          <a:ext cx="8229600" cy="58326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693183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Calibri"/>
                          <a:ea typeface="Calibri"/>
                          <a:cs typeface="Times New Roman"/>
                        </a:rPr>
                        <a:t>Ответ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6577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Calibri"/>
                          <a:ea typeface="Calibri"/>
                          <a:cs typeface="Times New Roman"/>
                        </a:rPr>
                        <a:t>Людмила - Андрей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6577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Calibri"/>
                          <a:ea typeface="Calibri"/>
                          <a:cs typeface="Times New Roman"/>
                        </a:rPr>
                        <a:t>Кубок - штангист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6577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Calibri"/>
                          <a:ea typeface="Calibri"/>
                          <a:cs typeface="Times New Roman"/>
                        </a:rPr>
                        <a:t>Индия - дели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6577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Calibri"/>
                          <a:ea typeface="Calibri"/>
                          <a:cs typeface="Times New Roman"/>
                        </a:rPr>
                        <a:t>Снегирь - бульдог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6577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Calibri"/>
                          <a:ea typeface="Calibri"/>
                          <a:cs typeface="Times New Roman"/>
                        </a:rPr>
                        <a:t>Сатурн - Енисей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6577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latin typeface="Calibri"/>
                          <a:ea typeface="Calibri"/>
                          <a:cs typeface="Times New Roman"/>
                        </a:rPr>
                        <a:t>Пьерро</a:t>
                      </a:r>
                      <a:r>
                        <a:rPr lang="ru-RU" sz="2400" b="1" dirty="0">
                          <a:latin typeface="Calibri"/>
                          <a:ea typeface="Calibri"/>
                          <a:cs typeface="Times New Roman"/>
                        </a:rPr>
                        <a:t> - Буратино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1103</Words>
  <Application>Microsoft Office PowerPoint</Application>
  <PresentationFormat>Экран (4:3)</PresentationFormat>
  <Paragraphs>301</Paragraphs>
  <Slides>17</Slides>
  <Notes>17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МОУ «ООШ с.Мавринка Пугачевского района Саратовской области» </vt:lpstr>
      <vt:lpstr>Задачи:  Развивать творческие способности учащихся: внимание, память, воображение; Обучать приемам поисковой и творческой деятельности; Учить доводить начатое действие до конца, прививать интерес к процессу добывания знаний. </vt:lpstr>
      <vt:lpstr>                                                                                                                                                                                                         I задание «РАЗМИНКА» - задание на развитие быстроты реакции, внимания, памяти, наблюдательности, умения понимать вопрос, гибкость мышления. </vt:lpstr>
      <vt:lpstr>Слайд 4</vt:lpstr>
      <vt:lpstr>                                                                                                     II задание «ТРЕНИРУЕМ БЫСТРОТУ  РЕАКЦИИ» Сравнить две таблицы и прочитать в каждом случае загадку, на которую дать правильный ответ: 1-ая команда </vt:lpstr>
      <vt:lpstr>Сравнить две таблицы и прочитать в каждом случае загадку, на которую дать правильный ответ: 2-ая команда</vt:lpstr>
      <vt:lpstr>Слайд 7</vt:lpstr>
      <vt:lpstr>III задание «Тренируем сообразительность и проверяем эрудицию»</vt:lpstr>
      <vt:lpstr>Слайд 9</vt:lpstr>
      <vt:lpstr>                                                                                                                                                         IV задание «Проверьте свои способности» Игры и головоломки </vt:lpstr>
      <vt:lpstr>Слайд 11</vt:lpstr>
      <vt:lpstr>Слайд 12</vt:lpstr>
      <vt:lpstr>Слайд 13</vt:lpstr>
      <vt:lpstr>Слайд 14</vt:lpstr>
      <vt:lpstr>Слайд 15</vt:lpstr>
      <vt:lpstr>Слайд 16</vt:lpstr>
      <vt:lpstr>А теперь, пользуясь предлагаемым вам кодом, выпишите буквы в соответствии с порядком их следования в вопросах – у вас должно получиться слово. Объясните, что оно обозначает.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МОУ «ООШ с.Мавринка Пугачевского района Саратовской области» </dc:title>
  <dc:creator>Людмила</dc:creator>
  <cp:lastModifiedBy>Людмила</cp:lastModifiedBy>
  <cp:revision>14</cp:revision>
  <dcterms:created xsi:type="dcterms:W3CDTF">2014-11-06T18:10:49Z</dcterms:created>
  <dcterms:modified xsi:type="dcterms:W3CDTF">2014-11-08T14:52:20Z</dcterms:modified>
</cp:coreProperties>
</file>