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66" r:id="rId8"/>
    <p:sldId id="267" r:id="rId9"/>
    <p:sldId id="269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470025"/>
          </a:xfrm>
        </p:spPr>
        <p:txBody>
          <a:bodyPr/>
          <a:lstStyle/>
          <a:p>
            <a:r>
              <a:rPr lang="ru-RU" sz="8800" dirty="0" smtClean="0">
                <a:solidFill>
                  <a:srgbClr val="FFFF99"/>
                </a:solidFill>
                <a:latin typeface="Monotype Corsiva" pitchFamily="66" charset="0"/>
              </a:rPr>
              <a:t>Чай пьёшь – до 100  лет проживешь!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36912"/>
            <a:ext cx="1656184" cy="27835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20" y="764704"/>
            <a:ext cx="8949680" cy="201622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i="1" dirty="0">
                <a:solidFill>
                  <a:srgbClr val="FBFBB7"/>
                </a:solidFill>
              </a:rPr>
              <a:t>Чай – полезный напиток!</a:t>
            </a:r>
          </a:p>
          <a:p>
            <a:pPr marL="0" indent="0" algn="ctr">
              <a:buNone/>
            </a:pPr>
            <a:r>
              <a:rPr lang="ru-RU" i="1" dirty="0">
                <a:solidFill>
                  <a:srgbClr val="FBFBB7"/>
                </a:solidFill>
              </a:rPr>
              <a:t>Чай освежает тело, укрепляет дух, смягчает сердце, пробуждает мыли, прогоняет леность».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764704"/>
            <a:ext cx="49325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BFBB7"/>
                </a:solidFill>
                <a:latin typeface="+mn-lt"/>
              </a:rPr>
              <a:t>Чай горячий, ароматный. И на вкус весьма</a:t>
            </a:r>
          </a:p>
          <a:p>
            <a:pPr algn="ctr"/>
            <a:r>
              <a:rPr lang="ru-RU" sz="3200" i="1" dirty="0">
                <a:solidFill>
                  <a:srgbClr val="FBFBB7"/>
                </a:solidFill>
                <a:latin typeface="+mn-lt"/>
              </a:rPr>
              <a:t>приятный.</a:t>
            </a:r>
          </a:p>
          <a:p>
            <a:pPr algn="ctr"/>
            <a:r>
              <a:rPr lang="ru-RU" sz="3200" i="1" dirty="0">
                <a:solidFill>
                  <a:srgbClr val="FBFBB7"/>
                </a:solidFill>
                <a:latin typeface="+mn-lt"/>
              </a:rPr>
              <a:t>	От недуги исцеляет, и усталость прогоняет.</a:t>
            </a:r>
          </a:p>
          <a:p>
            <a:pPr algn="ctr"/>
            <a:r>
              <a:rPr lang="ru-RU" sz="3200" i="1" dirty="0">
                <a:solidFill>
                  <a:srgbClr val="FBFBB7"/>
                </a:solidFill>
                <a:latin typeface="+mn-lt"/>
              </a:rPr>
              <a:t>	Силы новые дает и друзей за стол зовет.</a:t>
            </a:r>
          </a:p>
          <a:p>
            <a:pPr algn="ctr"/>
            <a:r>
              <a:rPr lang="ru-RU" sz="3200" i="1" dirty="0">
                <a:solidFill>
                  <a:srgbClr val="FBFBB7"/>
                </a:solidFill>
                <a:latin typeface="+mn-lt"/>
              </a:rPr>
              <a:t>	С благодарностью  весь мир славит чудо – эликсир.</a:t>
            </a:r>
          </a:p>
          <a:p>
            <a:endParaRPr lang="ru-RU" sz="3200" i="1" dirty="0">
              <a:solidFill>
                <a:srgbClr val="FBFBB7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61" y="2478630"/>
            <a:ext cx="2952328" cy="319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47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i="1" dirty="0">
                <a:solidFill>
                  <a:srgbClr val="FBFBB7"/>
                </a:solidFill>
              </a:rPr>
              <a:t> Чай – это прекрасный, полезный напиток.. Чай хорошо утоляет жажду, снимает усталость, придает бодрость, поднимает настроение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871" y="3356992"/>
            <a:ext cx="4452367" cy="297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323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38788"/>
            <a:ext cx="421474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«На столе лежат баранки,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Самовар уже кипит.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Черный чай в сухой жестянке,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Словно гвоздики, звенит.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Приходите чаевать 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Поскорее, гости.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И душистого опять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Чаю в чайник бросьте.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Мы чаинки - </a:t>
            </a:r>
            <a:r>
              <a:rPr lang="ru-RU" sz="2400" i="1" dirty="0" err="1">
                <a:solidFill>
                  <a:srgbClr val="FBFBB7"/>
                </a:solidFill>
                <a:latin typeface="+mn-lt"/>
              </a:rPr>
              <a:t>шелестинки</a:t>
            </a:r>
            <a:r>
              <a:rPr lang="ru-RU" sz="2400" i="1" dirty="0">
                <a:solidFill>
                  <a:srgbClr val="FBFBB7"/>
                </a:solidFill>
                <a:latin typeface="+mn-lt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Словно гвоздики звеним,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Хватит нас на сто заварок,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На четыреста приварок – 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BFBB7"/>
                </a:solidFill>
                <a:latin typeface="+mn-lt"/>
              </a:rPr>
              <a:t>Быть сухими не хотим</a:t>
            </a:r>
            <a:r>
              <a:rPr lang="ru-RU" sz="2400" i="1" dirty="0" smtClean="0">
                <a:solidFill>
                  <a:srgbClr val="FBFBB7"/>
                </a:solidFill>
                <a:latin typeface="+mn-lt"/>
              </a:rPr>
              <a:t>».</a:t>
            </a:r>
          </a:p>
          <a:p>
            <a:pPr>
              <a:spcBef>
                <a:spcPct val="20000"/>
              </a:spcBef>
            </a:pPr>
            <a:r>
              <a:rPr lang="ru-RU" sz="2400" i="1" dirty="0" smtClean="0">
                <a:solidFill>
                  <a:srgbClr val="FBFBB7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rgbClr val="FBFBB7"/>
                </a:solidFill>
                <a:latin typeface="+mn-lt"/>
              </a:rPr>
              <a:t>(О. </a:t>
            </a:r>
            <a:r>
              <a:rPr lang="ru-RU" sz="2400" i="1" dirty="0" err="1">
                <a:solidFill>
                  <a:srgbClr val="FBFBB7"/>
                </a:solidFill>
                <a:latin typeface="+mn-lt"/>
              </a:rPr>
              <a:t>Мендельштам</a:t>
            </a:r>
            <a:r>
              <a:rPr lang="ru-RU" sz="2400" i="1" dirty="0">
                <a:solidFill>
                  <a:srgbClr val="FBFBB7"/>
                </a:solidFill>
                <a:latin typeface="+mn-lt"/>
              </a:rPr>
              <a:t>)</a:t>
            </a:r>
          </a:p>
          <a:p>
            <a:pPr>
              <a:spcBef>
                <a:spcPct val="20000"/>
              </a:spcBef>
            </a:pPr>
            <a:endParaRPr lang="ru-RU" sz="2800" i="1" dirty="0">
              <a:solidFill>
                <a:srgbClr val="FBFBB7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023" y="333761"/>
            <a:ext cx="166706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239" y="3768703"/>
            <a:ext cx="1538522" cy="148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856" y="5013176"/>
            <a:ext cx="2247403" cy="140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266679"/>
            <a:ext cx="1866022" cy="97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942" y="505993"/>
            <a:ext cx="1733178" cy="144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128" y="1803977"/>
            <a:ext cx="2407573" cy="270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7298" y="4016474"/>
            <a:ext cx="996702" cy="99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189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73"/>
            <a:ext cx="9144000" cy="6858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1520" y="-122703"/>
            <a:ext cx="10627039" cy="7088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54868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.</a:t>
            </a:r>
            <a:r>
              <a:rPr lang="ru-RU" dirty="0"/>
              <a:t> </a:t>
            </a:r>
            <a:r>
              <a:rPr lang="ru-RU" sz="20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Впервые в Россию чай завезен в </a:t>
            </a:r>
            <a:r>
              <a:rPr lang="en-US" sz="20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0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веке. Русский посол боярин Василий Старков привез монгольскому хану богатые дары от царя. Хан хорошо принял посла и в свою очередь передал для русского царя богатые дары, среди которых были аккуратные свертки с чаем.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Василий Старков попробовал этот напиток у хана, и он ему ужасно не понравился. Старков хотел его выбросить, но вспомнил слова хана о «дорогом подарке». Так среди прочих даров чай попал в Москву. Царь отведав неведомое питье, вытер рукавом густую бороду и молвил: «Ещё!».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Русские быстро приобщились к чаю. 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941168"/>
            <a:ext cx="2268080" cy="1522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ЗАГАДКИ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00" y="1737194"/>
            <a:ext cx="58326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«Стоит толстячок, </a:t>
            </a:r>
            <a:r>
              <a:rPr lang="ru-RU" sz="3200" dirty="0" err="1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подбоченивши</a:t>
            </a:r>
            <a:r>
              <a:rPr lang="ru-RU" sz="3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бочок. </a:t>
            </a:r>
          </a:p>
          <a:p>
            <a:r>
              <a:rPr lang="ru-RU" sz="3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Шумит, кипит, уходить не велит. </a:t>
            </a:r>
          </a:p>
          <a:p>
            <a:r>
              <a:rPr lang="ru-RU" sz="3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небо труба, в землю труба, </a:t>
            </a:r>
          </a:p>
          <a:p>
            <a:r>
              <a:rPr lang="ru-RU" sz="32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середине огонь, а кругом вода».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048" y="1967947"/>
            <a:ext cx="2520280" cy="336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692696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«Я пыхчу, пыхчу, пыхчу —          </a:t>
            </a:r>
          </a:p>
          <a:p>
            <a:pPr marL="0" indent="0">
              <a:buNone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Больше греться не хочу</a:t>
            </a:r>
          </a:p>
          <a:p>
            <a:pPr marL="0" indent="0">
              <a:buNone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Крышка громко зазвенела:</a:t>
            </a:r>
          </a:p>
          <a:p>
            <a:pPr marL="0" indent="0">
              <a:buNone/>
            </a:pPr>
            <a:r>
              <a:rPr lang="ru-RU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«Пейте чай, вода вскипела»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356992"/>
            <a:ext cx="3329995" cy="3220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402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332656"/>
            <a:ext cx="38884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 «Как начнет говорить-разговаривать,</a:t>
            </a:r>
          </a:p>
          <a:p>
            <a:r>
              <a:rPr lang="ru-RU" sz="36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Надо чай поскорее заваривать.</a:t>
            </a:r>
          </a:p>
          <a:p>
            <a:r>
              <a:rPr lang="ru-RU" sz="36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брюхе — баня,  </a:t>
            </a:r>
          </a:p>
          <a:p>
            <a:r>
              <a:rPr lang="ru-RU" sz="36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носу — решето,</a:t>
            </a:r>
          </a:p>
          <a:p>
            <a:r>
              <a:rPr lang="ru-RU" sz="36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 голове — пупок.</a:t>
            </a:r>
          </a:p>
          <a:p>
            <a:r>
              <a:rPr lang="ru-RU" sz="36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Всего одна рука,</a:t>
            </a:r>
          </a:p>
          <a:p>
            <a:r>
              <a:rPr lang="ru-RU" sz="36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И та на спине».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88640"/>
            <a:ext cx="4045428" cy="3034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998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112568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Чаем определялась степень гостеприимства и знания правил приличия. Хозяев, пригласившие гостей и не угостившие их чаем, считались людьми невежливыми и не гостеприимными.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Поначалу чай ценился очень дорого, как и любые заморские товары. Но, несмотря на это, популярность чая постоянно росла.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60648"/>
            <a:ext cx="3538041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969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92223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Главная особенность русского чаепития это задушевная атмосфера тепла и уюта, располагающая к посиделкам и разговорам. На чай собиралась вся семья.</a:t>
            </a:r>
          </a:p>
          <a:p>
            <a:endParaRPr lang="ru-RU" sz="3600" dirty="0">
              <a:solidFill>
                <a:srgbClr val="FBFB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987" y="3356992"/>
            <a:ext cx="4479733" cy="3132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1819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040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В каждой российской губернии появился свой ритуал чаепития. Чай стали пить с медом, вареньем. Добавляли в него душистые травки - мяту, мелису, душицу, плоды шиповника, малины, земляники.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BFBB7"/>
                </a:solidFill>
                <a:latin typeface="Times New Roman" pitchFamily="18" charset="0"/>
                <a:cs typeface="Times New Roman" pitchFamily="18" charset="0"/>
              </a:rPr>
              <a:t>На чайной основе готовились различные целебные отвары.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241862"/>
            <a:ext cx="1787519" cy="132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0222" y="5110404"/>
            <a:ext cx="1787519" cy="1340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429000"/>
            <a:ext cx="1742111" cy="1493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132437"/>
            <a:ext cx="1561356" cy="1561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5071431"/>
            <a:ext cx="1839483" cy="1379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296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238</TotalTime>
  <Words>438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GoldNight</vt:lpstr>
      <vt:lpstr>Чай пьёшь – до 100  лет проживешь!</vt:lpstr>
      <vt:lpstr>Слайд 2</vt:lpstr>
      <vt:lpstr>Слайд 3</vt:lpstr>
      <vt:lpstr>ЗАГАДКИ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Samsung</cp:lastModifiedBy>
  <cp:revision>27</cp:revision>
  <dcterms:created xsi:type="dcterms:W3CDTF">2013-04-02T09:14:25Z</dcterms:created>
  <dcterms:modified xsi:type="dcterms:W3CDTF">2014-11-09T15:44:24Z</dcterms:modified>
</cp:coreProperties>
</file>