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6"/>
  </p:notesMasterIdLst>
  <p:sldIdLst>
    <p:sldId id="256" r:id="rId2"/>
    <p:sldId id="274" r:id="rId3"/>
    <p:sldId id="276" r:id="rId4"/>
    <p:sldId id="285" r:id="rId5"/>
    <p:sldId id="273" r:id="rId6"/>
    <p:sldId id="277" r:id="rId7"/>
    <p:sldId id="278" r:id="rId8"/>
    <p:sldId id="279" r:id="rId9"/>
    <p:sldId id="280" r:id="rId10"/>
    <p:sldId id="281" r:id="rId11"/>
    <p:sldId id="288" r:id="rId12"/>
    <p:sldId id="289" r:id="rId13"/>
    <p:sldId id="286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>
        <p:scale>
          <a:sx n="100" d="100"/>
          <a:sy n="100" d="100"/>
        </p:scale>
        <p:origin x="-41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6B16C-7421-411E-A948-25874EA7BCB5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0F54-5FA7-48DC-9433-1153DA3C8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A0F54-5FA7-48DC-9433-1153DA3C82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E14DFD-1F89-4E35-AFD1-2A6EDC5A5C0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64A0D0-93C7-49DE-8F1F-717CAB515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48408" y="3373760"/>
            <a:ext cx="7128792" cy="30794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87624" y="1628800"/>
            <a:ext cx="7128792" cy="2736304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Пиление </a:t>
            </a:r>
            <a:b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столярной ножовкой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68680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96064" cy="2232248"/>
          </a:xfrm>
        </p:spPr>
        <p:txBody>
          <a:bodyPr>
            <a:normAutofit/>
          </a:bodyPr>
          <a:lstStyle/>
          <a:p>
            <a:pPr marL="0" indent="0"/>
            <a:r>
              <a:rPr lang="ru-RU" sz="1400" dirty="0" smtClean="0"/>
              <a:t>5. Правила при выпиливании:</a:t>
            </a:r>
            <a:br>
              <a:rPr lang="ru-RU" sz="1400" dirty="0" smtClean="0"/>
            </a:br>
            <a:r>
              <a:rPr lang="ru-RU" sz="1400" dirty="0" smtClean="0"/>
              <a:t> Направляющийся брусок или упор совместить с линией разметки, чтобы линия осталась на заготовке и сделать пропил несколькими движениями от себя.</a:t>
            </a:r>
            <a:br>
              <a:rPr lang="ru-RU" sz="1400" dirty="0" smtClean="0"/>
            </a:br>
            <a:r>
              <a:rPr lang="ru-RU" sz="1400" dirty="0" smtClean="0"/>
              <a:t> Убрать брусок и отпилить деталь.</a:t>
            </a:r>
            <a:br>
              <a:rPr lang="ru-RU" sz="1400" dirty="0" smtClean="0"/>
            </a:br>
            <a:r>
              <a:rPr lang="ru-RU" sz="1400" dirty="0" smtClean="0"/>
              <a:t> В конце пиления ослабить нажим на пилу, чтобы не скалывать волокна при выходе пилы.</a:t>
            </a:r>
            <a:br>
              <a:rPr lang="ru-RU" sz="1400" dirty="0" smtClean="0"/>
            </a:br>
            <a:r>
              <a:rPr lang="ru-RU" sz="1400" b="1" i="1" dirty="0" smtClean="0"/>
              <a:t>Особое внимание при демонстрации обратить!</a:t>
            </a:r>
            <a:br>
              <a:rPr lang="ru-RU" sz="1400" b="1" i="1" dirty="0" smtClean="0"/>
            </a:br>
            <a:r>
              <a:rPr lang="ru-RU" sz="1400" dirty="0" smtClean="0"/>
              <a:t> На положение рук при пилении.</a:t>
            </a:r>
            <a:br>
              <a:rPr lang="ru-RU" sz="1400" dirty="0" smtClean="0"/>
            </a:br>
            <a:r>
              <a:rPr lang="ru-RU" sz="1400" dirty="0" smtClean="0"/>
              <a:t> Во время пиления контролировать вертикальность положения пилы и линия разметки всегда должна оставаться на заготовке.</a:t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71800" y="2780928"/>
            <a:ext cx="3219900" cy="318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/>
              <a:t>Стусло</a:t>
            </a:r>
            <a:r>
              <a:rPr lang="ru-RU" sz="1600" dirty="0" smtClean="0"/>
              <a:t> – приспособление для распиливания заготовок под углом  в 90° или 45°. Применение </a:t>
            </a:r>
            <a:r>
              <a:rPr lang="ru-RU" sz="1600" dirty="0" err="1" smtClean="0"/>
              <a:t>стусла</a:t>
            </a:r>
            <a:r>
              <a:rPr lang="ru-RU" sz="1600" dirty="0" smtClean="0"/>
              <a:t> повышает производительность и увеличивает точность обработки.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013231"/>
            <a:ext cx="8229600" cy="388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ctr"/>
            <a:endParaRPr lang="ru-RU" sz="2800" dirty="0" smtClean="0"/>
          </a:p>
          <a:p>
            <a:pPr marL="179388" indent="-179388" algn="ctr"/>
            <a:r>
              <a:rPr lang="ru-RU" sz="3200" b="1" i="1" u="sng" dirty="0" smtClean="0"/>
              <a:t>«Правила безопасности при пилении»</a:t>
            </a:r>
          </a:p>
          <a:p>
            <a:pPr marL="179388" indent="-179388" algn="ctr"/>
            <a:endParaRPr lang="ru-RU" sz="28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ru-RU" sz="2800" dirty="0" smtClean="0"/>
              <a:t>   Какие приспособления используются при пилении для    обеспечения безопасности? </a:t>
            </a:r>
          </a:p>
          <a:p>
            <a:pPr marL="179388" indent="-179388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   Какие требования предъявляются к инструменту? </a:t>
            </a:r>
          </a:p>
          <a:p>
            <a:pPr marL="179388" indent="-179388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   Где должна находиться левая рука?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ru-RU" sz="2800" dirty="0" smtClean="0"/>
              <a:t>   Как расположить инструмент на верстаке после завершения пиления? </a:t>
            </a:r>
          </a:p>
          <a:p>
            <a:pPr marL="179388" indent="-179388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   Чем удалить опилки с рабочего места?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2800" dirty="0" smtClean="0"/>
          </a:p>
          <a:p>
            <a:pPr marL="342900" indent="-342900"/>
            <a:r>
              <a:rPr lang="ru-RU" sz="2800" b="1" i="1" dirty="0" smtClean="0"/>
              <a:t>Домашнее задание.</a:t>
            </a:r>
          </a:p>
          <a:p>
            <a:pPr marL="177800" indent="-163513">
              <a:buFont typeface="+mj-lt"/>
              <a:buAutoNum type="arabicPeriod"/>
            </a:pPr>
            <a:r>
              <a:rPr lang="ru-RU" sz="2800" dirty="0" smtClean="0"/>
              <a:t>Прочитать: § 7, с. 33-36  (Симоненко)</a:t>
            </a:r>
          </a:p>
          <a:p>
            <a:pPr marL="177800" indent="-163513">
              <a:buFont typeface="+mj-lt"/>
              <a:buAutoNum type="arabicPeriod"/>
            </a:pPr>
            <a:r>
              <a:rPr lang="ru-RU" sz="2800" dirty="0" smtClean="0"/>
              <a:t>Подготовить устный ответ на вопрос: - Какие инструменты применяются для пиления древесины?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76328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1.Что называется разметкой?</a:t>
            </a:r>
          </a:p>
          <a:p>
            <a:r>
              <a:rPr lang="ru-RU" sz="1400" dirty="0" smtClean="0"/>
              <a:t>а)нанесение на заготовку линий и точек, указывающих места обработки;</a:t>
            </a:r>
          </a:p>
          <a:p>
            <a:r>
              <a:rPr lang="ru-RU" sz="1400" dirty="0" smtClean="0"/>
              <a:t>б)нанесение дополнительных, вспомогательных линий при изготовлении изделия;</a:t>
            </a:r>
          </a:p>
          <a:p>
            <a:r>
              <a:rPr lang="ru-RU" sz="1400" dirty="0" smtClean="0"/>
              <a:t>в)нанесение на заготовку точек для проведения линий.</a:t>
            </a:r>
          </a:p>
          <a:p>
            <a:r>
              <a:rPr lang="ru-RU" sz="1400" b="1" dirty="0" smtClean="0"/>
              <a:t>2.Какой инструмент используется для разметки и измерения улов 45</a:t>
            </a:r>
            <a:r>
              <a:rPr lang="en-US" sz="1400" b="1" dirty="0" smtClean="0"/>
              <a:t>º</a:t>
            </a:r>
            <a:r>
              <a:rPr lang="ru-RU" sz="1400" b="1" dirty="0" smtClean="0"/>
              <a:t> и 135</a:t>
            </a:r>
            <a:r>
              <a:rPr lang="en-US" sz="1400" b="1" dirty="0" smtClean="0"/>
              <a:t>º</a:t>
            </a:r>
            <a:r>
              <a:rPr lang="ru-RU" sz="1400" b="1" dirty="0" smtClean="0"/>
              <a:t>?</a:t>
            </a:r>
          </a:p>
          <a:p>
            <a:r>
              <a:rPr lang="ru-RU" sz="1400" dirty="0" smtClean="0"/>
              <a:t>а)угольник;</a:t>
            </a:r>
          </a:p>
          <a:p>
            <a:r>
              <a:rPr lang="ru-RU" sz="1400" dirty="0" smtClean="0"/>
              <a:t>б)малка;</a:t>
            </a:r>
          </a:p>
          <a:p>
            <a:r>
              <a:rPr lang="ru-RU" sz="1400" dirty="0" smtClean="0"/>
              <a:t>в)</a:t>
            </a:r>
            <a:r>
              <a:rPr lang="ru-RU" sz="1400" dirty="0" err="1" smtClean="0"/>
              <a:t>ерунок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г)рейсмус.</a:t>
            </a:r>
          </a:p>
          <a:p>
            <a:r>
              <a:rPr lang="ru-RU" sz="1400" b="1" dirty="0" smtClean="0"/>
              <a:t>3.Для чего применяется рейсмус?</a:t>
            </a:r>
          </a:p>
          <a:p>
            <a:r>
              <a:rPr lang="ru-RU" sz="1400" dirty="0" smtClean="0"/>
              <a:t>а)для проведения линий и рисок, параллельных кромкам заготовки;</a:t>
            </a:r>
          </a:p>
          <a:p>
            <a:r>
              <a:rPr lang="ru-RU" sz="1400" dirty="0" smtClean="0"/>
              <a:t>б)для измерения углов по образцу и перенесения их на заготовку;</a:t>
            </a:r>
          </a:p>
          <a:p>
            <a:r>
              <a:rPr lang="ru-RU" sz="1400" dirty="0" smtClean="0"/>
              <a:t>в)для вычерчивания дуг окружности и перенесения размеров.</a:t>
            </a:r>
          </a:p>
          <a:p>
            <a:r>
              <a:rPr lang="ru-RU" sz="1400" dirty="0" smtClean="0"/>
              <a:t>г)для измерения заготовки.</a:t>
            </a:r>
          </a:p>
          <a:p>
            <a:r>
              <a:rPr lang="ru-RU" sz="1400" b="1" dirty="0" smtClean="0"/>
              <a:t>4.Какая кромка называется базовой?</a:t>
            </a:r>
          </a:p>
          <a:p>
            <a:r>
              <a:rPr lang="ru-RU" sz="1400" dirty="0" smtClean="0"/>
              <a:t>а)имеющая самую большую ширину;</a:t>
            </a:r>
          </a:p>
          <a:p>
            <a:r>
              <a:rPr lang="ru-RU" sz="1400" dirty="0" smtClean="0"/>
              <a:t>б)служащая основой для дальнейшей разметки;</a:t>
            </a:r>
          </a:p>
          <a:p>
            <a:r>
              <a:rPr lang="ru-RU" sz="1400" dirty="0" smtClean="0"/>
              <a:t>в)на которой установлена заготовка.</a:t>
            </a:r>
          </a:p>
          <a:p>
            <a:r>
              <a:rPr lang="ru-RU" sz="1400" b="1" dirty="0" smtClean="0"/>
              <a:t>5.Что применяется для нанесения линий разметок?</a:t>
            </a:r>
          </a:p>
          <a:p>
            <a:r>
              <a:rPr lang="ru-RU" sz="1400" dirty="0" smtClean="0"/>
              <a:t>а)фломастер;</a:t>
            </a:r>
          </a:p>
          <a:p>
            <a:r>
              <a:rPr lang="ru-RU" sz="1400" dirty="0" smtClean="0"/>
              <a:t>б)шило;</a:t>
            </a:r>
          </a:p>
          <a:p>
            <a:r>
              <a:rPr lang="ru-RU" sz="1400" dirty="0" smtClean="0"/>
              <a:t>в)маркер;</a:t>
            </a:r>
          </a:p>
          <a:p>
            <a:r>
              <a:rPr lang="ru-RU" sz="1400" dirty="0" smtClean="0"/>
              <a:t>г)шариковая ручка.</a:t>
            </a:r>
            <a:r>
              <a:rPr lang="ru-RU" sz="1400" b="1" dirty="0" smtClean="0"/>
              <a:t> </a:t>
            </a:r>
          </a:p>
          <a:p>
            <a:r>
              <a:rPr lang="ru-RU" sz="1400" b="1" dirty="0" smtClean="0"/>
              <a:t>6.Какие из перечисленных инструментов применяются при разметке деталей из древесины?</a:t>
            </a:r>
          </a:p>
          <a:p>
            <a:r>
              <a:rPr lang="ru-RU" sz="1400" dirty="0" smtClean="0"/>
              <a:t>а)чертилка;</a:t>
            </a:r>
          </a:p>
          <a:p>
            <a:r>
              <a:rPr lang="ru-RU" sz="1400" dirty="0" smtClean="0"/>
              <a:t>б)слесарный угольник;</a:t>
            </a:r>
          </a:p>
          <a:p>
            <a:r>
              <a:rPr lang="ru-RU" sz="1400" dirty="0" smtClean="0"/>
              <a:t>в)рейсмус;</a:t>
            </a:r>
          </a:p>
          <a:p>
            <a:r>
              <a:rPr lang="ru-RU" sz="1400" dirty="0" smtClean="0"/>
              <a:t>г)кернер.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861048"/>
            <a:ext cx="6408712" cy="2872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1.Слой древесины, который снимается при обработке заготовки.</a:t>
            </a:r>
          </a:p>
          <a:p>
            <a:r>
              <a:rPr lang="ru-RU" sz="1600" dirty="0" smtClean="0"/>
              <a:t>2.Он необходим для проведения линий при разметке.</a:t>
            </a:r>
          </a:p>
          <a:p>
            <a:r>
              <a:rPr lang="ru-RU" sz="1600" dirty="0" smtClean="0"/>
              <a:t>3.Линия, предварительно размеченная по линейке.</a:t>
            </a:r>
          </a:p>
          <a:p>
            <a:r>
              <a:rPr lang="ru-RU" sz="1600" dirty="0" smtClean="0"/>
              <a:t>4.Угол, проверяемый столярным угольником.</a:t>
            </a:r>
          </a:p>
          <a:p>
            <a:r>
              <a:rPr lang="ru-RU" sz="1600" dirty="0" smtClean="0"/>
              <a:t>5. Инструмент, которым размечают толщину детали или наносят разметочные линии от кромки доски.</a:t>
            </a:r>
          </a:p>
          <a:p>
            <a:r>
              <a:rPr lang="ru-RU" sz="1600" dirty="0" smtClean="0"/>
              <a:t>6.Изображение детали, выполненное с указанием её размеров в масштабе.</a:t>
            </a:r>
          </a:p>
          <a:p>
            <a:r>
              <a:rPr lang="ru-RU" sz="1600" dirty="0" smtClean="0"/>
              <a:t>7.Одна из основных частей столярного угольника.</a:t>
            </a:r>
          </a:p>
          <a:p>
            <a:r>
              <a:rPr lang="ru-RU" sz="1600" dirty="0" smtClean="0"/>
              <a:t>8.Приспособление, с помощью которого размечают большое количество одинаковых деталей.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23728" y="116628"/>
          <a:ext cx="4320480" cy="3672413"/>
        </p:xfrm>
        <a:graphic>
          <a:graphicData uri="http://schemas.openxmlformats.org/drawingml/2006/table">
            <a:tbl>
              <a:tblPr/>
              <a:tblGrid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</a:tblGrid>
              <a:tr h="36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7 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849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/>
              <a:t>План</a:t>
            </a:r>
          </a:p>
          <a:p>
            <a:pPr algn="ctr"/>
            <a:endParaRPr lang="ru-RU" sz="4400" b="1" dirty="0" smtClean="0"/>
          </a:p>
          <a:p>
            <a:r>
              <a:rPr lang="ru-RU" sz="3600" dirty="0" smtClean="0"/>
              <a:t>1.Пиление как технологический процесс.</a:t>
            </a:r>
          </a:p>
          <a:p>
            <a:r>
              <a:rPr lang="ru-RU" sz="3600" dirty="0" smtClean="0"/>
              <a:t>2.Виды пил.</a:t>
            </a:r>
          </a:p>
          <a:p>
            <a:r>
              <a:rPr lang="ru-RU" sz="3600" dirty="0" smtClean="0"/>
              <a:t>3.Форма зубьев пилы и разводка.</a:t>
            </a:r>
          </a:p>
          <a:p>
            <a:r>
              <a:rPr lang="ru-RU" sz="3600" dirty="0" smtClean="0"/>
              <a:t>4.Приспособления для пиления.</a:t>
            </a:r>
          </a:p>
          <a:p>
            <a:r>
              <a:rPr lang="ru-RU" sz="3600" dirty="0" smtClean="0"/>
              <a:t>5.Правила безопасной работы при пилении.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68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Поперечное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Продольное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Смешанное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>
            <a:off x="1332434" y="1555998"/>
            <a:ext cx="2872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43608" y="620688"/>
            <a:ext cx="67687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Пиление</a:t>
            </a:r>
            <a:endParaRPr lang="ru-RU" sz="20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212754" y="1555998"/>
            <a:ext cx="2872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7093074" y="1555998"/>
            <a:ext cx="2872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43608" y="2708920"/>
            <a:ext cx="68407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Пилы</a:t>
            </a:r>
            <a:endParaRPr lang="ru-RU" sz="2000" b="1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115616" y="3861048"/>
          <a:ext cx="2899883" cy="374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883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Ручные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076056" y="3861048"/>
          <a:ext cx="2899883" cy="374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883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Механические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 rot="5400000">
            <a:off x="2484562" y="3644230"/>
            <a:ext cx="2872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300986" y="3644230"/>
            <a:ext cx="2872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043608" y="5013176"/>
          <a:ext cx="1512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Ножовка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843808" y="5013176"/>
          <a:ext cx="1512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Лучковая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187624" y="5877272"/>
          <a:ext cx="32403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Дисковая электрическая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4860032" y="5013176"/>
          <a:ext cx="1512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Дисковая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732240" y="5013176"/>
          <a:ext cx="1512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Ленточная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4932040" y="5877272"/>
          <a:ext cx="3384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Рамная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Прямая со стрелкой 28"/>
          <p:cNvCxnSpPr/>
          <p:nvPr/>
        </p:nvCxnSpPr>
        <p:spPr>
          <a:xfrm rot="5400000">
            <a:off x="1548458" y="4652342"/>
            <a:ext cx="2872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5436890" y="4652342"/>
            <a:ext cx="2872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7093074" y="4580334"/>
            <a:ext cx="2872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1872097" y="5048783"/>
            <a:ext cx="151216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5796533" y="5084787"/>
            <a:ext cx="14401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3200" b="1" dirty="0" smtClean="0"/>
              <a:t> </a:t>
            </a:r>
            <a:r>
              <a:rPr lang="ru-RU" sz="3200" b="1" i="1" dirty="0" smtClean="0"/>
              <a:t>Существуют следующие виды пил:</a:t>
            </a:r>
          </a:p>
          <a:p>
            <a:pPr algn="ctr"/>
            <a:endParaRPr lang="ru-RU" sz="3200" b="1" i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   </a:t>
            </a:r>
            <a:r>
              <a:rPr lang="ru-RU" sz="2400" dirty="0" smtClean="0"/>
              <a:t>широкая ножовка (для раскроя досок и брусков);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  узкая ножовка (для распиливания тонких материалов);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  </a:t>
            </a:r>
            <a:r>
              <a:rPr lang="ru-RU" sz="2400" dirty="0" err="1" smtClean="0"/>
              <a:t>курковка</a:t>
            </a:r>
            <a:r>
              <a:rPr lang="ru-RU" sz="2400" dirty="0" smtClean="0"/>
              <a:t> (для выполнения </a:t>
            </a:r>
            <a:r>
              <a:rPr lang="ru-RU" sz="2400" dirty="0" err="1" smtClean="0"/>
              <a:t>пропильной</a:t>
            </a:r>
            <a:r>
              <a:rPr lang="ru-RU" sz="2400" dirty="0" smtClean="0"/>
              <a:t> резьбы);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  ножовка с обушком (для неглубоких пропилов и подгонки заготовок);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  лучковая пила (для пиления заготовок);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  лобзик (для выпиливания кривых линий из тонких материалов);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  </a:t>
            </a:r>
            <a:r>
              <a:rPr lang="ru-RU" sz="2400" dirty="0" err="1" smtClean="0"/>
              <a:t>наградка</a:t>
            </a:r>
            <a:r>
              <a:rPr lang="ru-RU" sz="2400" dirty="0" smtClean="0"/>
              <a:t> (для выполнения тонких пропилов).  ,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36513"/>
            <a:ext cx="9144000" cy="693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59110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584" y="450912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1-полотно, 2-рукоятка, 3-носок, 4-зубец, 5-спинка, 6-пятка</a:t>
            </a:r>
            <a:endParaRPr lang="ru-RU" sz="20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43508" y="1520788"/>
            <a:ext cx="93610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43608" y="908720"/>
            <a:ext cx="4320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3</a:t>
            </a:r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2375756" y="2744924"/>
            <a:ext cx="64807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987824" y="3212976"/>
            <a:ext cx="4320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4</a:t>
            </a:r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4860032" y="1268760"/>
            <a:ext cx="72008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436096" y="764704"/>
            <a:ext cx="4320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5</a:t>
            </a:r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5652120" y="2996952"/>
            <a:ext cx="72008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220072" y="3212976"/>
            <a:ext cx="4320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6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1079</TotalTime>
  <Words>475</Words>
  <Application>Microsoft Office PowerPoint</Application>
  <PresentationFormat>Экран (4:3)</PresentationFormat>
  <Paragraphs>106</Paragraphs>
  <Slides>14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5. Правила при выпиливании:  Направляющийся брусок или упор совместить с линией разметки, чтобы линия осталась на заготовке и сделать пропил несколькими движениями от себя.  Убрать брусок и отпилить деталь.  В конце пиления ослабить нажим на пилу, чтобы не скалывать волокна при выходе пилы. Особое внимание при демонстрации обратить!  На положение рук при пилении.  Во время пиления контролировать вертикальность положения пилы и линия разметки всегда должна оставаться на заготовке. </vt:lpstr>
      <vt:lpstr>Стусло – приспособление для распиливания заготовок под углом  в 90° или 45°. Применение стусла повышает производительность и увеличивает точность обработки. </vt:lpstr>
      <vt:lpstr>Слайд 13</vt:lpstr>
      <vt:lpstr>Слайд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149</cp:revision>
  <dcterms:created xsi:type="dcterms:W3CDTF">2011-11-20T16:44:25Z</dcterms:created>
  <dcterms:modified xsi:type="dcterms:W3CDTF">2014-01-13T20:01:17Z</dcterms:modified>
</cp:coreProperties>
</file>