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5" r:id="rId23"/>
    <p:sldId id="279" r:id="rId24"/>
    <p:sldId id="280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8D7601-A82B-46EB-96BA-30D0F728D82F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A87E65-58AA-487C-B5B6-DB57CAAA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Papierosa_1_ubt_0069.jpe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g-fotki.yandex.ru/get/5506/sopernica2008.2e/0_6eb77_4a3bf3db_X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Smoking_equipment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Fortier_-_1065_-_Femme_Oulof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64331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Табакокурение</a:t>
            </a:r>
            <a:r>
              <a:rPr lang="ru-RU" dirty="0" smtClean="0"/>
              <a:t>, мы и общество</a:t>
            </a:r>
            <a:r>
              <a:rPr lang="ru-RU" dirty="0" smtClean="0"/>
              <a:t>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Реализация программы «Здоровый образ жизни»</a:t>
            </a:r>
            <a:endParaRPr lang="ru-RU" sz="2000" dirty="0"/>
          </a:p>
        </p:txBody>
      </p:sp>
      <p:pic>
        <p:nvPicPr>
          <p:cNvPr id="4" name="Рисунок 3" descr="http://sleepwind.ucoz.ru/trew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714356"/>
            <a:ext cx="382016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79912" y="544522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Иванов С. Н.- мастер производственного обучения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14678" y="1000108"/>
            <a:ext cx="3071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Последствия курения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00100" y="2786058"/>
            <a:ext cx="35719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Сигареты и некоторые другие изделия, содержащие табак, являются высокотехнологичными изделиями, разработанными таким образом, чтобы создавать и поддерживать зависимость…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upload.wikimedia.org/wikipedia/commons/thumb/5/56/Papierosa_1_ubt_0069.jpeg/200px-Papierosa_1_ubt_0069.jpe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143116"/>
            <a:ext cx="34290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reedom.sumy.ua/uploads/posts/2009-07/thumbs/1246479304_1246382949_smoking_2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857232"/>
            <a:ext cx="4502167" cy="415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14414" y="3357562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Курильщики подвергают опасности весь организм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29058" y="642918"/>
            <a:ext cx="2714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Вред здоровью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52863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Табак является второй по значимости причиной в структуре </a:t>
            </a:r>
            <a:r>
              <a:rPr lang="ru-RU" dirty="0" smtClean="0"/>
              <a:t>смертности </a:t>
            </a:r>
            <a:r>
              <a:rPr lang="ru-RU" dirty="0"/>
              <a:t>в мире.</a:t>
            </a:r>
          </a:p>
        </p:txBody>
      </p:sp>
      <p:pic>
        <p:nvPicPr>
          <p:cNvPr id="5" name="Рисунок 4" descr="Сигарета - прямая дорога в могилу!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000108"/>
            <a:ext cx="5643582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29058" y="714356"/>
            <a:ext cx="1714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Лёгкие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47148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90 % случаев смерть от рака лёгких у мужчин и 80 % у женщин вызваны курением</a:t>
            </a:r>
          </a:p>
        </p:txBody>
      </p:sp>
      <p:pic>
        <p:nvPicPr>
          <p:cNvPr id="4" name="Рисунок 3" descr="легкое мертвого человека курильщи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357298"/>
            <a:ext cx="4357698" cy="304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071670" y="928670"/>
            <a:ext cx="45005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система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71472" y="3000372"/>
            <a:ext cx="6500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Курение — один из ведущих факторов риска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сердечно-сосудистых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заболеваний.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04" name="Picture 4" descr="http://img-fotki.yandex.ru/get/5507/trezvyj.3/0_6909e_4e331cd2_XL"/>
          <p:cNvPicPr>
            <a:picLocks noChangeAspect="1" noChangeArrowheads="1"/>
          </p:cNvPicPr>
          <p:nvPr/>
        </p:nvPicPr>
        <p:blipFill>
          <a:blip r:embed="rId2"/>
          <a:srcRect t="31261" r="3152"/>
          <a:stretch>
            <a:fillRect/>
          </a:stretch>
        </p:blipFill>
        <p:spPr bwMode="auto">
          <a:xfrm>
            <a:off x="5715008" y="1857364"/>
            <a:ext cx="2651105" cy="249936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14678" y="1071546"/>
            <a:ext cx="3857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Пищеварительная система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30718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Рак пищевода, </a:t>
            </a:r>
            <a:r>
              <a:rPr lang="ru-RU" dirty="0" err="1"/>
              <a:t>пептическая</a:t>
            </a:r>
            <a:r>
              <a:rPr lang="ru-RU" dirty="0"/>
              <a:t> язва желудка, рак желудка, рак поджелудочной железы</a:t>
            </a:r>
          </a:p>
        </p:txBody>
      </p:sp>
      <p:pic>
        <p:nvPicPr>
          <p:cNvPr id="26627" name="Picture 3" descr="Картинка 9 из 2029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643050"/>
            <a:ext cx="2085930" cy="277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357554" y="571480"/>
            <a:ext cx="4071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Мочеполовая система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картинки о вреде курен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6"/>
            <a:ext cx="3805530" cy="492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429124" y="1000108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75" name="Picture 3" descr="http://www.bodybuild.ru/img/skelet-cheloveka-skelet-cheloveka-1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5267325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286116" y="785794"/>
            <a:ext cx="2857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Лицо курильщика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700" name="Picture 4" descr="О вреде курения в картинк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3638137" cy="4643470"/>
          </a:xfrm>
          <a:prstGeom prst="rect">
            <a:avLst/>
          </a:prstGeom>
          <a:noFill/>
        </p:spPr>
      </p:pic>
      <p:pic>
        <p:nvPicPr>
          <p:cNvPr id="29702" name="Picture 6" descr="http://tell-smoking.net/wp-content/uploads/2011/01/vred-kyrenia-v-kartinkax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714488"/>
            <a:ext cx="4355513" cy="259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71736" y="1142984"/>
            <a:ext cx="3500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Вред пассивного курения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35756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 Франции </a:t>
            </a:r>
            <a:r>
              <a:rPr lang="ru-RU" dirty="0"/>
              <a:t>от пассивного курения преждевременно умирают от 3000 до 5000 человек в год</a:t>
            </a:r>
          </a:p>
        </p:txBody>
      </p:sp>
      <p:pic>
        <p:nvPicPr>
          <p:cNvPr id="30723" name="Picture 3" descr="О вреде курения (57 фото)"/>
          <p:cNvPicPr>
            <a:picLocks noChangeAspect="1" noChangeArrowheads="1"/>
          </p:cNvPicPr>
          <p:nvPr/>
        </p:nvPicPr>
        <p:blipFill>
          <a:blip r:embed="rId2"/>
          <a:srcRect r="4347" b="31964"/>
          <a:stretch>
            <a:fillRect/>
          </a:stretch>
        </p:blipFill>
        <p:spPr bwMode="auto">
          <a:xfrm>
            <a:off x="5857884" y="1857364"/>
            <a:ext cx="2487599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Цель: 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Демонстрация значимости здоровья каждого человека</a:t>
            </a:r>
          </a:p>
          <a:p>
            <a:pPr marL="342900" indent="-342900" algn="just"/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Задачи: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Познакомить с историей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табакокурения</a:t>
            </a: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Сформировать знания о вреде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табакокурения</a:t>
            </a: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Воспитать культуру поведения, способствующую росту самосознания и самооценки подростков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714744" y="857232"/>
            <a:ext cx="3357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Законодательная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база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21431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21 </a:t>
            </a:r>
            <a:r>
              <a:rPr lang="ru-RU" dirty="0" smtClean="0"/>
              <a:t>мая </a:t>
            </a:r>
            <a:r>
              <a:rPr lang="ru-RU" dirty="0"/>
              <a:t>2003 </a:t>
            </a:r>
            <a:r>
              <a:rPr lang="ru-RU" dirty="0" smtClean="0"/>
              <a:t>года </a:t>
            </a:r>
            <a:r>
              <a:rPr lang="ru-RU" dirty="0"/>
              <a:t>Всемирная организация </a:t>
            </a:r>
            <a:r>
              <a:rPr lang="ru-RU" dirty="0" smtClean="0"/>
              <a:t>здравоохранения </a:t>
            </a:r>
            <a:r>
              <a:rPr lang="ru-RU" dirty="0"/>
              <a:t>приняла документ </a:t>
            </a:r>
            <a:r>
              <a:rPr lang="ru-RU" u="sng" dirty="0" smtClean="0"/>
              <a:t>«</a:t>
            </a:r>
            <a:r>
              <a:rPr lang="ru-RU" u="sng" dirty="0"/>
              <a:t>Рамочная Конвенция ВОЗ по борьбе против </a:t>
            </a:r>
            <a:r>
              <a:rPr lang="ru-RU" u="sng" dirty="0" smtClean="0"/>
              <a:t>табака»</a:t>
            </a:r>
            <a:endParaRPr lang="ru-RU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42910" y="1357298"/>
            <a:ext cx="69294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2001 году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принят Федеральный закон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«Об ограничении курения табака».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000108"/>
            <a:ext cx="3786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Законодательная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база в России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71472" y="2000240"/>
            <a:ext cx="69294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9 декабря 2005 года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Госдума РФ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приняла в первом чтении   законопроект, который предусматривает наказание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табакокурение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вне специально отведённых для этого мест.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143248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11 </a:t>
            </a:r>
            <a:r>
              <a:rPr lang="ru-RU" dirty="0" smtClean="0"/>
              <a:t>апреля  </a:t>
            </a:r>
            <a:r>
              <a:rPr lang="ru-RU" dirty="0"/>
              <a:t>2008 </a:t>
            </a:r>
            <a:r>
              <a:rPr lang="ru-RU" dirty="0" smtClean="0"/>
              <a:t>года Госдума </a:t>
            </a:r>
            <a:r>
              <a:rPr lang="ru-RU" dirty="0"/>
              <a:t>РФ приняла закон «</a:t>
            </a:r>
            <a:r>
              <a:rPr lang="ru-RU" u="sng" dirty="0"/>
              <a:t>О присоединении РФ к Рамочной конвенции ВОЗ по борьбе против табака»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928662" y="642918"/>
            <a:ext cx="721520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Позитивные изменения при отказе от курения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12 часов окись углерода от курения выйдет из организма полностью, лёгкие начнут функционировать лучше, пройдёт чувство нехватки воздуха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2 дня вкусовая чувствительность и обоняние станут более острыми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7-9 недель тонкие обонятельные каналы окончательно очистятся от смолы и копоти, и острота запахов приобретет неожиданно «яркое звучание»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12 недель (3 месяца) функционирование системы кровообращения улучшается, что позволяет легче ходить и бегать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3-9 месяцев кашель, одышка и проблемы с дыханием становятся значительно менее выраженными, функция лёгких увеличивается на 10 %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5 лет риск инфаркта миокарда станет в 2 раза меньше, чем у курящих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Имеются данные о заметном улучшении памяти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людей, бросивших курить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2 часа никотин начинает удаляться из организма и в этот момент чувствуются первые симптомы отмены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142984"/>
            <a:ext cx="4572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cs typeface="Times New Roman" pitchFamily="18" charset="0"/>
              </a:rPr>
              <a:t>Не дай обмануть себя!</a:t>
            </a:r>
          </a:p>
          <a:p>
            <a:endParaRPr lang="ru-RU" sz="2000" b="1" dirty="0" smtClean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Сигарета не подарит тебе свежести и не даст ощущения приключения, как об этом кричит реклама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Неправда, </a:t>
            </a:r>
            <a:r>
              <a:rPr lang="ru-RU" dirty="0" smtClean="0">
                <a:cs typeface="Times New Roman" pitchFamily="18" charset="0"/>
              </a:rPr>
              <a:t>что сигарета помогает расслабиться. Никотин только возбуждает нервные окончания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Неправда</a:t>
            </a:r>
            <a:r>
              <a:rPr lang="ru-RU" dirty="0" smtClean="0">
                <a:cs typeface="Times New Roman" pitchFamily="18" charset="0"/>
              </a:rPr>
              <a:t>, что сигарета помогает думать, курение распыляет внимание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 Неправда</a:t>
            </a:r>
            <a:r>
              <a:rPr lang="ru-RU" dirty="0" smtClean="0">
                <a:cs typeface="Times New Roman" pitchFamily="18" charset="0"/>
              </a:rPr>
              <a:t>, что лёгкие сигареты  приносят меньше вреда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928670"/>
            <a:ext cx="72866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Десять советов, как бросить курить</a:t>
            </a:r>
          </a:p>
          <a:p>
            <a:pPr marL="342900" indent="-342900">
              <a:buAutoNum type="arabicPeriod"/>
            </a:pPr>
            <a:r>
              <a:rPr lang="ru-RU" dirty="0" smtClean="0"/>
              <a:t>Решительно настройся бросить курить, подумай о своём настоящем и будущем, а также об </a:t>
            </a:r>
            <a:r>
              <a:rPr lang="ru-RU" dirty="0" err="1" smtClean="0"/>
              <a:t>об</a:t>
            </a:r>
            <a:r>
              <a:rPr lang="ru-RU" dirty="0" smtClean="0"/>
              <a:t> окружающих тебя и любимых людях.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Назначь дату, когда бросишь курить. И выполни своё намерение – почувствуй себя человеком слова, гордись собой.</a:t>
            </a:r>
          </a:p>
          <a:p>
            <a:pPr marL="342900" indent="-342900">
              <a:buAutoNum type="arabicPeriod"/>
            </a:pPr>
            <a:r>
              <a:rPr lang="ru-RU" dirty="0" smtClean="0"/>
              <a:t>Лиши себя дополнительных соблазнов – решительно разломай все сигареты в доме.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 тех пор пока не отвыкнешь курить, избегай мест, где много  курящих.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Отложи деньги, которые ты тратишь обычно на сигареты, и купи подарок любимому человеку.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Когда желание покурить гложет тебя, жуй жевательную резинку или ешь мятные конфеты.</a:t>
            </a:r>
          </a:p>
          <a:p>
            <a:pPr marL="342900" indent="-342900">
              <a:buAutoNum type="arabicPeriod"/>
            </a:pPr>
            <a:r>
              <a:rPr lang="ru-RU" dirty="0" smtClean="0"/>
              <a:t>Вместо того, чтобы взять сигарету, пей воду, фруктовые соки. Жидкость очищает организм.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Займись физкультурой в пределах своих возможностей.</a:t>
            </a:r>
          </a:p>
          <a:p>
            <a:pPr marL="342900" indent="-342900">
              <a:buAutoNum type="arabicPeriod"/>
            </a:pPr>
            <a:r>
              <a:rPr lang="ru-RU" dirty="0" smtClean="0"/>
              <a:t>Читай книги духовного содержания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 дай одурачить себя. Относись критически к рекламе сигарет – поразмышляй над их  лживым содержанием.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500166" y="1643050"/>
            <a:ext cx="61436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Рекомендуемая литература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Дэвид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Брайзер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бросить курить для «чайников» =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Quitting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Smoking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Dummies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М.: «Диалектика», 2005. — С. 304.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Андреева Т. И., Красовский К. С. Табак и здоровье. — Киев, 2004. — 224 с.</a:t>
            </a:r>
            <a:endParaRPr kumimoji="0" lang="ru-RU" b="0" i="0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07154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«Табак приносит вред телу,  разрушает разум,  отупляет целые нации»</a:t>
            </a:r>
          </a:p>
          <a:p>
            <a:endParaRPr lang="ru-RU" dirty="0" smtClean="0">
              <a:cs typeface="Times New Roman" pitchFamily="18" charset="0"/>
            </a:endParaRPr>
          </a:p>
          <a:p>
            <a:r>
              <a:rPr lang="ru-RU" dirty="0" smtClean="0">
                <a:cs typeface="Times New Roman" pitchFamily="18" charset="0"/>
              </a:rPr>
              <a:t>                                    ( Бальзак)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026" name="Picture 2" descr="Картинки о вреде кур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7181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928926" y="857232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История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табакокурения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upload.wikimedia.org/wikipedia/commons/thumb/8/83/Smoking_equipment.jpg/250px-Smoking_equipment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428736"/>
            <a:ext cx="642942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643042" y="5429264"/>
            <a:ext cx="6858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 — портсигар и гильотина для обрезки сигар; 2 —сигара; 3 — трубки; 4 — кальян; 5 — курительная палочка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71448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/>
              <a:t>Примерно 1 тысяча лет до н. э. — </a:t>
            </a:r>
            <a:r>
              <a:rPr lang="ru-RU" sz="2000" dirty="0" smtClean="0"/>
              <a:t>индейцы </a:t>
            </a:r>
            <a:r>
              <a:rPr lang="ru-RU" sz="2000" dirty="0"/>
              <a:t>начали использовать табак: жевать, курить и даже вводить его с помощью </a:t>
            </a:r>
            <a:r>
              <a:rPr lang="ru-RU" sz="2000" dirty="0" smtClean="0"/>
              <a:t>клизм </a:t>
            </a:r>
            <a:r>
              <a:rPr lang="ru-RU" sz="2000" dirty="0"/>
              <a:t>(эта традиция сохранилась до сих пор у индейцев </a:t>
            </a:r>
            <a:r>
              <a:rPr lang="ru-RU" sz="2000" dirty="0" smtClean="0"/>
              <a:t>племени </a:t>
            </a:r>
            <a:r>
              <a:rPr lang="ru-RU" sz="2000" dirty="0" err="1" smtClean="0"/>
              <a:t>агуаруна</a:t>
            </a:r>
            <a:r>
              <a:rPr lang="ru-RU" sz="2000" dirty="0" smtClean="0"/>
              <a:t>, </a:t>
            </a:r>
            <a:r>
              <a:rPr lang="ru-RU" sz="2000" dirty="0"/>
              <a:t>обитающих в </a:t>
            </a:r>
            <a:r>
              <a:rPr lang="ru-RU" sz="2000" dirty="0" smtClean="0"/>
              <a:t>Перу)</a:t>
            </a:r>
            <a:endParaRPr lang="ru-RU" sz="2000" dirty="0"/>
          </a:p>
        </p:txBody>
      </p:sp>
      <p:pic>
        <p:nvPicPr>
          <p:cNvPr id="3" name="Рисунок 2" descr="Fortier - 1065 - Femme Oulof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071546"/>
            <a:ext cx="264320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1000108"/>
            <a:ext cx="67866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1492 год  - табак впервые увидели европейцы.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35729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1531 год— европейцы начали культивировать табак: первая табачная плантация заложена испанцами на острове Санто-Доминго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42910" y="1928802"/>
            <a:ext cx="75724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1587 году в Нидерландах опубликована книга под названием «Растительная панацея» . В дальнейшем медики Европы стали выписывать табак больным в качестве лекарства.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42910" y="2857496"/>
            <a:ext cx="75724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1620 го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Севильее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построена первая в мире фабрика по переработке табака. Начало эры сигарет. Европейские бедняки собирали окурки сигар, измельчали их и закатывали в тонкую бумажку для перепродажи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71472" y="3786190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1624 год— папа Урбан Восьмо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пригрозил любителям нюхательного табака отлучением от церкви.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1640-е годы — в королевстве Бутан впервые запрещено курение в государственных зданиях.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42910" y="4929198"/>
            <a:ext cx="80010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1860 год— начато промышленное производство сигарет.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1913 год— рождение современных сигарет. Американская компания  выпустила сигареты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Camel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571612"/>
            <a:ext cx="2516221" cy="32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43240" y="5000636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Михаил Романов  (1596-1645)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57356" y="785794"/>
            <a:ext cx="5857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Распространение и постепенный запрет курения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857232"/>
            <a:ext cx="650085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1650</a:t>
            </a:r>
            <a:r>
              <a:rPr lang="ru-RU" dirty="0"/>
              <a:t> г. Употребление табака запрещено в Баварии, Саксонии, Цюрихе. 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1691</a:t>
            </a:r>
            <a:r>
              <a:rPr lang="ru-RU" dirty="0"/>
              <a:t> г. В </a:t>
            </a:r>
            <a:r>
              <a:rPr lang="ru-RU" dirty="0" err="1"/>
              <a:t>Люнеберге</a:t>
            </a:r>
            <a:r>
              <a:rPr lang="ru-RU" dirty="0"/>
              <a:t>, Германия, введена смертная казнь за курение табака. 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1836</a:t>
            </a:r>
            <a:r>
              <a:rPr lang="ru-RU" dirty="0"/>
              <a:t> г. на Кубе существовало 306 сигарных фабрик, производивших 4 млн. 887 тыс. сигар в год. А общее количество работающих </a:t>
            </a:r>
            <a:r>
              <a:rPr lang="ru-RU" dirty="0" err="1"/>
              <a:t>скрутчиков</a:t>
            </a:r>
            <a:r>
              <a:rPr lang="ru-RU" dirty="0"/>
              <a:t> превышало 2000 человек</a:t>
            </a:r>
            <a:r>
              <a:rPr lang="ru-RU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 1840</a:t>
            </a:r>
            <a:r>
              <a:rPr lang="ru-RU" dirty="0"/>
              <a:t> г. Куба производила уже 141 млн. 638 тыс. сигар в год. За прошедшие четыре года производство увеличилось более чем в 29 раз</a:t>
            </a:r>
            <a:r>
              <a:rPr lang="ru-RU" dirty="0" smtClean="0"/>
              <a:t>!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 1921</a:t>
            </a:r>
            <a:r>
              <a:rPr lang="ru-RU" dirty="0"/>
              <a:t> г. Сигареты запрещены в 14 штатах США. Девушек выгоняют из колледжа за курение</a:t>
            </a:r>
            <a:r>
              <a:rPr lang="ru-RU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 1963</a:t>
            </a:r>
            <a:r>
              <a:rPr lang="ru-RU" dirty="0"/>
              <a:t> г. </a:t>
            </a:r>
            <a:r>
              <a:rPr lang="ru-RU" dirty="0" err="1"/>
              <a:t>Табакоторговля</a:t>
            </a:r>
            <a:r>
              <a:rPr lang="ru-RU" dirty="0"/>
              <a:t> по всему миру приносит $8,08 миллиардов долларов, 3,3 млрд. из которых идут в различные налоги</a:t>
            </a:r>
            <a:r>
              <a:rPr lang="ru-RU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  1968</a:t>
            </a:r>
            <a:r>
              <a:rPr lang="ru-RU" dirty="0"/>
              <a:t> г. Американцы выкуривают 544 миллиарда сигарет в год.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8189" y="1013080"/>
            <a:ext cx="6284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Распространённость </a:t>
            </a:r>
            <a:r>
              <a:rPr lang="ru-RU" b="1" dirty="0" err="1" smtClean="0"/>
              <a:t>табакокурения</a:t>
            </a:r>
            <a:r>
              <a:rPr lang="ru-RU" b="1" dirty="0" smtClean="0"/>
              <a:t> в России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2143116"/>
          <a:ext cx="6858047" cy="2643208"/>
        </p:xfrm>
        <a:graphic>
          <a:graphicData uri="http://schemas.openxmlformats.org/drawingml/2006/table">
            <a:tbl>
              <a:tblPr/>
              <a:tblGrid>
                <a:gridCol w="2333641"/>
                <a:gridCol w="2262203"/>
                <a:gridCol w="2262203"/>
              </a:tblGrid>
              <a:tr h="66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среди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мужчин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среди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женщин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середина 1980-х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46-48 %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менее 5 %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середина 1990-х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50-55 %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12 %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начало 2000-х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60-65 %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более 20 %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465</TotalTime>
  <Words>720</Words>
  <Application>Microsoft Office PowerPoint</Application>
  <PresentationFormat>Экран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«Табакокурение, мы и общество» Реализация программы «Здоровый образ жизни»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librar</dc:creator>
  <cp:lastModifiedBy>семёнова</cp:lastModifiedBy>
  <cp:revision>49</cp:revision>
  <dcterms:created xsi:type="dcterms:W3CDTF">2011-11-16T01:15:20Z</dcterms:created>
  <dcterms:modified xsi:type="dcterms:W3CDTF">2014-11-08T06:55:55Z</dcterms:modified>
</cp:coreProperties>
</file>