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81" r:id="rId10"/>
    <p:sldId id="283" r:id="rId11"/>
    <p:sldId id="282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851648" cy="18288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Масленица </a:t>
            </a:r>
            <a:br>
              <a:rPr lang="ru-RU" sz="6000" dirty="0" smtClean="0"/>
            </a:br>
            <a:r>
              <a:rPr lang="ru-RU" sz="6000" dirty="0" smtClean="0"/>
              <a:t>2 часть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686800" cy="6480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Существовало также и поверье, что не потешаться во время широкой Масленицы — значит «жить в горькой беде и жизнь худо кончить».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Вся крещеная Русь в это время с чистосердечной простотой предавалась всевозможным потехам, которые повторялись из года в год, практически не изменяясь. </a:t>
            </a:r>
          </a:p>
          <a:p>
            <a:endParaRPr lang="ru-RU" dirty="0"/>
          </a:p>
        </p:txBody>
      </p:sp>
      <p:pic>
        <p:nvPicPr>
          <p:cNvPr id="8" name="Содержимое 7" descr="0_b6270_d79235f6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9957" b="42496"/>
          <a:stretch>
            <a:fillRect/>
          </a:stretch>
        </p:blipFill>
        <p:spPr>
          <a:xfrm>
            <a:off x="179512" y="1628800"/>
            <a:ext cx="8481060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87994006_115_26_02_09_2_49_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98382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920085"/>
            <a:ext cx="8147248" cy="443484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3399"/>
                </a:solidFill>
                <a:latin typeface="Monotype Corsiva" pitchFamily="66" charset="0"/>
              </a:rPr>
              <a:t>С праздником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3399"/>
                </a:solidFill>
                <a:latin typeface="Monotype Corsiva" pitchFamily="66" charset="0"/>
              </a:rPr>
              <a:t>широкой Масленицы!)))</a:t>
            </a:r>
            <a:endParaRPr lang="ru-RU" sz="60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8291264" cy="4434840"/>
          </a:xfrm>
        </p:spPr>
        <p:txBody>
          <a:bodyPr>
            <a:normAutofit/>
          </a:bodyPr>
          <a:lstStyle/>
          <a:p>
            <a:r>
              <a:rPr lang="ru-RU" b="1" dirty="0" smtClean="0"/>
              <a:t>Вторник — это «</a:t>
            </a:r>
            <a:r>
              <a:rPr lang="ru-RU" b="1" dirty="0" err="1" smtClean="0"/>
              <a:t>заигрыш</a:t>
            </a:r>
            <a:r>
              <a:rPr lang="ru-RU" b="1" dirty="0" smtClean="0"/>
              <a:t>», </a:t>
            </a:r>
            <a:r>
              <a:rPr lang="ru-RU" dirty="0" smtClean="0"/>
              <a:t>в который начинаются веселые игры, а за потеху и веселье по традиции угощают блинами.</a:t>
            </a:r>
          </a:p>
          <a:p>
            <a:endParaRPr lang="ru-RU" dirty="0"/>
          </a:p>
        </p:txBody>
      </p:sp>
      <p:pic>
        <p:nvPicPr>
          <p:cNvPr id="6" name="Содержимое 5" descr="48-760x5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203032" cy="4652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212976"/>
            <a:ext cx="8147248" cy="44348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Среда — это всем известная «лакомка». </a:t>
            </a:r>
          </a:p>
          <a:p>
            <a:r>
              <a:rPr lang="ru-RU" dirty="0" smtClean="0"/>
              <a:t>Название этого дня говорит само за себя. В среду хозяйки поступают прямо по поговорке: «Что есть в печи — все на стол мечи!" На первом месте в ряду множественных угощений, конечно же, блины.</a:t>
            </a:r>
          </a:p>
          <a:p>
            <a:endParaRPr lang="ru-RU" dirty="0"/>
          </a:p>
        </p:txBody>
      </p:sp>
      <p:pic>
        <p:nvPicPr>
          <p:cNvPr id="6" name="Содержимое 5" descr="abtg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038600" cy="247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0"/>
            <a:ext cx="9036496" cy="20608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Четверг — это день «разгуляй». </a:t>
            </a:r>
          </a:p>
          <a:p>
            <a:r>
              <a:rPr lang="ru-RU" dirty="0" smtClean="0"/>
              <a:t>В этот день чтобы помочь солнцу прогнать зиму, люди устраивают по традиции катание на лошадях «по солнышку»  — т. е. по часовой стрелке вокруг деревни. </a:t>
            </a:r>
          </a:p>
          <a:p>
            <a:r>
              <a:rPr lang="ru-RU" dirty="0" smtClean="0"/>
              <a:t>Главное мужское дело в четверг — оборона или взятие снежного городка.</a:t>
            </a:r>
          </a:p>
          <a:p>
            <a:endParaRPr lang="ru-RU" dirty="0"/>
          </a:p>
        </p:txBody>
      </p:sp>
      <p:pic>
        <p:nvPicPr>
          <p:cNvPr id="6" name="Содержимое 5" descr="3107147_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1" y="1844824"/>
            <a:ext cx="7014113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174633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15816" y="692696"/>
            <a:ext cx="5987008" cy="598700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332656"/>
            <a:ext cx="4038600" cy="44348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Пятница — это «тещины вечера», </a:t>
            </a:r>
            <a:r>
              <a:rPr lang="ru-RU" dirty="0" smtClean="0"/>
              <a:t>когда зять едет «к теще на блины», а теща, конечно же, зятя привечает, и угощает блинами.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661248"/>
            <a:ext cx="8964488" cy="11967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Суббота — всем известные «</a:t>
            </a:r>
            <a:r>
              <a:rPr lang="ru-RU" b="1" dirty="0" err="1" smtClean="0"/>
              <a:t>золовкины</a:t>
            </a:r>
            <a:r>
              <a:rPr lang="ru-RU" b="1" dirty="0" smtClean="0"/>
              <a:t> посиделки».</a:t>
            </a:r>
          </a:p>
          <a:p>
            <a:r>
              <a:rPr lang="ru-RU" dirty="0" smtClean="0"/>
              <a:t> В этот день ходят в гости ко всем родственникам, и угощаются блинами.</a:t>
            </a:r>
          </a:p>
          <a:p>
            <a:endParaRPr lang="ru-RU" dirty="0"/>
          </a:p>
        </p:txBody>
      </p:sp>
      <p:pic>
        <p:nvPicPr>
          <p:cNvPr id="7" name="Содержимое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1931">
            <a:off x="169720" y="2731673"/>
            <a:ext cx="3178696" cy="2379056"/>
          </a:xfrm>
          <a:prstGeom prst="rect">
            <a:avLst/>
          </a:prstGeom>
        </p:spPr>
      </p:pic>
      <p:pic>
        <p:nvPicPr>
          <p:cNvPr id="8" name="Содержимое 5" descr="5993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-171400"/>
            <a:ext cx="3810000" cy="4143375"/>
          </a:xfrm>
          <a:prstGeom prst="rect">
            <a:avLst/>
          </a:prstGeom>
        </p:spPr>
      </p:pic>
      <p:pic>
        <p:nvPicPr>
          <p:cNvPr id="6" name="Содержимое 5" descr="2c98122d8d7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0065624">
            <a:off x="5853883" y="2797775"/>
            <a:ext cx="2936531" cy="230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8964488" cy="4434840"/>
          </a:xfrm>
        </p:spPr>
        <p:txBody>
          <a:bodyPr>
            <a:normAutofit/>
          </a:bodyPr>
          <a:lstStyle/>
          <a:p>
            <a:r>
              <a:rPr lang="ru-RU" b="1" dirty="0" smtClean="0"/>
              <a:t>Воскресенье — это заключительный «прощеный день», </a:t>
            </a:r>
            <a:r>
              <a:rPr lang="ru-RU" dirty="0" smtClean="0"/>
              <a:t>когда просят прощения у родных и знакомых за обиды и после этого, как правило, весело поют и пляшут, тем самым, провожая широкую Масленицу.</a:t>
            </a:r>
          </a:p>
          <a:p>
            <a:endParaRPr lang="ru-RU" dirty="0"/>
          </a:p>
        </p:txBody>
      </p:sp>
      <p:pic>
        <p:nvPicPr>
          <p:cNvPr id="6" name="Содержимое 5" descr="98065328_46181_0_954f4_37adc6e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832648" cy="4877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0"/>
            <a:ext cx="8784976" cy="22768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Таким образом, и проходила масленая неделя. </a:t>
            </a:r>
          </a:p>
          <a:p>
            <a:r>
              <a:rPr lang="ru-RU" dirty="0" smtClean="0"/>
              <a:t>Народ во все времена, как только мог, так и старался отпраздновать ее веселее, сытнее, богаче. </a:t>
            </a:r>
          </a:p>
          <a:p>
            <a:r>
              <a:rPr lang="ru-RU" dirty="0" smtClean="0"/>
              <a:t>Считалось, что если так отпразднуешь масленицу тогда и весь предстоящий год будет настолько же благополучным и сытым. </a:t>
            </a:r>
          </a:p>
          <a:p>
            <a:endParaRPr lang="ru-RU" dirty="0"/>
          </a:p>
        </p:txBody>
      </p:sp>
      <p:pic>
        <p:nvPicPr>
          <p:cNvPr id="7" name="Содержимое 5" descr="masl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96952"/>
            <a:ext cx="2856314" cy="3641800"/>
          </a:xfrm>
          <a:prstGeom prst="rect">
            <a:avLst/>
          </a:prstGeom>
        </p:spPr>
      </p:pic>
      <p:pic>
        <p:nvPicPr>
          <p:cNvPr id="8" name="Содержимое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1028">
            <a:off x="825175" y="2053393"/>
            <a:ext cx="3747064" cy="2498043"/>
          </a:xfrm>
          <a:prstGeom prst="rect">
            <a:avLst/>
          </a:prstGeom>
        </p:spPr>
      </p:pic>
      <p:pic>
        <p:nvPicPr>
          <p:cNvPr id="9" name="Содержимое 9" descr="maslenicapav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653136"/>
            <a:ext cx="2746648" cy="1832406"/>
          </a:xfrm>
          <a:prstGeom prst="rect">
            <a:avLst/>
          </a:prstGeom>
        </p:spPr>
      </p:pic>
      <p:pic>
        <p:nvPicPr>
          <p:cNvPr id="10" name="Содержимое 8" descr="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476750"/>
            <a:ext cx="2819400" cy="2381250"/>
          </a:xfrm>
          <a:prstGeom prst="rect">
            <a:avLst/>
          </a:prstGeom>
        </p:spPr>
      </p:pic>
      <p:pic>
        <p:nvPicPr>
          <p:cNvPr id="6" name="Содержимое 5" descr="1146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 rot="881729">
            <a:off x="5328548" y="2257311"/>
            <a:ext cx="2990722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-540568" y="476672"/>
            <a:ext cx="997768" cy="22741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64704" y="5445224"/>
            <a:ext cx="8579296" cy="12697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 танцевали на Масленицу по преданию высоко подпрыгивая для того, чтобы лен и конопля росли такими же высокими. </a:t>
            </a:r>
          </a:p>
        </p:txBody>
      </p:sp>
      <p:pic>
        <p:nvPicPr>
          <p:cNvPr id="7" name="Содержимое 6" descr="8819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7139136" cy="4807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20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Масленица  2 часть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68</cp:revision>
  <dcterms:created xsi:type="dcterms:W3CDTF">2010-12-10T18:03:05Z</dcterms:created>
  <dcterms:modified xsi:type="dcterms:W3CDTF">2014-02-20T18:44:17Z</dcterms:modified>
</cp:coreProperties>
</file>