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2" r:id="rId3"/>
    <p:sldId id="273" r:id="rId4"/>
    <p:sldId id="274" r:id="rId5"/>
    <p:sldId id="266" r:id="rId6"/>
    <p:sldId id="268" r:id="rId7"/>
    <p:sldId id="259" r:id="rId8"/>
    <p:sldId id="260" r:id="rId9"/>
    <p:sldId id="261" r:id="rId10"/>
    <p:sldId id="269" r:id="rId11"/>
    <p:sldId id="263" r:id="rId12"/>
    <p:sldId id="264" r:id="rId13"/>
    <p:sldId id="270" r:id="rId14"/>
    <p:sldId id="267" r:id="rId15"/>
  </p:sldIdLst>
  <p:sldSz cx="9144000" cy="6858000" type="screen4x3"/>
  <p:notesSz cx="6792913" cy="9929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1C12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18.01.2014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18.01.2014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18.01.2014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18.01.2014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18.01.2014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18.01.2014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18.01.2014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18.01.2014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18.01.2014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18.01.2014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18.01.2014</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ru-RU" dirty="0" smtClean="0"/>
              <a:t>Деление окружности </a:t>
            </a:r>
            <a:r>
              <a:rPr lang="ru-RU" dirty="0" smtClean="0"/>
              <a:t/>
            </a:r>
            <a:br>
              <a:rPr lang="ru-RU" dirty="0" smtClean="0"/>
            </a:br>
            <a:r>
              <a:rPr lang="ru-RU" dirty="0" smtClean="0"/>
              <a:t>на </a:t>
            </a:r>
            <a:r>
              <a:rPr lang="ru-RU" dirty="0" smtClean="0"/>
              <a:t>равные части</a:t>
            </a:r>
            <a:endParaRPr lang="ru-RU" dirty="0"/>
          </a:p>
        </p:txBody>
      </p:sp>
      <p:sp>
        <p:nvSpPr>
          <p:cNvPr id="3" name="Подзаголовок 2"/>
          <p:cNvSpPr>
            <a:spLocks noGrp="1"/>
          </p:cNvSpPr>
          <p:nvPr>
            <p:ph type="subTitle" idx="1"/>
          </p:nvPr>
        </p:nvSpPr>
        <p:spPr>
          <a:xfrm>
            <a:off x="5148064" y="4941168"/>
            <a:ext cx="3672080" cy="1336112"/>
          </a:xfrm>
        </p:spPr>
        <p:txBody>
          <a:bodyPr>
            <a:normAutofit fontScale="70000" lnSpcReduction="20000"/>
          </a:bodyPr>
          <a:lstStyle/>
          <a:p>
            <a:endParaRPr lang="ru-RU" dirty="0" smtClean="0"/>
          </a:p>
          <a:p>
            <a:endParaRPr lang="ru-RU" dirty="0"/>
          </a:p>
          <a:p>
            <a:pPr algn="l"/>
            <a:r>
              <a:rPr lang="ru-RU" b="1" dirty="0" smtClean="0">
                <a:solidFill>
                  <a:srgbClr val="C00000"/>
                </a:solidFill>
              </a:rPr>
              <a:t>Учитель черчения</a:t>
            </a:r>
          </a:p>
          <a:p>
            <a:pPr algn="l"/>
            <a:r>
              <a:rPr lang="ru-RU" b="1" dirty="0" smtClean="0">
                <a:solidFill>
                  <a:srgbClr val="C00000"/>
                </a:solidFill>
              </a:rPr>
              <a:t>Фролова Тамара Серафимовна</a:t>
            </a:r>
            <a:endParaRPr lang="ru-RU" b="1" dirty="0">
              <a:solidFill>
                <a:srgbClr val="C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501008"/>
            <a:ext cx="2448272" cy="2524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1370416"/>
          </a:xfrm>
        </p:spPr>
        <p:txBody>
          <a:bodyPr>
            <a:normAutofit/>
          </a:bodyPr>
          <a:lstStyle/>
          <a:p>
            <a:r>
              <a:rPr lang="ru-RU" sz="3100" b="1" i="1" dirty="0" smtClean="0">
                <a:solidFill>
                  <a:srgbClr val="C00000"/>
                </a:solidFill>
              </a:rPr>
              <a:t>Деление окружности на пять равных частей</a:t>
            </a:r>
            <a:r>
              <a:rPr lang="ru-RU" dirty="0" smtClean="0"/>
              <a:t/>
            </a:r>
            <a:br>
              <a:rPr lang="ru-RU" dirty="0" smtClean="0"/>
            </a:br>
            <a:endParaRPr lang="ru-RU" dirty="0"/>
          </a:p>
        </p:txBody>
      </p:sp>
      <p:sp>
        <p:nvSpPr>
          <p:cNvPr id="3" name="Содержимое 2"/>
          <p:cNvSpPr>
            <a:spLocks noGrp="1"/>
          </p:cNvSpPr>
          <p:nvPr>
            <p:ph idx="1"/>
          </p:nvPr>
        </p:nvSpPr>
        <p:spPr>
          <a:xfrm>
            <a:off x="251520" y="980728"/>
            <a:ext cx="3600400" cy="5616624"/>
          </a:xfrm>
        </p:spPr>
        <p:txBody>
          <a:bodyPr>
            <a:normAutofit fontScale="92500" lnSpcReduction="10000"/>
          </a:bodyPr>
          <a:lstStyle/>
          <a:p>
            <a:endParaRPr lang="ru-RU" dirty="0" smtClean="0"/>
          </a:p>
          <a:p>
            <a:r>
              <a:rPr lang="ru-RU" sz="2000" dirty="0" smtClean="0">
                <a:solidFill>
                  <a:srgbClr val="1C129A"/>
                </a:solidFill>
              </a:rPr>
              <a:t>Из точки А проведем дугу тем же радиусом, что и радиус окружности до пересечения с окружностью – получим точку В. Опустив перпендикуляр с этой точки – получим точку С.   Из точки С – середины радиуса окружности, как из центра, дугой радиуса СD сделаем засечку на диаметре, получим точку Е. Отрезок DЕ равен длине стороны вписанного правильного пятиугольника. Сделав радиусом DЕ засечки на окружности, получим точки деления окружности на пять равных частей</a:t>
            </a:r>
            <a:endParaRPr lang="ru-RU" sz="2000" dirty="0">
              <a:solidFill>
                <a:srgbClr val="1C129A"/>
              </a:solidFill>
            </a:endParaRPr>
          </a:p>
        </p:txBody>
      </p:sp>
      <p:pic>
        <p:nvPicPr>
          <p:cNvPr id="4" name="Picture 2" descr="D:\128.jpg"/>
          <p:cNvPicPr>
            <a:picLocks noChangeAspect="1" noChangeArrowheads="1"/>
          </p:cNvPicPr>
          <p:nvPr/>
        </p:nvPicPr>
        <p:blipFill>
          <a:blip r:embed="rId2" cstate="print"/>
          <a:srcRect/>
          <a:stretch>
            <a:fillRect/>
          </a:stretch>
        </p:blipFill>
        <p:spPr bwMode="auto">
          <a:xfrm>
            <a:off x="5508104" y="1079794"/>
            <a:ext cx="3275856" cy="3275856"/>
          </a:xfrm>
          <a:prstGeom prst="rect">
            <a:avLst/>
          </a:prstGeom>
          <a:noFill/>
        </p:spPr>
      </p:pic>
      <p:pic>
        <p:nvPicPr>
          <p:cNvPr id="5" name="Picture 7" descr="Изображение 010"/>
          <p:cNvPicPr>
            <a:picLocks noChangeAspect="1" noChangeArrowheads="1"/>
          </p:cNvPicPr>
          <p:nvPr/>
        </p:nvPicPr>
        <p:blipFill>
          <a:blip r:embed="rId3" cstate="print"/>
          <a:srcRect/>
          <a:stretch>
            <a:fillRect/>
          </a:stretch>
        </p:blipFill>
        <p:spPr>
          <a:xfrm>
            <a:off x="3797850" y="4327298"/>
            <a:ext cx="2670048" cy="24810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4145" y="168107"/>
            <a:ext cx="8229600" cy="1152128"/>
          </a:xfrm>
        </p:spPr>
        <p:txBody>
          <a:bodyPr>
            <a:normAutofit fontScale="90000"/>
          </a:bodyPr>
          <a:lstStyle/>
          <a:p>
            <a:r>
              <a:rPr lang="ru-RU" sz="2700" b="1" i="1" dirty="0" smtClean="0">
                <a:solidFill>
                  <a:schemeClr val="accent2">
                    <a:lumMod val="50000"/>
                  </a:schemeClr>
                </a:solidFill>
              </a:rPr>
              <a:t> </a:t>
            </a:r>
            <a:r>
              <a:rPr lang="ru-RU" sz="3100" b="1" i="1" dirty="0" smtClean="0">
                <a:solidFill>
                  <a:srgbClr val="C00000"/>
                </a:solidFill>
              </a:rPr>
              <a:t>Деление окружности на десять равных частей</a:t>
            </a:r>
            <a:r>
              <a:rPr lang="ru-RU" dirty="0" smtClean="0"/>
              <a:t/>
            </a:r>
            <a:br>
              <a:rPr lang="ru-RU" dirty="0" smtClean="0"/>
            </a:br>
            <a:endParaRPr lang="ru-RU" dirty="0"/>
          </a:p>
        </p:txBody>
      </p:sp>
      <p:pic>
        <p:nvPicPr>
          <p:cNvPr id="7170" name="Picture 2" descr="D:\129.jpg"/>
          <p:cNvPicPr>
            <a:picLocks noGrp="1" noChangeAspect="1" noChangeArrowheads="1"/>
          </p:cNvPicPr>
          <p:nvPr>
            <p:ph idx="1"/>
          </p:nvPr>
        </p:nvPicPr>
        <p:blipFill>
          <a:blip r:embed="rId2" cstate="print"/>
          <a:srcRect/>
          <a:stretch>
            <a:fillRect/>
          </a:stretch>
        </p:blipFill>
        <p:spPr bwMode="auto">
          <a:xfrm>
            <a:off x="4932040" y="1700808"/>
            <a:ext cx="3600400" cy="3600400"/>
          </a:xfrm>
          <a:prstGeom prst="rect">
            <a:avLst/>
          </a:prstGeom>
          <a:noFill/>
        </p:spPr>
      </p:pic>
      <p:sp>
        <p:nvSpPr>
          <p:cNvPr id="6" name="Прямоугольник 5"/>
          <p:cNvSpPr/>
          <p:nvPr/>
        </p:nvSpPr>
        <p:spPr>
          <a:xfrm>
            <a:off x="1259632" y="1772817"/>
            <a:ext cx="3384376" cy="3754874"/>
          </a:xfrm>
          <a:prstGeom prst="rect">
            <a:avLst/>
          </a:prstGeom>
        </p:spPr>
        <p:txBody>
          <a:bodyPr wrap="square">
            <a:spAutoFit/>
          </a:bodyPr>
          <a:lstStyle/>
          <a:p>
            <a:r>
              <a:rPr lang="ru-RU" dirty="0" smtClean="0"/>
              <a:t> </a:t>
            </a:r>
          </a:p>
          <a:p>
            <a:endParaRPr lang="ru-RU" sz="2000" dirty="0" smtClean="0"/>
          </a:p>
          <a:p>
            <a:r>
              <a:rPr lang="ru-RU" sz="2000" b="1" i="1" dirty="0" smtClean="0">
                <a:solidFill>
                  <a:schemeClr val="accent5">
                    <a:lumMod val="50000"/>
                  </a:schemeClr>
                </a:solidFill>
                <a:latin typeface="Times New Roman" pitchFamily="18" charset="0"/>
                <a:cs typeface="Times New Roman" pitchFamily="18" charset="0"/>
              </a:rPr>
              <a:t>Разделив окружность на пять равных частей, легко можно разделить окружность и на 10 равных частей. Проведя прямые от получившихся точек через центр окружности до противоположных сторон окружности – получим ещё 5 точек</a:t>
            </a:r>
            <a:endParaRPr lang="ru-RU" sz="2000" b="1" i="1" dirty="0">
              <a:solidFill>
                <a:schemeClr val="accent5">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720080"/>
          </a:xfrm>
        </p:spPr>
        <p:txBody>
          <a:bodyPr>
            <a:normAutofit/>
          </a:bodyPr>
          <a:lstStyle/>
          <a:p>
            <a:r>
              <a:rPr lang="ru-RU" sz="2800" b="1" i="1" dirty="0" smtClean="0">
                <a:solidFill>
                  <a:srgbClr val="C00000"/>
                </a:solidFill>
                <a:latin typeface="Times New Roman" pitchFamily="18" charset="0"/>
                <a:cs typeface="Times New Roman" pitchFamily="18" charset="0"/>
              </a:rPr>
              <a:t>Деление окружности на семь равных частей</a:t>
            </a:r>
            <a:endParaRPr lang="ru-RU" sz="2800" b="1" i="1" dirty="0">
              <a:solidFill>
                <a:srgbClr val="C00000"/>
              </a:solidFill>
              <a:latin typeface="Times New Roman" pitchFamily="18" charset="0"/>
              <a:cs typeface="Times New Roman" pitchFamily="18" charset="0"/>
            </a:endParaRPr>
          </a:p>
        </p:txBody>
      </p:sp>
      <p:sp>
        <p:nvSpPr>
          <p:cNvPr id="8" name="Содержимое 7"/>
          <p:cNvSpPr>
            <a:spLocks noGrp="1"/>
          </p:cNvSpPr>
          <p:nvPr>
            <p:ph idx="1"/>
          </p:nvPr>
        </p:nvSpPr>
        <p:spPr>
          <a:xfrm>
            <a:off x="4499992" y="1600200"/>
            <a:ext cx="4186808" cy="4525963"/>
          </a:xfrm>
        </p:spPr>
        <p:txBody>
          <a:bodyPr/>
          <a:lstStyle/>
          <a:p>
            <a:endParaRPr lang="ru-RU" dirty="0"/>
          </a:p>
        </p:txBody>
      </p:sp>
      <p:pic>
        <p:nvPicPr>
          <p:cNvPr id="5" name="Picture 25" descr="Изображение 006"/>
          <p:cNvPicPr>
            <a:picLocks noChangeAspect="1" noChangeArrowheads="1"/>
          </p:cNvPicPr>
          <p:nvPr/>
        </p:nvPicPr>
        <p:blipFill>
          <a:blip r:embed="rId2" cstate="print"/>
          <a:srcRect/>
          <a:stretch>
            <a:fillRect/>
          </a:stretch>
        </p:blipFill>
        <p:spPr>
          <a:xfrm>
            <a:off x="4644008" y="1196752"/>
            <a:ext cx="3048000" cy="2943225"/>
          </a:xfrm>
          <a:prstGeom prst="rect">
            <a:avLst/>
          </a:prstGeom>
        </p:spPr>
      </p:pic>
      <p:pic>
        <p:nvPicPr>
          <p:cNvPr id="6" name="Picture 26" descr="Изображение 007"/>
          <p:cNvPicPr>
            <a:picLocks noChangeAspect="1" noChangeArrowheads="1"/>
          </p:cNvPicPr>
          <p:nvPr/>
        </p:nvPicPr>
        <p:blipFill>
          <a:blip r:embed="rId3" cstate="print"/>
          <a:srcRect/>
          <a:stretch>
            <a:fillRect/>
          </a:stretch>
        </p:blipFill>
        <p:spPr>
          <a:xfrm>
            <a:off x="4788024" y="3861048"/>
            <a:ext cx="2971800" cy="2843213"/>
          </a:xfrm>
          <a:prstGeom prst="rect">
            <a:avLst/>
          </a:prstGeom>
        </p:spPr>
      </p:pic>
      <p:sp>
        <p:nvSpPr>
          <p:cNvPr id="7" name="Прямоугольник 6"/>
          <p:cNvSpPr/>
          <p:nvPr/>
        </p:nvSpPr>
        <p:spPr>
          <a:xfrm>
            <a:off x="1043608" y="1700808"/>
            <a:ext cx="2592288" cy="2246769"/>
          </a:xfrm>
          <a:prstGeom prst="rect">
            <a:avLst/>
          </a:prstGeom>
        </p:spPr>
        <p:txBody>
          <a:bodyPr wrap="square">
            <a:spAutoFit/>
          </a:bodyPr>
          <a:lstStyle/>
          <a:p>
            <a:pPr>
              <a:defRPr/>
            </a:pPr>
            <a:r>
              <a:rPr lang="ru-RU" sz="2000" b="1" dirty="0" smtClean="0">
                <a:solidFill>
                  <a:schemeClr val="accent1">
                    <a:lumMod val="75000"/>
                  </a:schemeClr>
                </a:solidFill>
                <a:latin typeface="Times New Roman" pitchFamily="18" charset="0"/>
                <a:cs typeface="Times New Roman" pitchFamily="18" charset="0"/>
              </a:rPr>
              <a:t>Соединяя точки В и С хордой и беря ее половину GC, получают длину стороны правильного семиугольника.</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00200"/>
            <a:ext cx="4834880" cy="4525963"/>
          </a:xfrm>
        </p:spPr>
        <p:txBody>
          <a:bodyPr>
            <a:normAutofit/>
          </a:bodyPr>
          <a:lstStyle/>
          <a:p>
            <a:endParaRPr lang="ru-RU" dirty="0" smtClean="0"/>
          </a:p>
          <a:p>
            <a:r>
              <a:rPr lang="ru-RU" sz="2000" dirty="0" smtClean="0">
                <a:solidFill>
                  <a:srgbClr val="FF0066"/>
                </a:solidFill>
                <a:latin typeface="Times New Roman" pitchFamily="18" charset="0"/>
                <a:cs typeface="Times New Roman" pitchFamily="18" charset="0"/>
              </a:rPr>
              <a:t>Другой способ деления окружности радиуса R на 7 равных частей: Из точки пересечения центровой линии с окружностью (например, из точки А) описывают как из центра дополнительную дугу этим же радиусом R – получают точку В.  Опустив перпендикуляр с точки В – получим точку С.   Отрезок ВС равен длине стороны вписанного правильного семиугольника</a:t>
            </a:r>
            <a:endParaRPr lang="ru-RU" sz="2000" dirty="0">
              <a:solidFill>
                <a:srgbClr val="FF0066"/>
              </a:solidFill>
              <a:latin typeface="Times New Roman" pitchFamily="18" charset="0"/>
              <a:cs typeface="Times New Roman" pitchFamily="18" charset="0"/>
            </a:endParaRPr>
          </a:p>
        </p:txBody>
      </p:sp>
      <p:pic>
        <p:nvPicPr>
          <p:cNvPr id="4" name="Picture 2" descr="D:\120.jpg"/>
          <p:cNvPicPr>
            <a:picLocks noChangeAspect="1" noChangeArrowheads="1"/>
          </p:cNvPicPr>
          <p:nvPr/>
        </p:nvPicPr>
        <p:blipFill>
          <a:blip r:embed="rId2" cstate="print"/>
          <a:srcRect/>
          <a:stretch>
            <a:fillRect/>
          </a:stretch>
        </p:blipFill>
        <p:spPr bwMode="auto">
          <a:xfrm>
            <a:off x="5292080" y="2420888"/>
            <a:ext cx="3600400" cy="36004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i="1" dirty="0" smtClean="0">
                <a:solidFill>
                  <a:schemeClr val="accent2">
                    <a:lumMod val="50000"/>
                  </a:schemeClr>
                </a:solidFill>
              </a:rPr>
              <a:t>Выполните один из вариантов орнамента, используя правила деления окружности на равные части.</a:t>
            </a:r>
            <a:endParaRPr lang="ru-RU" sz="2400" i="1" dirty="0">
              <a:solidFill>
                <a:schemeClr val="accent2">
                  <a:lumMod val="50000"/>
                </a:schemeClr>
              </a:solidFill>
            </a:endParaRPr>
          </a:p>
        </p:txBody>
      </p:sp>
      <p:pic>
        <p:nvPicPr>
          <p:cNvPr id="4" name="Picture 3" descr="Изображение 003"/>
          <p:cNvPicPr>
            <a:picLocks noGrp="1" noChangeAspect="1" noChangeArrowheads="1"/>
          </p:cNvPicPr>
          <p:nvPr>
            <p:ph idx="1"/>
          </p:nvPr>
        </p:nvPicPr>
        <p:blipFill>
          <a:blip r:embed="rId2" cstate="print"/>
          <a:srcRect/>
          <a:stretch>
            <a:fillRect/>
          </a:stretch>
        </p:blipFill>
        <p:spPr>
          <a:xfrm>
            <a:off x="179512" y="1988840"/>
            <a:ext cx="8496944" cy="2471749"/>
          </a:xfrm>
        </p:spPr>
      </p:pic>
      <p:sp>
        <p:nvSpPr>
          <p:cNvPr id="5" name="Прямоугольник 4"/>
          <p:cNvSpPr/>
          <p:nvPr/>
        </p:nvSpPr>
        <p:spPr>
          <a:xfrm>
            <a:off x="251520" y="4813994"/>
            <a:ext cx="8568952" cy="646331"/>
          </a:xfrm>
          <a:prstGeom prst="rect">
            <a:avLst/>
          </a:prstGeom>
        </p:spPr>
        <p:txBody>
          <a:bodyPr wrap="square">
            <a:spAutoFit/>
          </a:bodyPr>
          <a:lstStyle/>
          <a:p>
            <a:pPr>
              <a:defRPr/>
            </a:pPr>
            <a:r>
              <a:rPr lang="ru-RU" b="1" dirty="0"/>
              <a:t>П</a:t>
            </a:r>
            <a:r>
              <a:rPr lang="ru-RU" b="1" dirty="0" smtClean="0"/>
              <a:t>ридумать </a:t>
            </a:r>
            <a:r>
              <a:rPr lang="ru-RU" b="1" dirty="0" smtClean="0"/>
              <a:t>свой орнамент, который будет содержать правильные многоугольники.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980728"/>
            <a:ext cx="2664296" cy="5078313"/>
          </a:xfrm>
          <a:prstGeom prst="rect">
            <a:avLst/>
          </a:prstGeom>
        </p:spPr>
        <p:txBody>
          <a:bodyPr wrap="square">
            <a:spAutoFit/>
          </a:bodyPr>
          <a:lstStyle/>
          <a:p>
            <a:r>
              <a:rPr lang="ru-RU" b="1" i="1" dirty="0" smtClean="0">
                <a:solidFill>
                  <a:schemeClr val="tx2">
                    <a:lumMod val="50000"/>
                  </a:schemeClr>
                </a:solidFill>
              </a:rPr>
              <a:t>Приемы деления окружности на равные части человек использовал с незапамятных времен. Например, превращение колеса из сплошного диска в обод со спицами поставило человека перед необходимостью распределить спицы в колесе равномерно. Выполняя изображение такого колеса, люди искали точные способы с помощью чертежных инструментов. </a:t>
            </a:r>
          </a:p>
        </p:txBody>
      </p:sp>
      <p:pic>
        <p:nvPicPr>
          <p:cNvPr id="29698" name="Picture 2" descr="D:\666.jpeg"/>
          <p:cNvPicPr>
            <a:picLocks noChangeAspect="1" noChangeArrowheads="1"/>
          </p:cNvPicPr>
          <p:nvPr/>
        </p:nvPicPr>
        <p:blipFill>
          <a:blip r:embed="rId2" cstate="print"/>
          <a:srcRect/>
          <a:stretch>
            <a:fillRect/>
          </a:stretch>
        </p:blipFill>
        <p:spPr bwMode="auto">
          <a:xfrm>
            <a:off x="6660232" y="4509120"/>
            <a:ext cx="2232248" cy="1800200"/>
          </a:xfrm>
          <a:prstGeom prst="rect">
            <a:avLst/>
          </a:prstGeom>
          <a:noFill/>
        </p:spPr>
      </p:pic>
      <p:pic>
        <p:nvPicPr>
          <p:cNvPr id="29699" name="Picture 3" descr="D:\663.jpeg"/>
          <p:cNvPicPr>
            <a:picLocks noChangeAspect="1" noChangeArrowheads="1"/>
          </p:cNvPicPr>
          <p:nvPr/>
        </p:nvPicPr>
        <p:blipFill>
          <a:blip r:embed="rId3" cstate="print"/>
          <a:srcRect/>
          <a:stretch>
            <a:fillRect/>
          </a:stretch>
        </p:blipFill>
        <p:spPr bwMode="auto">
          <a:xfrm>
            <a:off x="3923928" y="548680"/>
            <a:ext cx="4176464" cy="3456384"/>
          </a:xfrm>
          <a:prstGeom prst="rect">
            <a:avLst/>
          </a:prstGeom>
          <a:noFill/>
        </p:spPr>
      </p:pic>
      <p:pic>
        <p:nvPicPr>
          <p:cNvPr id="29700" name="Picture 4" descr="D:\661.jpeg"/>
          <p:cNvPicPr>
            <a:picLocks noChangeAspect="1" noChangeArrowheads="1"/>
          </p:cNvPicPr>
          <p:nvPr/>
        </p:nvPicPr>
        <p:blipFill>
          <a:blip r:embed="rId4" cstate="print"/>
          <a:srcRect/>
          <a:stretch>
            <a:fillRect/>
          </a:stretch>
        </p:blipFill>
        <p:spPr bwMode="auto">
          <a:xfrm>
            <a:off x="5076056" y="4509120"/>
            <a:ext cx="2016224" cy="1860798"/>
          </a:xfrm>
          <a:prstGeom prst="rect">
            <a:avLst/>
          </a:prstGeom>
          <a:noFill/>
        </p:spPr>
      </p:pic>
      <p:pic>
        <p:nvPicPr>
          <p:cNvPr id="29701" name="Picture 5" descr="D:\662.jpeg"/>
          <p:cNvPicPr>
            <a:picLocks noChangeAspect="1" noChangeArrowheads="1"/>
          </p:cNvPicPr>
          <p:nvPr/>
        </p:nvPicPr>
        <p:blipFill>
          <a:blip r:embed="rId5" cstate="print"/>
          <a:srcRect/>
          <a:stretch>
            <a:fillRect/>
          </a:stretch>
        </p:blipFill>
        <p:spPr bwMode="auto">
          <a:xfrm>
            <a:off x="3563888" y="4437112"/>
            <a:ext cx="1728192" cy="187220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00396" y="903015"/>
            <a:ext cx="4464496" cy="3416320"/>
          </a:xfrm>
          <a:prstGeom prst="rect">
            <a:avLst/>
          </a:prstGeom>
        </p:spPr>
        <p:txBody>
          <a:bodyPr wrap="square">
            <a:spAutoFit/>
          </a:bodyPr>
          <a:lstStyle/>
          <a:p>
            <a:r>
              <a:rPr lang="ru-RU" i="1" dirty="0" smtClean="0">
                <a:solidFill>
                  <a:schemeClr val="accent2">
                    <a:lumMod val="50000"/>
                  </a:schemeClr>
                </a:solidFill>
              </a:rPr>
              <a:t>С делением окружности неразрывно связано построение правильных многоугольников. Они встречаются в древнейших орнаментах у всех народов. Люди уже тогда оценивали их красоту. Кроме того, они видели эти фигуры в природе. Например, пятиугольник встречается в очертаниях минералов, цветов, плодов, в форме некоторых морских животных, шестиугольник просматривается в пчелиных сотах и т.д.</a:t>
            </a:r>
            <a:endParaRPr lang="ru-RU" i="1" dirty="0">
              <a:solidFill>
                <a:schemeClr val="accent2">
                  <a:lumMod val="50000"/>
                </a:schemeClr>
              </a:solidFill>
            </a:endParaRPr>
          </a:p>
        </p:txBody>
      </p:sp>
      <p:pic>
        <p:nvPicPr>
          <p:cNvPr id="30727" name="Picture 7" descr="D:\553.jpeg"/>
          <p:cNvPicPr>
            <a:picLocks noChangeAspect="1" noChangeArrowheads="1"/>
          </p:cNvPicPr>
          <p:nvPr/>
        </p:nvPicPr>
        <p:blipFill>
          <a:blip r:embed="rId2" cstate="print"/>
          <a:srcRect/>
          <a:stretch>
            <a:fillRect/>
          </a:stretch>
        </p:blipFill>
        <p:spPr bwMode="auto">
          <a:xfrm>
            <a:off x="6842795" y="4583415"/>
            <a:ext cx="1918642" cy="2055688"/>
          </a:xfrm>
          <a:prstGeom prst="rect">
            <a:avLst/>
          </a:prstGeom>
          <a:noFill/>
        </p:spPr>
      </p:pic>
      <p:pic>
        <p:nvPicPr>
          <p:cNvPr id="30733" name="Picture 13" descr="D:\356.jpeg"/>
          <p:cNvPicPr>
            <a:picLocks noChangeAspect="1" noChangeArrowheads="1"/>
          </p:cNvPicPr>
          <p:nvPr/>
        </p:nvPicPr>
        <p:blipFill>
          <a:blip r:embed="rId3" cstate="print"/>
          <a:srcRect/>
          <a:stretch>
            <a:fillRect/>
          </a:stretch>
        </p:blipFill>
        <p:spPr bwMode="auto">
          <a:xfrm>
            <a:off x="7391711" y="1484784"/>
            <a:ext cx="1381125" cy="1428750"/>
          </a:xfrm>
          <a:prstGeom prst="rect">
            <a:avLst/>
          </a:prstGeom>
          <a:noFill/>
        </p:spPr>
      </p:pic>
      <p:pic>
        <p:nvPicPr>
          <p:cNvPr id="30734" name="Picture 14" descr="D:\664.jpeg"/>
          <p:cNvPicPr>
            <a:picLocks noChangeAspect="1" noChangeArrowheads="1"/>
          </p:cNvPicPr>
          <p:nvPr/>
        </p:nvPicPr>
        <p:blipFill>
          <a:blip r:embed="rId4" cstate="print"/>
          <a:srcRect/>
          <a:stretch>
            <a:fillRect/>
          </a:stretch>
        </p:blipFill>
        <p:spPr bwMode="auto">
          <a:xfrm>
            <a:off x="64606" y="637068"/>
            <a:ext cx="2529354" cy="2088232"/>
          </a:xfrm>
          <a:prstGeom prst="rect">
            <a:avLst/>
          </a:prstGeom>
          <a:noFill/>
        </p:spPr>
      </p:pic>
      <p:pic>
        <p:nvPicPr>
          <p:cNvPr id="30737" name="Picture 17" descr="D:\663.jpeg"/>
          <p:cNvPicPr>
            <a:picLocks noChangeAspect="1" noChangeArrowheads="1"/>
          </p:cNvPicPr>
          <p:nvPr/>
        </p:nvPicPr>
        <p:blipFill>
          <a:blip r:embed="rId5" cstate="print"/>
          <a:srcRect/>
          <a:stretch>
            <a:fillRect/>
          </a:stretch>
        </p:blipFill>
        <p:spPr bwMode="auto">
          <a:xfrm>
            <a:off x="64606" y="2793983"/>
            <a:ext cx="2380801" cy="2124500"/>
          </a:xfrm>
          <a:prstGeom prst="rect">
            <a:avLst/>
          </a:prstGeom>
          <a:noFill/>
        </p:spPr>
      </p:pic>
      <p:pic>
        <p:nvPicPr>
          <p:cNvPr id="30738" name="Picture 18" descr="D:\45.jpeg"/>
          <p:cNvPicPr>
            <a:picLocks noChangeAspect="1" noChangeArrowheads="1"/>
          </p:cNvPicPr>
          <p:nvPr/>
        </p:nvPicPr>
        <p:blipFill>
          <a:blip r:embed="rId6" cstate="print"/>
          <a:srcRect/>
          <a:stretch>
            <a:fillRect/>
          </a:stretch>
        </p:blipFill>
        <p:spPr bwMode="auto">
          <a:xfrm>
            <a:off x="4283968" y="4319335"/>
            <a:ext cx="2016224" cy="1860798"/>
          </a:xfrm>
          <a:prstGeom prst="rect">
            <a:avLst/>
          </a:prstGeom>
          <a:noFill/>
        </p:spPr>
      </p:pic>
      <p:pic>
        <p:nvPicPr>
          <p:cNvPr id="30739" name="Picture 19" descr="D:\25.jpeg"/>
          <p:cNvPicPr>
            <a:picLocks noChangeAspect="1" noChangeArrowheads="1"/>
          </p:cNvPicPr>
          <p:nvPr/>
        </p:nvPicPr>
        <p:blipFill>
          <a:blip r:embed="rId7" cstate="print"/>
          <a:srcRect/>
          <a:stretch>
            <a:fillRect/>
          </a:stretch>
        </p:blipFill>
        <p:spPr bwMode="auto">
          <a:xfrm>
            <a:off x="1898123" y="4797152"/>
            <a:ext cx="2374379" cy="1939517"/>
          </a:xfrm>
          <a:prstGeom prst="rect">
            <a:avLst/>
          </a:prstGeom>
          <a:noFill/>
        </p:spPr>
      </p:pic>
      <p:sp>
        <p:nvSpPr>
          <p:cNvPr id="3" name="Прямоугольник 2"/>
          <p:cNvSpPr/>
          <p:nvPr/>
        </p:nvSpPr>
        <p:spPr>
          <a:xfrm>
            <a:off x="1681374" y="18958"/>
            <a:ext cx="6501332" cy="646331"/>
          </a:xfrm>
          <a:prstGeom prst="rect">
            <a:avLst/>
          </a:prstGeom>
        </p:spPr>
        <p:txBody>
          <a:bodyPr wrap="none">
            <a:spAutoFit/>
          </a:bodyPr>
          <a:lstStyle/>
          <a:p>
            <a:r>
              <a:rPr lang="ru-RU" sz="3600" b="1" i="1" dirty="0">
                <a:solidFill>
                  <a:srgbClr val="C00000"/>
                </a:solidFill>
              </a:rPr>
              <a:t>Многоугольники вокруг нас</a:t>
            </a:r>
            <a:endParaRPr lang="ru-RU" sz="3600" b="1" dirty="0">
              <a:solidFill>
                <a:srgbClr val="C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D:\314.jpeg"/>
          <p:cNvPicPr>
            <a:picLocks noChangeAspect="1" noChangeArrowheads="1"/>
          </p:cNvPicPr>
          <p:nvPr/>
        </p:nvPicPr>
        <p:blipFill>
          <a:blip r:embed="rId2" cstate="print"/>
          <a:srcRect/>
          <a:stretch>
            <a:fillRect/>
          </a:stretch>
        </p:blipFill>
        <p:spPr bwMode="auto">
          <a:xfrm>
            <a:off x="6516215" y="1508694"/>
            <a:ext cx="2373845" cy="1780384"/>
          </a:xfrm>
          <a:prstGeom prst="rect">
            <a:avLst/>
          </a:prstGeom>
          <a:noFill/>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8354" y="4108439"/>
            <a:ext cx="2752902" cy="2072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877" y="4077072"/>
            <a:ext cx="2592288" cy="2569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418" y="1380975"/>
            <a:ext cx="2701206" cy="2035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872" y="4509120"/>
            <a:ext cx="2088232"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1920" y="1772816"/>
            <a:ext cx="1920950" cy="2132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187624" y="476672"/>
            <a:ext cx="7200800" cy="707886"/>
          </a:xfrm>
          <a:prstGeom prst="rect">
            <a:avLst/>
          </a:prstGeom>
        </p:spPr>
        <p:txBody>
          <a:bodyPr wrap="square">
            <a:spAutoFit/>
          </a:bodyPr>
          <a:lstStyle/>
          <a:p>
            <a:r>
              <a:rPr lang="ru-RU" sz="4000" b="1" i="1" dirty="0" smtClean="0">
                <a:solidFill>
                  <a:srgbClr val="C00000"/>
                </a:solidFill>
              </a:rPr>
              <a:t>Многоугольники вокруг нас</a:t>
            </a:r>
            <a:endParaRPr lang="ru-RU" sz="4000" b="1" dirty="0">
              <a:solidFill>
                <a:srgbClr val="C00000"/>
              </a:solidFill>
            </a:endParaRPr>
          </a:p>
        </p:txBody>
      </p:sp>
    </p:spTree>
    <p:extLst>
      <p:ext uri="{BB962C8B-B14F-4D97-AF65-F5344CB8AC3E}">
        <p14:creationId xmlns:p14="http://schemas.microsoft.com/office/powerpoint/2010/main" val="4125748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8507288" cy="1988840"/>
          </a:xfrm>
        </p:spPr>
        <p:txBody>
          <a:bodyPr>
            <a:normAutofit/>
          </a:bodyPr>
          <a:lstStyle/>
          <a:p>
            <a:r>
              <a:rPr lang="ru-RU" sz="3100" b="1" i="1" dirty="0" smtClean="0">
                <a:solidFill>
                  <a:srgbClr val="C00000"/>
                </a:solidFill>
                <a:latin typeface="Times New Roman" pitchFamily="18" charset="0"/>
                <a:cs typeface="Times New Roman" pitchFamily="18" charset="0"/>
              </a:rPr>
              <a:t>Деление окружности на четыре равные </a:t>
            </a:r>
            <a:r>
              <a:rPr lang="ru-RU" sz="3100" b="1" i="1" dirty="0" smtClean="0">
                <a:solidFill>
                  <a:srgbClr val="C00000"/>
                </a:solidFill>
                <a:latin typeface="Times New Roman" pitchFamily="18" charset="0"/>
                <a:cs typeface="Times New Roman" pitchFamily="18" charset="0"/>
              </a:rPr>
              <a:t>части</a:t>
            </a:r>
            <a:r>
              <a:rPr lang="ru-RU" dirty="0" smtClean="0"/>
              <a:t/>
            </a:r>
            <a:br>
              <a:rPr lang="ru-RU" dirty="0" smtClean="0"/>
            </a:br>
            <a:endParaRPr lang="ru-RU" dirty="0"/>
          </a:p>
        </p:txBody>
      </p:sp>
      <p:sp>
        <p:nvSpPr>
          <p:cNvPr id="4" name="Прямоугольник 3"/>
          <p:cNvSpPr/>
          <p:nvPr/>
        </p:nvSpPr>
        <p:spPr>
          <a:xfrm>
            <a:off x="5004048" y="2492896"/>
            <a:ext cx="3816424" cy="2831544"/>
          </a:xfrm>
          <a:prstGeom prst="rect">
            <a:avLst/>
          </a:prstGeom>
        </p:spPr>
        <p:txBody>
          <a:bodyPr wrap="square">
            <a:spAutoFit/>
          </a:bodyPr>
          <a:lstStyle/>
          <a:p>
            <a:endParaRPr lang="ru-RU" dirty="0" smtClean="0"/>
          </a:p>
          <a:p>
            <a:r>
              <a:rPr lang="ru-RU" sz="2000" b="1" i="1" dirty="0" smtClean="0">
                <a:solidFill>
                  <a:schemeClr val="accent2">
                    <a:lumMod val="75000"/>
                  </a:schemeClr>
                </a:solidFill>
                <a:latin typeface="Times New Roman" pitchFamily="18" charset="0"/>
                <a:cs typeface="Times New Roman" pitchFamily="18" charset="0"/>
              </a:rPr>
              <a:t>Штрихпунктирные центровые линии, проведенные перпендикулярно одна другой, делят окружность на четыре равные части. Последовательно соединив их концы, получим правильный четырехугольник </a:t>
            </a:r>
            <a:endParaRPr lang="ru-RU" sz="2000" b="1" i="1" dirty="0">
              <a:solidFill>
                <a:schemeClr val="accent2">
                  <a:lumMod val="75000"/>
                </a:schemeClr>
              </a:solidFill>
              <a:latin typeface="Times New Roman" pitchFamily="18" charset="0"/>
              <a:cs typeface="Times New Roman" pitchFamily="18" charset="0"/>
            </a:endParaRPr>
          </a:p>
        </p:txBody>
      </p:sp>
      <p:pic>
        <p:nvPicPr>
          <p:cNvPr id="5" name="Picture 13" descr="Изображение 001"/>
          <p:cNvPicPr>
            <a:picLocks noChangeAspect="1" noChangeArrowheads="1"/>
          </p:cNvPicPr>
          <p:nvPr/>
        </p:nvPicPr>
        <p:blipFill>
          <a:blip r:embed="rId2" cstate="print"/>
          <a:srcRect/>
          <a:stretch>
            <a:fillRect/>
          </a:stretch>
        </p:blipFill>
        <p:spPr>
          <a:xfrm>
            <a:off x="827584" y="1916832"/>
            <a:ext cx="3816424" cy="3600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080120"/>
          </a:xfrm>
        </p:spPr>
        <p:txBody>
          <a:bodyPr>
            <a:normAutofit fontScale="90000"/>
          </a:bodyPr>
          <a:lstStyle/>
          <a:p>
            <a:r>
              <a:rPr lang="ru-RU" sz="3100" b="1" i="1" dirty="0" smtClean="0">
                <a:solidFill>
                  <a:srgbClr val="C00000"/>
                </a:solidFill>
              </a:rPr>
              <a:t>Деление окружности на восемь равных </a:t>
            </a:r>
            <a:r>
              <a:rPr lang="ru-RU" sz="3100" b="1" i="1" dirty="0" smtClean="0">
                <a:solidFill>
                  <a:srgbClr val="C00000"/>
                </a:solidFill>
              </a:rPr>
              <a:t>частей</a:t>
            </a:r>
            <a:r>
              <a:rPr lang="ru-RU" dirty="0" smtClean="0"/>
              <a:t/>
            </a:r>
            <a:br>
              <a:rPr lang="ru-RU" dirty="0" smtClean="0"/>
            </a:br>
            <a:endParaRPr lang="ru-RU" dirty="0"/>
          </a:p>
        </p:txBody>
      </p:sp>
      <p:sp>
        <p:nvSpPr>
          <p:cNvPr id="3" name="Содержимое 2"/>
          <p:cNvSpPr>
            <a:spLocks noGrp="1"/>
          </p:cNvSpPr>
          <p:nvPr>
            <p:ph idx="1"/>
          </p:nvPr>
        </p:nvSpPr>
        <p:spPr>
          <a:xfrm>
            <a:off x="0" y="2780928"/>
            <a:ext cx="5652120" cy="3888432"/>
          </a:xfrm>
        </p:spPr>
        <p:txBody>
          <a:bodyPr>
            <a:normAutofit/>
          </a:bodyPr>
          <a:lstStyle/>
          <a:p>
            <a:endParaRPr lang="ru-RU" sz="1800" dirty="0" smtClean="0">
              <a:latin typeface="Times New Roman" pitchFamily="18" charset="0"/>
              <a:cs typeface="Times New Roman" pitchFamily="18" charset="0"/>
            </a:endParaRPr>
          </a:p>
          <a:p>
            <a:endParaRPr lang="ru-RU" sz="1800" dirty="0" smtClean="0">
              <a:latin typeface="Times New Roman" pitchFamily="18" charset="0"/>
              <a:cs typeface="Times New Roman" pitchFamily="18" charset="0"/>
            </a:endParaRPr>
          </a:p>
          <a:p>
            <a:endParaRPr lang="ru-RU" sz="1800" dirty="0" smtClean="0">
              <a:latin typeface="Times New Roman" pitchFamily="18" charset="0"/>
              <a:cs typeface="Times New Roman" pitchFamily="18" charset="0"/>
            </a:endParaRPr>
          </a:p>
          <a:p>
            <a:endParaRPr lang="ru-RU" sz="1800" dirty="0" smtClean="0">
              <a:latin typeface="Times New Roman" pitchFamily="18" charset="0"/>
              <a:cs typeface="Times New Roman" pitchFamily="18" charset="0"/>
            </a:endParaRPr>
          </a:p>
          <a:p>
            <a:r>
              <a:rPr lang="ru-RU" sz="1600" dirty="0" smtClean="0">
                <a:solidFill>
                  <a:schemeClr val="accent2">
                    <a:lumMod val="75000"/>
                  </a:schemeClr>
                </a:solidFill>
                <a:latin typeface="Times New Roman" pitchFamily="18" charset="0"/>
                <a:cs typeface="Times New Roman" pitchFamily="18" charset="0"/>
              </a:rPr>
              <a:t>Используя циркуль, дуги, равные четвертой части окружности, делят пополам. Для этого из двух точек, ограничивающих четверть дуги, как из центров радиусов окружности выполняют засечки за ее пределами. Полученные точки соединяют с центром окружностей и на пересечении их с линией окружности получают точки, делящие четвертные участки пополам, т. е. получают восемь равных участков окружности. </a:t>
            </a:r>
            <a:endParaRPr lang="ru-RU" sz="1600" dirty="0">
              <a:solidFill>
                <a:schemeClr val="accent2">
                  <a:lumMod val="75000"/>
                </a:schemeClr>
              </a:solidFill>
              <a:latin typeface="Times New Roman" pitchFamily="18" charset="0"/>
              <a:cs typeface="Times New Roman" pitchFamily="18" charset="0"/>
            </a:endParaRPr>
          </a:p>
        </p:txBody>
      </p:sp>
      <p:pic>
        <p:nvPicPr>
          <p:cNvPr id="4" name="Picture 5" descr="Копия Изображение 001"/>
          <p:cNvPicPr>
            <a:picLocks noChangeAspect="1" noChangeArrowheads="1"/>
          </p:cNvPicPr>
          <p:nvPr/>
        </p:nvPicPr>
        <p:blipFill>
          <a:blip r:embed="rId2" cstate="print"/>
          <a:srcRect/>
          <a:stretch>
            <a:fillRect/>
          </a:stretch>
        </p:blipFill>
        <p:spPr bwMode="auto">
          <a:xfrm>
            <a:off x="685800" y="1219201"/>
            <a:ext cx="3598168" cy="2857872"/>
          </a:xfrm>
          <a:prstGeom prst="rect">
            <a:avLst/>
          </a:prstGeom>
          <a:noFill/>
          <a:ln w="9525">
            <a:noFill/>
            <a:miter lim="800000"/>
            <a:headEnd/>
            <a:tailEnd/>
          </a:ln>
        </p:spPr>
      </p:pic>
      <p:sp>
        <p:nvSpPr>
          <p:cNvPr id="5" name="TextBox 4"/>
          <p:cNvSpPr txBox="1"/>
          <p:nvPr/>
        </p:nvSpPr>
        <p:spPr>
          <a:xfrm>
            <a:off x="5004048" y="1196752"/>
            <a:ext cx="3816424" cy="1754326"/>
          </a:xfrm>
          <a:prstGeom prst="rect">
            <a:avLst/>
          </a:prstGeom>
          <a:noFill/>
        </p:spPr>
        <p:txBody>
          <a:bodyPr wrap="square" rtlCol="0">
            <a:spAutoFit/>
          </a:bodyPr>
          <a:lstStyle/>
          <a:p>
            <a:r>
              <a:rPr lang="ru-RU" dirty="0" smtClean="0">
                <a:solidFill>
                  <a:schemeClr val="accent2">
                    <a:lumMod val="75000"/>
                  </a:schemeClr>
                </a:solidFill>
                <a:latin typeface="Times New Roman" pitchFamily="18" charset="0"/>
                <a:cs typeface="Times New Roman" pitchFamily="18" charset="0"/>
              </a:rPr>
              <a:t>Чтобы разделить окружность на восемь равных частей нужно провести две пары диаметров, или сориентировав </a:t>
            </a:r>
            <a:r>
              <a:rPr lang="ru-RU" dirty="0" err="1" smtClean="0">
                <a:solidFill>
                  <a:schemeClr val="accent2">
                    <a:lumMod val="75000"/>
                  </a:schemeClr>
                </a:solidFill>
                <a:latin typeface="Times New Roman" pitchFamily="18" charset="0"/>
                <a:cs typeface="Times New Roman" pitchFamily="18" charset="0"/>
              </a:rPr>
              <a:t>равностронний</a:t>
            </a:r>
            <a:r>
              <a:rPr lang="ru-RU" dirty="0" smtClean="0">
                <a:solidFill>
                  <a:schemeClr val="accent2">
                    <a:lumMod val="75000"/>
                  </a:schemeClr>
                </a:solidFill>
                <a:latin typeface="Times New Roman" pitchFamily="18" charset="0"/>
                <a:cs typeface="Times New Roman" pitchFamily="18" charset="0"/>
              </a:rPr>
              <a:t> треугольник разделить четвертую часть окружности пополам.</a:t>
            </a:r>
            <a:endParaRPr lang="ru-RU" dirty="0">
              <a:solidFill>
                <a:schemeClr val="accent2">
                  <a:lumMod val="75000"/>
                </a:schemeClr>
              </a:solidFill>
              <a:latin typeface="Times New Roman" pitchFamily="18" charset="0"/>
              <a:cs typeface="Times New Roman" pitchFamily="18" charset="0"/>
            </a:endParaRPr>
          </a:p>
        </p:txBody>
      </p:sp>
      <p:pic>
        <p:nvPicPr>
          <p:cNvPr id="6" name="Picture 4" descr="Копия Копия Изображение 001"/>
          <p:cNvPicPr>
            <a:picLocks noChangeAspect="1" noChangeArrowheads="1"/>
          </p:cNvPicPr>
          <p:nvPr/>
        </p:nvPicPr>
        <p:blipFill>
          <a:blip r:embed="rId3" cstate="print"/>
          <a:srcRect/>
          <a:stretch>
            <a:fillRect/>
          </a:stretch>
        </p:blipFill>
        <p:spPr bwMode="auto">
          <a:xfrm>
            <a:off x="5864225" y="3284984"/>
            <a:ext cx="3279775" cy="3279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4986" y="260648"/>
            <a:ext cx="8229600" cy="940966"/>
          </a:xfrm>
        </p:spPr>
        <p:txBody>
          <a:bodyPr>
            <a:normAutofit fontScale="90000"/>
          </a:bodyPr>
          <a:lstStyle/>
          <a:p>
            <a:r>
              <a:rPr lang="ru-RU" sz="3100" b="1" i="1" dirty="0" smtClean="0">
                <a:solidFill>
                  <a:srgbClr val="C00000"/>
                </a:solidFill>
                <a:latin typeface="Times New Roman" pitchFamily="18" charset="0"/>
                <a:cs typeface="Times New Roman" pitchFamily="18" charset="0"/>
              </a:rPr>
              <a:t>Деление окружности на три равные </a:t>
            </a:r>
            <a:r>
              <a:rPr lang="ru-RU" sz="3100" b="1" i="1" dirty="0" smtClean="0">
                <a:solidFill>
                  <a:srgbClr val="C00000"/>
                </a:solidFill>
                <a:latin typeface="Times New Roman" pitchFamily="18" charset="0"/>
                <a:cs typeface="Times New Roman" pitchFamily="18" charset="0"/>
              </a:rPr>
              <a:t>части </a:t>
            </a:r>
            <a:r>
              <a:rPr lang="ru-RU" dirty="0" smtClean="0"/>
              <a:t/>
            </a:r>
            <a:br>
              <a:rPr lang="ru-RU" dirty="0" smtClean="0"/>
            </a:br>
            <a:endParaRPr lang="ru-RU" dirty="0"/>
          </a:p>
        </p:txBody>
      </p:sp>
      <p:sp>
        <p:nvSpPr>
          <p:cNvPr id="9" name="Содержимое 8"/>
          <p:cNvSpPr>
            <a:spLocks noGrp="1"/>
          </p:cNvSpPr>
          <p:nvPr>
            <p:ph idx="1"/>
          </p:nvPr>
        </p:nvSpPr>
        <p:spPr>
          <a:xfrm>
            <a:off x="457200" y="1268760"/>
            <a:ext cx="8686800" cy="5256584"/>
          </a:xfrm>
        </p:spPr>
        <p:txBody>
          <a:bodyPr/>
          <a:lstStyle/>
          <a:p>
            <a:endParaRPr lang="ru-RU" dirty="0"/>
          </a:p>
        </p:txBody>
      </p:sp>
      <p:pic>
        <p:nvPicPr>
          <p:cNvPr id="5" name="Picture 9" descr="Изображение 005"/>
          <p:cNvPicPr>
            <a:picLocks noChangeAspect="1" noChangeArrowheads="1"/>
          </p:cNvPicPr>
          <p:nvPr/>
        </p:nvPicPr>
        <p:blipFill>
          <a:blip r:embed="rId2" cstate="print"/>
          <a:srcRect/>
          <a:stretch>
            <a:fillRect/>
          </a:stretch>
        </p:blipFill>
        <p:spPr>
          <a:xfrm>
            <a:off x="5510213" y="3922713"/>
            <a:ext cx="2338387" cy="2203450"/>
          </a:xfrm>
          <a:prstGeom prst="rect">
            <a:avLst/>
          </a:prstGeom>
        </p:spPr>
      </p:pic>
      <p:pic>
        <p:nvPicPr>
          <p:cNvPr id="6" name="Picture 8" descr="Изображение 004"/>
          <p:cNvPicPr>
            <a:picLocks noChangeAspect="1" noChangeArrowheads="1"/>
          </p:cNvPicPr>
          <p:nvPr/>
        </p:nvPicPr>
        <p:blipFill>
          <a:blip r:embed="rId3" cstate="print"/>
          <a:srcRect/>
          <a:stretch>
            <a:fillRect/>
          </a:stretch>
        </p:blipFill>
        <p:spPr>
          <a:xfrm>
            <a:off x="5429250" y="1598613"/>
            <a:ext cx="2468563" cy="2171700"/>
          </a:xfrm>
          <a:prstGeom prst="rect">
            <a:avLst/>
          </a:prstGeom>
        </p:spPr>
      </p:pic>
      <p:sp>
        <p:nvSpPr>
          <p:cNvPr id="7" name="Прямоугольник 6"/>
          <p:cNvSpPr/>
          <p:nvPr/>
        </p:nvSpPr>
        <p:spPr>
          <a:xfrm>
            <a:off x="1115616" y="1988840"/>
            <a:ext cx="2592288" cy="2031325"/>
          </a:xfrm>
          <a:prstGeom prst="rect">
            <a:avLst/>
          </a:prstGeom>
        </p:spPr>
        <p:txBody>
          <a:bodyPr wrap="square">
            <a:spAutoFit/>
          </a:bodyPr>
          <a:lstStyle/>
          <a:p>
            <a:pPr>
              <a:lnSpc>
                <a:spcPct val="90000"/>
              </a:lnSpc>
              <a:defRPr/>
            </a:pPr>
            <a:r>
              <a:rPr lang="ru-RU" sz="2000" dirty="0" smtClean="0">
                <a:solidFill>
                  <a:schemeClr val="tx2">
                    <a:lumMod val="50000"/>
                  </a:schemeClr>
                </a:solidFill>
                <a:latin typeface="Times New Roman" pitchFamily="18" charset="0"/>
                <a:cs typeface="Times New Roman" pitchFamily="18" charset="0"/>
              </a:rPr>
              <a:t>Из точки А провести дугу ВС, равную радиусу окружности АО.</a:t>
            </a:r>
          </a:p>
          <a:p>
            <a:pPr>
              <a:lnSpc>
                <a:spcPct val="90000"/>
              </a:lnSpc>
              <a:defRPr/>
            </a:pPr>
            <a:r>
              <a:rPr lang="ru-RU" sz="2000" dirty="0" smtClean="0">
                <a:solidFill>
                  <a:schemeClr val="tx2">
                    <a:lumMod val="50000"/>
                  </a:schemeClr>
                </a:solidFill>
                <a:latin typeface="Times New Roman" pitchFamily="18" charset="0"/>
                <a:cs typeface="Times New Roman" pitchFamily="18" charset="0"/>
              </a:rPr>
              <a:t>Соединить хордой точки  В и С. А точки В и С </a:t>
            </a:r>
            <a:r>
              <a:rPr lang="ru-RU" sz="2000" dirty="0" err="1" smtClean="0">
                <a:solidFill>
                  <a:schemeClr val="tx2">
                    <a:lumMod val="50000"/>
                  </a:schemeClr>
                </a:solidFill>
                <a:latin typeface="Times New Roman" pitchFamily="18" charset="0"/>
                <a:cs typeface="Times New Roman" pitchFamily="18" charset="0"/>
              </a:rPr>
              <a:t>с</a:t>
            </a:r>
            <a:r>
              <a:rPr lang="ru-RU" sz="2000" dirty="0" smtClean="0">
                <a:solidFill>
                  <a:schemeClr val="tx2">
                    <a:lumMod val="50000"/>
                  </a:schemeClr>
                </a:solidFill>
                <a:latin typeface="Times New Roman" pitchFamily="18" charset="0"/>
                <a:cs typeface="Times New Roman" pitchFamily="18" charset="0"/>
              </a:rPr>
              <a:t> точкой  </a:t>
            </a:r>
            <a:r>
              <a:rPr lang="en-US" sz="2000" dirty="0" smtClean="0">
                <a:solidFill>
                  <a:schemeClr val="tx2">
                    <a:lumMod val="50000"/>
                  </a:schemeClr>
                </a:solidFill>
                <a:latin typeface="Times New Roman" pitchFamily="18" charset="0"/>
                <a:cs typeface="Times New Roman" pitchFamily="18" charset="0"/>
              </a:rPr>
              <a:t>D</a:t>
            </a:r>
            <a:r>
              <a:rPr lang="ru-RU" sz="2000" dirty="0" smtClean="0">
                <a:solidFill>
                  <a:schemeClr val="tx2">
                    <a:lumMod val="50000"/>
                  </a:schemeClr>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1080120"/>
          </a:xfrm>
        </p:spPr>
        <p:txBody>
          <a:bodyPr>
            <a:normAutofit/>
          </a:bodyPr>
          <a:lstStyle/>
          <a:p>
            <a:r>
              <a:rPr lang="ru-RU" sz="3200" b="1" i="1" dirty="0" smtClean="0">
                <a:solidFill>
                  <a:schemeClr val="accent2">
                    <a:lumMod val="50000"/>
                  </a:schemeClr>
                </a:solidFill>
                <a:latin typeface="Times New Roman" pitchFamily="18" charset="0"/>
                <a:cs typeface="Times New Roman" pitchFamily="18" charset="0"/>
              </a:rPr>
              <a:t>Деление окружности на шесть равных частей</a:t>
            </a:r>
            <a:endParaRPr lang="ru-RU" sz="3200" b="1" i="1" dirty="0">
              <a:solidFill>
                <a:schemeClr val="accent2">
                  <a:lumMod val="50000"/>
                </a:schemeClr>
              </a:solidFill>
              <a:latin typeface="Times New Roman" pitchFamily="18" charset="0"/>
              <a:cs typeface="Times New Roman" pitchFamily="18" charset="0"/>
            </a:endParaRPr>
          </a:p>
        </p:txBody>
      </p:sp>
      <p:pic>
        <p:nvPicPr>
          <p:cNvPr id="4098" name="Picture 2" descr="D:\126.jpg"/>
          <p:cNvPicPr>
            <a:picLocks noGrp="1" noChangeAspect="1" noChangeArrowheads="1"/>
          </p:cNvPicPr>
          <p:nvPr>
            <p:ph idx="1"/>
          </p:nvPr>
        </p:nvPicPr>
        <p:blipFill>
          <a:blip r:embed="rId2" cstate="print"/>
          <a:srcRect/>
          <a:stretch>
            <a:fillRect/>
          </a:stretch>
        </p:blipFill>
        <p:spPr bwMode="auto">
          <a:xfrm>
            <a:off x="4788024" y="1988840"/>
            <a:ext cx="3312368" cy="3240360"/>
          </a:xfrm>
          <a:prstGeom prst="rect">
            <a:avLst/>
          </a:prstGeom>
          <a:noFill/>
        </p:spPr>
      </p:pic>
      <p:sp>
        <p:nvSpPr>
          <p:cNvPr id="5" name="Прямоугольник 4"/>
          <p:cNvSpPr/>
          <p:nvPr/>
        </p:nvSpPr>
        <p:spPr>
          <a:xfrm>
            <a:off x="1187624" y="1628800"/>
            <a:ext cx="3024336" cy="4093428"/>
          </a:xfrm>
          <a:prstGeom prst="rect">
            <a:avLst/>
          </a:prstGeom>
        </p:spPr>
        <p:txBody>
          <a:bodyPr wrap="square">
            <a:spAutoFit/>
          </a:bodyPr>
          <a:lstStyle/>
          <a:p>
            <a:r>
              <a:rPr lang="ru-RU" sz="2000" dirty="0" smtClean="0">
                <a:solidFill>
                  <a:schemeClr val="accent2">
                    <a:lumMod val="50000"/>
                  </a:schemeClr>
                </a:solidFill>
                <a:latin typeface="Times New Roman" pitchFamily="18" charset="0"/>
                <a:cs typeface="Times New Roman" pitchFamily="18" charset="0"/>
              </a:rPr>
              <a:t>Для деления окружности на шесть равных частей надо из точек 1 и 4 пересечения центровой линии с окружностью сделать на окружности по две засечки радиусом R, равным радиусу окружности. Соединив полученные точки отрезками прямых, получим правильный шестиугольник</a:t>
            </a:r>
            <a:endParaRPr lang="ru-RU" sz="2000" dirty="0">
              <a:solidFill>
                <a:schemeClr val="accent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08720"/>
            <a:ext cx="8229600" cy="936104"/>
          </a:xfrm>
        </p:spPr>
        <p:txBody>
          <a:bodyPr>
            <a:normAutofit fontScale="90000"/>
          </a:bodyPr>
          <a:lstStyle/>
          <a:p>
            <a:pPr algn="ctr"/>
            <a:r>
              <a:rPr lang="ru-RU" sz="3100" b="1" i="1" dirty="0" smtClean="0">
                <a:solidFill>
                  <a:srgbClr val="C00000"/>
                </a:solidFill>
                <a:latin typeface="Times New Roman" pitchFamily="18" charset="0"/>
                <a:cs typeface="Times New Roman" pitchFamily="18" charset="0"/>
              </a:rPr>
              <a:t>Деление окружности на двенадцать </a:t>
            </a:r>
            <a:r>
              <a:rPr lang="ru-RU" sz="3100" b="1" i="1" dirty="0" smtClean="0">
                <a:solidFill>
                  <a:srgbClr val="C00000"/>
                </a:solidFill>
                <a:latin typeface="Times New Roman" pitchFamily="18" charset="0"/>
                <a:cs typeface="Times New Roman" pitchFamily="18" charset="0"/>
              </a:rPr>
              <a:t/>
            </a:r>
            <a:br>
              <a:rPr lang="ru-RU" sz="3100" b="1" i="1" dirty="0" smtClean="0">
                <a:solidFill>
                  <a:srgbClr val="C00000"/>
                </a:solidFill>
                <a:latin typeface="Times New Roman" pitchFamily="18" charset="0"/>
                <a:cs typeface="Times New Roman" pitchFamily="18" charset="0"/>
              </a:rPr>
            </a:br>
            <a:r>
              <a:rPr lang="ru-RU" sz="3100" b="1" i="1" dirty="0" smtClean="0">
                <a:solidFill>
                  <a:srgbClr val="C00000"/>
                </a:solidFill>
                <a:latin typeface="Times New Roman" pitchFamily="18" charset="0"/>
                <a:cs typeface="Times New Roman" pitchFamily="18" charset="0"/>
              </a:rPr>
              <a:t>равных частей</a:t>
            </a:r>
            <a:r>
              <a:rPr lang="ru-RU" dirty="0" smtClean="0"/>
              <a:t/>
            </a:r>
            <a:br>
              <a:rPr lang="ru-RU" dirty="0" smtClean="0"/>
            </a:br>
            <a:endParaRPr lang="ru-RU" dirty="0"/>
          </a:p>
        </p:txBody>
      </p:sp>
      <p:pic>
        <p:nvPicPr>
          <p:cNvPr id="5122" name="Picture 2" descr="D:\127.jpg"/>
          <p:cNvPicPr>
            <a:picLocks noGrp="1" noChangeAspect="1" noChangeArrowheads="1"/>
          </p:cNvPicPr>
          <p:nvPr>
            <p:ph idx="1"/>
          </p:nvPr>
        </p:nvPicPr>
        <p:blipFill>
          <a:blip r:embed="rId2" cstate="print"/>
          <a:srcRect/>
          <a:stretch>
            <a:fillRect/>
          </a:stretch>
        </p:blipFill>
        <p:spPr bwMode="auto">
          <a:xfrm>
            <a:off x="4932040" y="1844824"/>
            <a:ext cx="3816424" cy="3744416"/>
          </a:xfrm>
          <a:prstGeom prst="rect">
            <a:avLst/>
          </a:prstGeom>
          <a:noFill/>
        </p:spPr>
      </p:pic>
      <p:sp>
        <p:nvSpPr>
          <p:cNvPr id="5" name="Прямоугольник 4"/>
          <p:cNvSpPr/>
          <p:nvPr/>
        </p:nvSpPr>
        <p:spPr>
          <a:xfrm>
            <a:off x="683568" y="1443841"/>
            <a:ext cx="4536504" cy="4370427"/>
          </a:xfrm>
          <a:prstGeom prst="rect">
            <a:avLst/>
          </a:prstGeom>
        </p:spPr>
        <p:txBody>
          <a:bodyPr wrap="square">
            <a:spAutoFit/>
          </a:bodyPr>
          <a:lstStyle/>
          <a:p>
            <a:endParaRPr lang="ru-RU" dirty="0" smtClean="0"/>
          </a:p>
          <a:p>
            <a:r>
              <a:rPr lang="ru-RU" sz="2000" b="1" i="1" dirty="0" smtClean="0"/>
              <a:t>Чтобы разделить окружность на двенадцать равных частей, надо окружность поделить на четыре части взаимно перпендикулярными диаметрами. Приняв точки пересечения диаметров с окружностью </a:t>
            </a:r>
            <a:r>
              <a:rPr lang="ru-RU" sz="2000" b="1" i="1" dirty="0" smtClean="0">
                <a:solidFill>
                  <a:srgbClr val="C00000"/>
                </a:solidFill>
              </a:rPr>
              <a:t>А, В, С, D </a:t>
            </a:r>
            <a:r>
              <a:rPr lang="ru-RU" sz="2000" b="1" i="1" dirty="0" smtClean="0"/>
              <a:t>за центры, величиной радиуса проводят четыре дуги до пересечения с окружностью. Полученные точки </a:t>
            </a:r>
            <a:r>
              <a:rPr lang="ru-RU" sz="2000" b="1" i="1" dirty="0" smtClean="0">
                <a:solidFill>
                  <a:srgbClr val="C00000"/>
                </a:solidFill>
              </a:rPr>
              <a:t>1, 2, 3, 4, 5, 6, 7, 8</a:t>
            </a:r>
            <a:r>
              <a:rPr lang="ru-RU" sz="2000" b="1" i="1" dirty="0" smtClean="0"/>
              <a:t> и точки </a:t>
            </a:r>
            <a:r>
              <a:rPr lang="ru-RU" sz="2000" b="1" i="1" dirty="0" smtClean="0">
                <a:solidFill>
                  <a:srgbClr val="C00000"/>
                </a:solidFill>
              </a:rPr>
              <a:t>А, В, С, D </a:t>
            </a:r>
            <a:r>
              <a:rPr lang="ru-RU" sz="2000" b="1" i="1" dirty="0" smtClean="0"/>
              <a:t>разделяют окружность на двенадцать равных частей</a:t>
            </a:r>
            <a:endParaRPr lang="ru-RU" sz="2000" b="1" i="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367</TotalTime>
  <Words>639</Words>
  <Application>Microsoft Office PowerPoint</Application>
  <PresentationFormat>Экран (4:3)</PresentationFormat>
  <Paragraphs>40</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Поток</vt:lpstr>
      <vt:lpstr>Деление окружности  на равные части</vt:lpstr>
      <vt:lpstr>Презентация PowerPoint</vt:lpstr>
      <vt:lpstr>Презентация PowerPoint</vt:lpstr>
      <vt:lpstr>Презентация PowerPoint</vt:lpstr>
      <vt:lpstr>Деление окружности на четыре равные части </vt:lpstr>
      <vt:lpstr>Деление окружности на восемь равных частей </vt:lpstr>
      <vt:lpstr>Деление окружности на три равные части  </vt:lpstr>
      <vt:lpstr>Деление окружности на шесть равных частей</vt:lpstr>
      <vt:lpstr>Деление окружности на двенадцать  равных частей </vt:lpstr>
      <vt:lpstr>Деление окружности на пять равных частей </vt:lpstr>
      <vt:lpstr> Деление окружности на десять равных частей </vt:lpstr>
      <vt:lpstr>Деление окружности на семь равных частей</vt:lpstr>
      <vt:lpstr>Презентация PowerPoint</vt:lpstr>
      <vt:lpstr>Выполните один из вариантов орнамента, используя правила деления окружности на равные части.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44</cp:revision>
  <cp:lastPrinted>2014-01-18T12:35:26Z</cp:lastPrinted>
  <dcterms:modified xsi:type="dcterms:W3CDTF">2014-01-18T12:39:27Z</dcterms:modified>
</cp:coreProperties>
</file>