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05" autoAdjust="0"/>
  </p:normalViewPr>
  <p:slideViewPr>
    <p:cSldViewPr>
      <p:cViewPr varScale="1">
        <p:scale>
          <a:sx n="80" d="100"/>
          <a:sy n="80" d="100"/>
        </p:scale>
        <p:origin x="-103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7EF50-C940-449B-87E2-8495CBA27B7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6BA0491-1FA6-46D6-AC93-0547B9E8BB07}">
      <dgm:prSet phldrT="[Текст]" custT="1"/>
      <dgm:spPr/>
      <dgm:t>
        <a:bodyPr/>
        <a:lstStyle/>
        <a:p>
          <a:r>
            <a:rPr lang="ru-RU" sz="2400" dirty="0" smtClean="0"/>
            <a:t>Язычество</a:t>
          </a:r>
          <a:endParaRPr lang="ru-RU" sz="2400" dirty="0"/>
        </a:p>
      </dgm:t>
    </dgm:pt>
    <dgm:pt modelId="{416D0823-843C-4521-AB46-229B10184467}" type="parTrans" cxnId="{F969351F-FD4B-471E-B1E1-89EBA49D58B0}">
      <dgm:prSet/>
      <dgm:spPr/>
      <dgm:t>
        <a:bodyPr/>
        <a:lstStyle/>
        <a:p>
          <a:endParaRPr lang="ru-RU"/>
        </a:p>
      </dgm:t>
    </dgm:pt>
    <dgm:pt modelId="{6D76DF46-93EA-4B00-93F2-E9B92791D28D}" type="sibTrans" cxnId="{F969351F-FD4B-471E-B1E1-89EBA49D58B0}">
      <dgm:prSet/>
      <dgm:spPr/>
      <dgm:t>
        <a:bodyPr/>
        <a:lstStyle/>
        <a:p>
          <a:endParaRPr lang="ru-RU"/>
        </a:p>
      </dgm:t>
    </dgm:pt>
    <dgm:pt modelId="{9469A0F9-FC14-4B95-BAE1-23025252CBEB}">
      <dgm:prSet phldrT="[Текст]"/>
      <dgm:spPr/>
      <dgm:t>
        <a:bodyPr/>
        <a:lstStyle/>
        <a:p>
          <a:r>
            <a:rPr lang="ru-RU" b="0" i="0" dirty="0" smtClean="0"/>
            <a:t>это общее название всех исконных верований разных народов, берущих свое начало из глубины веков</a:t>
          </a:r>
          <a:endParaRPr lang="ru-RU" dirty="0"/>
        </a:p>
      </dgm:t>
    </dgm:pt>
    <dgm:pt modelId="{59AE9D6A-4BF6-4CDF-8895-B9055ECBA8E0}" type="parTrans" cxnId="{E581D9F7-FE53-4CC0-9967-79D262A7E166}">
      <dgm:prSet/>
      <dgm:spPr/>
      <dgm:t>
        <a:bodyPr/>
        <a:lstStyle/>
        <a:p>
          <a:endParaRPr lang="ru-RU"/>
        </a:p>
      </dgm:t>
    </dgm:pt>
    <dgm:pt modelId="{E50DDC3F-9980-437D-9A93-0B275E26841C}" type="sibTrans" cxnId="{E581D9F7-FE53-4CC0-9967-79D262A7E166}">
      <dgm:prSet/>
      <dgm:spPr/>
      <dgm:t>
        <a:bodyPr/>
        <a:lstStyle/>
        <a:p>
          <a:endParaRPr lang="ru-RU"/>
        </a:p>
      </dgm:t>
    </dgm:pt>
    <dgm:pt modelId="{EEA6A2D0-BBE2-45A9-B5C8-632B755D1EB7}">
      <dgm:prSet phldrT="[Текст]" custT="1"/>
      <dgm:spPr/>
      <dgm:t>
        <a:bodyPr/>
        <a:lstStyle/>
        <a:p>
          <a:r>
            <a:rPr lang="ru-RU" sz="1400" dirty="0" smtClean="0"/>
            <a:t>Поклонение нескольким богам</a:t>
          </a:r>
        </a:p>
        <a:p>
          <a:r>
            <a:rPr lang="ru-RU" sz="1200" dirty="0" smtClean="0"/>
            <a:t>(Например боги славянского язычества: Род – верховный бог,  </a:t>
          </a:r>
          <a:r>
            <a:rPr lang="ru-RU" sz="1200" b="0" i="0" dirty="0" smtClean="0"/>
            <a:t>Кощей – Бог подземного царства,  Ярило - Бог лета и веселья и т.д.</a:t>
          </a:r>
          <a:r>
            <a:rPr lang="ru-RU" sz="1200" dirty="0" smtClean="0"/>
            <a:t>)</a:t>
          </a:r>
        </a:p>
        <a:p>
          <a:r>
            <a:rPr lang="ru-RU" sz="1200" dirty="0" smtClean="0"/>
            <a:t>(</a:t>
          </a:r>
          <a:r>
            <a:rPr lang="ru-RU" sz="1200" b="0" i="0" dirty="0" smtClean="0"/>
            <a:t>Славянское язычество - это вера всего славянского народа. Одного из древнейших народов, в который входят сегодня: русские и украинцы, белорусы и поляки, чехи и словаки, болгары и македонцы, сербы и черногорцы, словенцы и хорваты. Все мы понимаем друг друга без особого труда, поскольку у нас общий язык. Мы печем блины, провожая Масленицу - Морену и рассказываем древние сказки про Бабу - Ягу. Хлеб у нас до сих пор всему голова, а гостеприимство в чести. На Купалу мы прыгаем через костры и ищем цветущий папоротник. В наших домах вместе с нами живут домовые, а в реках и озерах купаются русалки. Мы гадаем на Коляду, а иногда просто подкидываем монету. Мы чтим наших предков и в день памяти оставляем им подношения.</a:t>
          </a:r>
          <a:r>
            <a:rPr lang="ru-RU" sz="1200" dirty="0" smtClean="0"/>
            <a:t>)</a:t>
          </a:r>
          <a:endParaRPr lang="ru-RU" sz="1200" dirty="0"/>
        </a:p>
      </dgm:t>
    </dgm:pt>
    <dgm:pt modelId="{C4F75D13-0F3E-405E-951F-D199EBBC9167}" type="parTrans" cxnId="{C8CFF6A1-98BE-4362-8FA0-79B0EC260063}">
      <dgm:prSet/>
      <dgm:spPr/>
      <dgm:t>
        <a:bodyPr/>
        <a:lstStyle/>
        <a:p>
          <a:endParaRPr lang="ru-RU"/>
        </a:p>
      </dgm:t>
    </dgm:pt>
    <dgm:pt modelId="{0B91B5A1-9DD9-44DD-9BED-E7FEBB5B611A}" type="sibTrans" cxnId="{C8CFF6A1-98BE-4362-8FA0-79B0EC260063}">
      <dgm:prSet/>
      <dgm:spPr/>
      <dgm:t>
        <a:bodyPr/>
        <a:lstStyle/>
        <a:p>
          <a:endParaRPr lang="ru-RU"/>
        </a:p>
      </dgm:t>
    </dgm:pt>
    <dgm:pt modelId="{C151DE05-CEAD-4BFB-AE5B-0311C2C90A0D}" type="pres">
      <dgm:prSet presAssocID="{B817EF50-C940-449B-87E2-8495CBA27B79}" presName="CompostProcess" presStyleCnt="0">
        <dgm:presLayoutVars>
          <dgm:dir/>
          <dgm:resizeHandles val="exact"/>
        </dgm:presLayoutVars>
      </dgm:prSet>
      <dgm:spPr/>
    </dgm:pt>
    <dgm:pt modelId="{EEAB7B0D-CF1B-40FA-A207-1A59F438DCF9}" type="pres">
      <dgm:prSet presAssocID="{B817EF50-C940-449B-87E2-8495CBA27B79}" presName="arrow" presStyleLbl="bgShp" presStyleIdx="0" presStyleCnt="1"/>
      <dgm:spPr/>
    </dgm:pt>
    <dgm:pt modelId="{3E8BB7EF-3CF8-4052-8C12-B7E82590FDE3}" type="pres">
      <dgm:prSet presAssocID="{B817EF50-C940-449B-87E2-8495CBA27B79}" presName="linearProcess" presStyleCnt="0"/>
      <dgm:spPr/>
    </dgm:pt>
    <dgm:pt modelId="{788747B3-441C-4588-810F-20DB375811C5}" type="pres">
      <dgm:prSet presAssocID="{06BA0491-1FA6-46D6-AC93-0547B9E8BB07}" presName="textNode" presStyleLbl="node1" presStyleIdx="0" presStyleCnt="3" custScaleX="81852" custScaleY="79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DC8EA-2931-42E8-9C4C-9ED3DDFCD310}" type="pres">
      <dgm:prSet presAssocID="{6D76DF46-93EA-4B00-93F2-E9B92791D28D}" presName="sibTrans" presStyleCnt="0"/>
      <dgm:spPr/>
    </dgm:pt>
    <dgm:pt modelId="{E218165E-A7CF-4FEB-B9F1-636255CBB023}" type="pres">
      <dgm:prSet presAssocID="{9469A0F9-FC14-4B95-BAE1-23025252CBEB}" presName="textNode" presStyleLbl="node1" presStyleIdx="1" presStyleCnt="3" custScaleX="6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57383-EE23-4C04-AE9E-D24FF40FEC5F}" type="pres">
      <dgm:prSet presAssocID="{E50DDC3F-9980-437D-9A93-0B275E26841C}" presName="sibTrans" presStyleCnt="0"/>
      <dgm:spPr/>
    </dgm:pt>
    <dgm:pt modelId="{E3D6EF58-F23B-427B-B87F-7723CFDDF310}" type="pres">
      <dgm:prSet presAssocID="{EEA6A2D0-BBE2-45A9-B5C8-632B755D1EB7}" presName="textNode" presStyleLbl="node1" presStyleIdx="2" presStyleCnt="3" custScaleX="110849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406B02-ED59-477C-A91C-1EE73660BEA5}" type="presOf" srcId="{EEA6A2D0-BBE2-45A9-B5C8-632B755D1EB7}" destId="{E3D6EF58-F23B-427B-B87F-7723CFDDF310}" srcOrd="0" destOrd="0" presId="urn:microsoft.com/office/officeart/2005/8/layout/hProcess9"/>
    <dgm:cxn modelId="{25470B3D-A801-407C-93DC-90FDCD1A49B2}" type="presOf" srcId="{B817EF50-C940-449B-87E2-8495CBA27B79}" destId="{C151DE05-CEAD-4BFB-AE5B-0311C2C90A0D}" srcOrd="0" destOrd="0" presId="urn:microsoft.com/office/officeart/2005/8/layout/hProcess9"/>
    <dgm:cxn modelId="{E581D9F7-FE53-4CC0-9967-79D262A7E166}" srcId="{B817EF50-C940-449B-87E2-8495CBA27B79}" destId="{9469A0F9-FC14-4B95-BAE1-23025252CBEB}" srcOrd="1" destOrd="0" parTransId="{59AE9D6A-4BF6-4CDF-8895-B9055ECBA8E0}" sibTransId="{E50DDC3F-9980-437D-9A93-0B275E26841C}"/>
    <dgm:cxn modelId="{8CC33755-202C-4D54-BB95-07CC93B6813A}" type="presOf" srcId="{9469A0F9-FC14-4B95-BAE1-23025252CBEB}" destId="{E218165E-A7CF-4FEB-B9F1-636255CBB023}" srcOrd="0" destOrd="0" presId="urn:microsoft.com/office/officeart/2005/8/layout/hProcess9"/>
    <dgm:cxn modelId="{B500DCEE-48A1-4EA2-ABFA-AE6D6E92CEDD}" type="presOf" srcId="{06BA0491-1FA6-46D6-AC93-0547B9E8BB07}" destId="{788747B3-441C-4588-810F-20DB375811C5}" srcOrd="0" destOrd="0" presId="urn:microsoft.com/office/officeart/2005/8/layout/hProcess9"/>
    <dgm:cxn modelId="{F969351F-FD4B-471E-B1E1-89EBA49D58B0}" srcId="{B817EF50-C940-449B-87E2-8495CBA27B79}" destId="{06BA0491-1FA6-46D6-AC93-0547B9E8BB07}" srcOrd="0" destOrd="0" parTransId="{416D0823-843C-4521-AB46-229B10184467}" sibTransId="{6D76DF46-93EA-4B00-93F2-E9B92791D28D}"/>
    <dgm:cxn modelId="{C8CFF6A1-98BE-4362-8FA0-79B0EC260063}" srcId="{B817EF50-C940-449B-87E2-8495CBA27B79}" destId="{EEA6A2D0-BBE2-45A9-B5C8-632B755D1EB7}" srcOrd="2" destOrd="0" parTransId="{C4F75D13-0F3E-405E-951F-D199EBBC9167}" sibTransId="{0B91B5A1-9DD9-44DD-9BED-E7FEBB5B611A}"/>
    <dgm:cxn modelId="{E41C95B2-B6C3-4539-9055-705CA9B3BEDC}" type="presParOf" srcId="{C151DE05-CEAD-4BFB-AE5B-0311C2C90A0D}" destId="{EEAB7B0D-CF1B-40FA-A207-1A59F438DCF9}" srcOrd="0" destOrd="0" presId="urn:microsoft.com/office/officeart/2005/8/layout/hProcess9"/>
    <dgm:cxn modelId="{CE8B917B-DB61-4F4F-BA5C-BE995EE1F0FE}" type="presParOf" srcId="{C151DE05-CEAD-4BFB-AE5B-0311C2C90A0D}" destId="{3E8BB7EF-3CF8-4052-8C12-B7E82590FDE3}" srcOrd="1" destOrd="0" presId="urn:microsoft.com/office/officeart/2005/8/layout/hProcess9"/>
    <dgm:cxn modelId="{DA37ED7C-D7C1-4203-B048-83FBAD52D697}" type="presParOf" srcId="{3E8BB7EF-3CF8-4052-8C12-B7E82590FDE3}" destId="{788747B3-441C-4588-810F-20DB375811C5}" srcOrd="0" destOrd="0" presId="urn:microsoft.com/office/officeart/2005/8/layout/hProcess9"/>
    <dgm:cxn modelId="{0AF6A05E-9CAC-4C99-884E-B012E28CED26}" type="presParOf" srcId="{3E8BB7EF-3CF8-4052-8C12-B7E82590FDE3}" destId="{D9BDC8EA-2931-42E8-9C4C-9ED3DDFCD310}" srcOrd="1" destOrd="0" presId="urn:microsoft.com/office/officeart/2005/8/layout/hProcess9"/>
    <dgm:cxn modelId="{CF8763DC-91BD-4768-A64A-E28D88662428}" type="presParOf" srcId="{3E8BB7EF-3CF8-4052-8C12-B7E82590FDE3}" destId="{E218165E-A7CF-4FEB-B9F1-636255CBB023}" srcOrd="2" destOrd="0" presId="urn:microsoft.com/office/officeart/2005/8/layout/hProcess9"/>
    <dgm:cxn modelId="{13D429D7-CDCA-4FE6-B6C7-9256437841CD}" type="presParOf" srcId="{3E8BB7EF-3CF8-4052-8C12-B7E82590FDE3}" destId="{F9757383-EE23-4C04-AE9E-D24FF40FEC5F}" srcOrd="3" destOrd="0" presId="urn:microsoft.com/office/officeart/2005/8/layout/hProcess9"/>
    <dgm:cxn modelId="{0E16DDFA-874C-4F1E-86E2-88004557F321}" type="presParOf" srcId="{3E8BB7EF-3CF8-4052-8C12-B7E82590FDE3}" destId="{E3D6EF58-F23B-427B-B87F-7723CFDDF31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75728-EDE1-4FAA-AC9A-9891F7CE68C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6EEF140-8EE9-4F81-BEA0-07664FE5CDB0}">
      <dgm:prSet phldrT="[Текст]" custT="1"/>
      <dgm:spPr/>
      <dgm:t>
        <a:bodyPr/>
        <a:lstStyle/>
        <a:p>
          <a:r>
            <a:rPr lang="vi-VN" sz="3200" b="1" i="0" dirty="0" smtClean="0"/>
            <a:t>Христиа́нство</a:t>
          </a:r>
          <a:r>
            <a:rPr lang="ru-RU" sz="3200" b="1" i="0" dirty="0" smtClean="0"/>
            <a:t> -</a:t>
          </a:r>
          <a:endParaRPr lang="ru-RU" sz="3200" dirty="0"/>
        </a:p>
      </dgm:t>
    </dgm:pt>
    <dgm:pt modelId="{F04EB1B3-18CE-46C7-9988-3D11FC300996}" type="parTrans" cxnId="{2C78DCF7-AF20-47B3-8EAF-C0B8E6666E8B}">
      <dgm:prSet/>
      <dgm:spPr/>
      <dgm:t>
        <a:bodyPr/>
        <a:lstStyle/>
        <a:p>
          <a:endParaRPr lang="ru-RU"/>
        </a:p>
      </dgm:t>
    </dgm:pt>
    <dgm:pt modelId="{0CB18547-6875-4AA7-B423-609FEE77975F}" type="sibTrans" cxnId="{2C78DCF7-AF20-47B3-8EAF-C0B8E6666E8B}">
      <dgm:prSet/>
      <dgm:spPr/>
      <dgm:t>
        <a:bodyPr/>
        <a:lstStyle/>
        <a:p>
          <a:endParaRPr lang="ru-RU"/>
        </a:p>
      </dgm:t>
    </dgm:pt>
    <dgm:pt modelId="{E61A6A7E-3D93-4D13-8551-69946BB8F350}">
      <dgm:prSet phldrT="[Текст]" custT="1"/>
      <dgm:spPr/>
      <dgm:t>
        <a:bodyPr/>
        <a:lstStyle/>
        <a:p>
          <a:r>
            <a:rPr lang="ru-RU" sz="1000" dirty="0" smtClean="0"/>
            <a:t> </a:t>
          </a:r>
          <a:r>
            <a:rPr lang="ru-RU" sz="2000" dirty="0" smtClean="0"/>
            <a:t> Религия, </a:t>
          </a:r>
          <a:r>
            <a:rPr lang="ru-RU" sz="2000" b="0" i="0" dirty="0" smtClean="0"/>
            <a:t>основанная на жизни и учении Иисуса Христа. Христиане верят, что Иисус из г. Назарета есть Сын Божий и Спаситель человечества.</a:t>
          </a:r>
          <a:endParaRPr lang="ru-RU" sz="2000" dirty="0"/>
        </a:p>
      </dgm:t>
    </dgm:pt>
    <dgm:pt modelId="{9215BB7A-422F-4C91-811D-5B39DD824870}" type="parTrans" cxnId="{AD55803C-62CC-4E1C-B914-60FBBF813EA9}">
      <dgm:prSet/>
      <dgm:spPr/>
      <dgm:t>
        <a:bodyPr/>
        <a:lstStyle/>
        <a:p>
          <a:endParaRPr lang="ru-RU"/>
        </a:p>
      </dgm:t>
    </dgm:pt>
    <dgm:pt modelId="{9C645BAA-42C4-4495-8798-7A7C93CC20D5}" type="sibTrans" cxnId="{AD55803C-62CC-4E1C-B914-60FBBF813EA9}">
      <dgm:prSet/>
      <dgm:spPr/>
      <dgm:t>
        <a:bodyPr/>
        <a:lstStyle/>
        <a:p>
          <a:endParaRPr lang="ru-RU"/>
        </a:p>
      </dgm:t>
    </dgm:pt>
    <dgm:pt modelId="{406BB369-BBC4-4423-9F1B-1500A7A400A2}" type="pres">
      <dgm:prSet presAssocID="{D9775728-EDE1-4FAA-AC9A-9891F7CE68C9}" presName="Name0" presStyleCnt="0">
        <dgm:presLayoutVars>
          <dgm:dir/>
          <dgm:animLvl val="lvl"/>
          <dgm:resizeHandles val="exact"/>
        </dgm:presLayoutVars>
      </dgm:prSet>
      <dgm:spPr/>
    </dgm:pt>
    <dgm:pt modelId="{09D90AF3-5CBE-4DDE-8898-C44F993E4776}" type="pres">
      <dgm:prSet presAssocID="{D9775728-EDE1-4FAA-AC9A-9891F7CE68C9}" presName="dummy" presStyleCnt="0"/>
      <dgm:spPr/>
    </dgm:pt>
    <dgm:pt modelId="{BF2F4878-37E7-42E7-A4E2-567264E4A3C7}" type="pres">
      <dgm:prSet presAssocID="{D9775728-EDE1-4FAA-AC9A-9891F7CE68C9}" presName="linH" presStyleCnt="0"/>
      <dgm:spPr/>
    </dgm:pt>
    <dgm:pt modelId="{F31EE842-6822-436D-9064-4343AFEC9DB7}" type="pres">
      <dgm:prSet presAssocID="{D9775728-EDE1-4FAA-AC9A-9891F7CE68C9}" presName="padding1" presStyleCnt="0"/>
      <dgm:spPr/>
    </dgm:pt>
    <dgm:pt modelId="{798229B3-B9C5-4ADB-A11E-F0D867A077CE}" type="pres">
      <dgm:prSet presAssocID="{C6EEF140-8EE9-4F81-BEA0-07664FE5CDB0}" presName="linV" presStyleCnt="0"/>
      <dgm:spPr/>
    </dgm:pt>
    <dgm:pt modelId="{5BE186AF-A440-40B1-AAA9-91F67D7EEC6F}" type="pres">
      <dgm:prSet presAssocID="{C6EEF140-8EE9-4F81-BEA0-07664FE5CDB0}" presName="spVertical1" presStyleCnt="0"/>
      <dgm:spPr/>
    </dgm:pt>
    <dgm:pt modelId="{1A088FD7-AE4A-417B-8312-9BD2F5D58E71}" type="pres">
      <dgm:prSet presAssocID="{C6EEF140-8EE9-4F81-BEA0-07664FE5CDB0}" presName="parTx" presStyleLbl="revTx" presStyleIdx="0" presStyleCnt="2" custScaleX="176142" custScaleY="186433" custLinFactNeighborX="-17953" custLinFactNeighborY="8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8A469-58F1-4258-907F-1DF31902AA8D}" type="pres">
      <dgm:prSet presAssocID="{C6EEF140-8EE9-4F81-BEA0-07664FE5CDB0}" presName="spVertical2" presStyleCnt="0"/>
      <dgm:spPr/>
    </dgm:pt>
    <dgm:pt modelId="{DDB19808-A701-4ED8-9858-477DD8E5C447}" type="pres">
      <dgm:prSet presAssocID="{C6EEF140-8EE9-4F81-BEA0-07664FE5CDB0}" presName="spVertical3" presStyleCnt="0"/>
      <dgm:spPr/>
    </dgm:pt>
    <dgm:pt modelId="{0BE8382B-AF4E-4EC1-B959-D13C600E7C08}" type="pres">
      <dgm:prSet presAssocID="{0CB18547-6875-4AA7-B423-609FEE77975F}" presName="space" presStyleCnt="0"/>
      <dgm:spPr/>
    </dgm:pt>
    <dgm:pt modelId="{34C4E0C3-5EB9-4FFC-B077-9653AC51D84E}" type="pres">
      <dgm:prSet presAssocID="{E61A6A7E-3D93-4D13-8551-69946BB8F350}" presName="linV" presStyleCnt="0"/>
      <dgm:spPr/>
    </dgm:pt>
    <dgm:pt modelId="{0D8C4772-E887-4ABC-8FC3-9FCCDFC3F059}" type="pres">
      <dgm:prSet presAssocID="{E61A6A7E-3D93-4D13-8551-69946BB8F350}" presName="spVertical1" presStyleCnt="0"/>
      <dgm:spPr/>
    </dgm:pt>
    <dgm:pt modelId="{9655AA2E-6546-4397-877B-A278B396229D}" type="pres">
      <dgm:prSet presAssocID="{E61A6A7E-3D93-4D13-8551-69946BB8F350}" presName="parTx" presStyleLbl="revTx" presStyleIdx="1" presStyleCnt="2" custScaleX="183094" custScaleY="320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D0F16-3EBB-4FFF-BBDB-87E53A885172}" type="pres">
      <dgm:prSet presAssocID="{E61A6A7E-3D93-4D13-8551-69946BB8F350}" presName="spVertical2" presStyleCnt="0"/>
      <dgm:spPr/>
    </dgm:pt>
    <dgm:pt modelId="{DD0AD5C2-4F68-4BF5-B64E-4CD1F024926C}" type="pres">
      <dgm:prSet presAssocID="{E61A6A7E-3D93-4D13-8551-69946BB8F350}" presName="spVertical3" presStyleCnt="0"/>
      <dgm:spPr/>
    </dgm:pt>
    <dgm:pt modelId="{97018F9E-5458-417C-BDE4-C6B5F01A497F}" type="pres">
      <dgm:prSet presAssocID="{D9775728-EDE1-4FAA-AC9A-9891F7CE68C9}" presName="padding2" presStyleCnt="0"/>
      <dgm:spPr/>
    </dgm:pt>
    <dgm:pt modelId="{98A26005-FE14-4852-B3C8-501BDD00738A}" type="pres">
      <dgm:prSet presAssocID="{D9775728-EDE1-4FAA-AC9A-9891F7CE68C9}" presName="negArrow" presStyleCnt="0"/>
      <dgm:spPr/>
    </dgm:pt>
    <dgm:pt modelId="{C1A733FB-60DB-4391-9A33-7FFFA917A3F7}" type="pres">
      <dgm:prSet presAssocID="{D9775728-EDE1-4FAA-AC9A-9891F7CE68C9}" presName="backgroundArrow" presStyleLbl="node1" presStyleIdx="0" presStyleCnt="1" custScaleY="349937" custLinFactNeighborX="788"/>
      <dgm:spPr/>
    </dgm:pt>
  </dgm:ptLst>
  <dgm:cxnLst>
    <dgm:cxn modelId="{2C78DCF7-AF20-47B3-8EAF-C0B8E6666E8B}" srcId="{D9775728-EDE1-4FAA-AC9A-9891F7CE68C9}" destId="{C6EEF140-8EE9-4F81-BEA0-07664FE5CDB0}" srcOrd="0" destOrd="0" parTransId="{F04EB1B3-18CE-46C7-9988-3D11FC300996}" sibTransId="{0CB18547-6875-4AA7-B423-609FEE77975F}"/>
    <dgm:cxn modelId="{562C405A-8E4F-4326-937A-6255216F077F}" type="presOf" srcId="{D9775728-EDE1-4FAA-AC9A-9891F7CE68C9}" destId="{406BB369-BBC4-4423-9F1B-1500A7A400A2}" srcOrd="0" destOrd="0" presId="urn:microsoft.com/office/officeart/2005/8/layout/hProcess3"/>
    <dgm:cxn modelId="{90474342-A5B5-4F02-A7CE-F872B0CC7666}" type="presOf" srcId="{C6EEF140-8EE9-4F81-BEA0-07664FE5CDB0}" destId="{1A088FD7-AE4A-417B-8312-9BD2F5D58E71}" srcOrd="0" destOrd="0" presId="urn:microsoft.com/office/officeart/2005/8/layout/hProcess3"/>
    <dgm:cxn modelId="{E4AAFFE8-E077-44A7-BC82-DEEAE9FC715B}" type="presOf" srcId="{E61A6A7E-3D93-4D13-8551-69946BB8F350}" destId="{9655AA2E-6546-4397-877B-A278B396229D}" srcOrd="0" destOrd="0" presId="urn:microsoft.com/office/officeart/2005/8/layout/hProcess3"/>
    <dgm:cxn modelId="{AD55803C-62CC-4E1C-B914-60FBBF813EA9}" srcId="{D9775728-EDE1-4FAA-AC9A-9891F7CE68C9}" destId="{E61A6A7E-3D93-4D13-8551-69946BB8F350}" srcOrd="1" destOrd="0" parTransId="{9215BB7A-422F-4C91-811D-5B39DD824870}" sibTransId="{9C645BAA-42C4-4495-8798-7A7C93CC20D5}"/>
    <dgm:cxn modelId="{9B37B442-D43A-49A1-86BF-DCBF78AA3E4B}" type="presParOf" srcId="{406BB369-BBC4-4423-9F1B-1500A7A400A2}" destId="{09D90AF3-5CBE-4DDE-8898-C44F993E4776}" srcOrd="0" destOrd="0" presId="urn:microsoft.com/office/officeart/2005/8/layout/hProcess3"/>
    <dgm:cxn modelId="{DAAB2562-0D5B-43D4-ADED-B35ECD245DA2}" type="presParOf" srcId="{406BB369-BBC4-4423-9F1B-1500A7A400A2}" destId="{BF2F4878-37E7-42E7-A4E2-567264E4A3C7}" srcOrd="1" destOrd="0" presId="urn:microsoft.com/office/officeart/2005/8/layout/hProcess3"/>
    <dgm:cxn modelId="{6DD0D934-BF73-4456-9FAB-52016BB3D6AC}" type="presParOf" srcId="{BF2F4878-37E7-42E7-A4E2-567264E4A3C7}" destId="{F31EE842-6822-436D-9064-4343AFEC9DB7}" srcOrd="0" destOrd="0" presId="urn:microsoft.com/office/officeart/2005/8/layout/hProcess3"/>
    <dgm:cxn modelId="{5CBEE7E8-B55E-4E3F-9993-C8EB8F8C84CD}" type="presParOf" srcId="{BF2F4878-37E7-42E7-A4E2-567264E4A3C7}" destId="{798229B3-B9C5-4ADB-A11E-F0D867A077CE}" srcOrd="1" destOrd="0" presId="urn:microsoft.com/office/officeart/2005/8/layout/hProcess3"/>
    <dgm:cxn modelId="{9861BC71-8764-4B8E-BC32-E323AC75A58D}" type="presParOf" srcId="{798229B3-B9C5-4ADB-A11E-F0D867A077CE}" destId="{5BE186AF-A440-40B1-AAA9-91F67D7EEC6F}" srcOrd="0" destOrd="0" presId="urn:microsoft.com/office/officeart/2005/8/layout/hProcess3"/>
    <dgm:cxn modelId="{F0957660-9616-43C8-BF3F-30090EB0EC0E}" type="presParOf" srcId="{798229B3-B9C5-4ADB-A11E-F0D867A077CE}" destId="{1A088FD7-AE4A-417B-8312-9BD2F5D58E71}" srcOrd="1" destOrd="0" presId="urn:microsoft.com/office/officeart/2005/8/layout/hProcess3"/>
    <dgm:cxn modelId="{E45627A0-047B-4826-8503-F197F0B1220E}" type="presParOf" srcId="{798229B3-B9C5-4ADB-A11E-F0D867A077CE}" destId="{E208A469-58F1-4258-907F-1DF31902AA8D}" srcOrd="2" destOrd="0" presId="urn:microsoft.com/office/officeart/2005/8/layout/hProcess3"/>
    <dgm:cxn modelId="{5E60FA7A-5C52-4B1A-8A15-76D61CD85B2B}" type="presParOf" srcId="{798229B3-B9C5-4ADB-A11E-F0D867A077CE}" destId="{DDB19808-A701-4ED8-9858-477DD8E5C447}" srcOrd="3" destOrd="0" presId="urn:microsoft.com/office/officeart/2005/8/layout/hProcess3"/>
    <dgm:cxn modelId="{8C11CCFE-2FED-4CE9-B30F-3D15AA3ED1F5}" type="presParOf" srcId="{BF2F4878-37E7-42E7-A4E2-567264E4A3C7}" destId="{0BE8382B-AF4E-4EC1-B959-D13C600E7C08}" srcOrd="2" destOrd="0" presId="urn:microsoft.com/office/officeart/2005/8/layout/hProcess3"/>
    <dgm:cxn modelId="{A78A0C36-A221-4198-844B-AAAE9193F6CD}" type="presParOf" srcId="{BF2F4878-37E7-42E7-A4E2-567264E4A3C7}" destId="{34C4E0C3-5EB9-4FFC-B077-9653AC51D84E}" srcOrd="3" destOrd="0" presId="urn:microsoft.com/office/officeart/2005/8/layout/hProcess3"/>
    <dgm:cxn modelId="{E7B19A1E-664F-4607-9731-4610775D2210}" type="presParOf" srcId="{34C4E0C3-5EB9-4FFC-B077-9653AC51D84E}" destId="{0D8C4772-E887-4ABC-8FC3-9FCCDFC3F059}" srcOrd="0" destOrd="0" presId="urn:microsoft.com/office/officeart/2005/8/layout/hProcess3"/>
    <dgm:cxn modelId="{79BE13FC-7FF5-41F8-A035-995F39CDDAEB}" type="presParOf" srcId="{34C4E0C3-5EB9-4FFC-B077-9653AC51D84E}" destId="{9655AA2E-6546-4397-877B-A278B396229D}" srcOrd="1" destOrd="0" presId="urn:microsoft.com/office/officeart/2005/8/layout/hProcess3"/>
    <dgm:cxn modelId="{7674E29B-F6F2-46C1-87A0-1E6AEF2C3334}" type="presParOf" srcId="{34C4E0C3-5EB9-4FFC-B077-9653AC51D84E}" destId="{12DD0F16-3EBB-4FFF-BBDB-87E53A885172}" srcOrd="2" destOrd="0" presId="urn:microsoft.com/office/officeart/2005/8/layout/hProcess3"/>
    <dgm:cxn modelId="{6BBCF9A6-3B4A-4EC9-92FA-A514C2AB3A00}" type="presParOf" srcId="{34C4E0C3-5EB9-4FFC-B077-9653AC51D84E}" destId="{DD0AD5C2-4F68-4BF5-B64E-4CD1F024926C}" srcOrd="3" destOrd="0" presId="urn:microsoft.com/office/officeart/2005/8/layout/hProcess3"/>
    <dgm:cxn modelId="{22E9EE50-EA92-4444-B302-824D51B73CE1}" type="presParOf" srcId="{BF2F4878-37E7-42E7-A4E2-567264E4A3C7}" destId="{97018F9E-5458-417C-BDE4-C6B5F01A497F}" srcOrd="4" destOrd="0" presId="urn:microsoft.com/office/officeart/2005/8/layout/hProcess3"/>
    <dgm:cxn modelId="{5EAC7258-0F52-4D1E-82B9-89EA05F47454}" type="presParOf" srcId="{BF2F4878-37E7-42E7-A4E2-567264E4A3C7}" destId="{98A26005-FE14-4852-B3C8-501BDD00738A}" srcOrd="5" destOrd="0" presId="urn:microsoft.com/office/officeart/2005/8/layout/hProcess3"/>
    <dgm:cxn modelId="{5D0B98E5-4845-4BB7-8491-A3A09C3FA528}" type="presParOf" srcId="{BF2F4878-37E7-42E7-A4E2-567264E4A3C7}" destId="{C1A733FB-60DB-4391-9A33-7FFFA917A3F7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AB7B0D-CF1B-40FA-A207-1A59F438DCF9}">
      <dsp:nvSpPr>
        <dsp:cNvPr id="0" name=""/>
        <dsp:cNvSpPr/>
      </dsp:nvSpPr>
      <dsp:spPr>
        <a:xfrm>
          <a:off x="666988" y="0"/>
          <a:ext cx="7559198" cy="37163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747B3-441C-4588-810F-20DB375811C5}">
      <dsp:nvSpPr>
        <dsp:cNvPr id="0" name=""/>
        <dsp:cNvSpPr/>
      </dsp:nvSpPr>
      <dsp:spPr>
        <a:xfrm>
          <a:off x="2570" y="1268757"/>
          <a:ext cx="2672846" cy="1178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Язычество</a:t>
          </a:r>
          <a:endParaRPr lang="ru-RU" sz="2400" kern="1200" dirty="0"/>
        </a:p>
      </dsp:txBody>
      <dsp:txXfrm>
        <a:off x="2570" y="1268757"/>
        <a:ext cx="2672846" cy="1178822"/>
      </dsp:txXfrm>
    </dsp:sp>
    <dsp:sp modelId="{E218165E-A7CF-4FEB-B9F1-636255CBB023}">
      <dsp:nvSpPr>
        <dsp:cNvPr id="0" name=""/>
        <dsp:cNvSpPr/>
      </dsp:nvSpPr>
      <dsp:spPr>
        <a:xfrm>
          <a:off x="2838689" y="1114901"/>
          <a:ext cx="2268908" cy="1486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это общее название всех исконных верований разных народов, берущих свое начало из глубины веков</a:t>
          </a:r>
          <a:endParaRPr lang="ru-RU" sz="1400" kern="1200" dirty="0"/>
        </a:p>
      </dsp:txBody>
      <dsp:txXfrm>
        <a:off x="2838689" y="1114901"/>
        <a:ext cx="2268908" cy="1486534"/>
      </dsp:txXfrm>
    </dsp:sp>
    <dsp:sp modelId="{E3D6EF58-F23B-427B-B87F-7723CFDDF310}">
      <dsp:nvSpPr>
        <dsp:cNvPr id="0" name=""/>
        <dsp:cNvSpPr/>
      </dsp:nvSpPr>
      <dsp:spPr>
        <a:xfrm>
          <a:off x="5270871" y="0"/>
          <a:ext cx="3619732" cy="3716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Поклонение нескольким богам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(Например боги славянского язычества: Род – верховный бог,  </a:t>
          </a:r>
          <a:r>
            <a:rPr lang="ru-RU" sz="1200" b="0" i="0" kern="1200" dirty="0" smtClean="0"/>
            <a:t>Кощей – Бог подземного царства,  Ярило - Бог лета и веселья и т.д.</a:t>
          </a:r>
          <a:r>
            <a:rPr lang="ru-RU" sz="1200" kern="1200" dirty="0" smtClean="0"/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</a:t>
          </a:r>
          <a:r>
            <a:rPr lang="ru-RU" sz="1200" b="0" i="0" kern="1200" dirty="0" smtClean="0"/>
            <a:t>Славянское язычество - это вера всего славянского народа. Одного из древнейших народов, в который входят сегодня: русские и украинцы, белорусы и поляки, чехи и словаки, болгары и македонцы, сербы и черногорцы, словенцы и хорваты. Все мы понимаем друг друга без особого труда, поскольку у нас общий язык. Мы печем блины, провожая Масленицу - Морену и рассказываем древние сказки про Бабу - Ягу. Хлеб у нас до сих пор всему голова, а гостеприимство в чести. На Купалу мы прыгаем через костры и ищем цветущий папоротник. В наших домах вместе с нами живут домовые, а в реках и озерах купаются русалки. Мы гадаем на Коляду, а иногда просто подкидываем монету. Мы чтим наших предков и в день памяти оставляем им подношения.</a:t>
          </a:r>
          <a:r>
            <a:rPr lang="ru-RU" sz="1200" kern="1200" dirty="0" smtClean="0"/>
            <a:t>)</a:t>
          </a:r>
          <a:endParaRPr lang="ru-RU" sz="1200" kern="1200" dirty="0"/>
        </a:p>
      </dsp:txBody>
      <dsp:txXfrm>
        <a:off x="5270871" y="0"/>
        <a:ext cx="3619732" cy="37163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A733FB-60DB-4391-9A33-7FFFA917A3F7}">
      <dsp:nvSpPr>
        <dsp:cNvPr id="0" name=""/>
        <dsp:cNvSpPr/>
      </dsp:nvSpPr>
      <dsp:spPr>
        <a:xfrm>
          <a:off x="15904" y="0"/>
          <a:ext cx="8131343" cy="367240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5AA2E-6546-4397-877B-A278B396229D}">
      <dsp:nvSpPr>
        <dsp:cNvPr id="0" name=""/>
        <dsp:cNvSpPr/>
      </dsp:nvSpPr>
      <dsp:spPr>
        <a:xfrm>
          <a:off x="4109393" y="262553"/>
          <a:ext cx="3216767" cy="3142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r>
            <a:rPr lang="ru-RU" sz="2000" kern="1200" dirty="0" smtClean="0"/>
            <a:t> Религия, </a:t>
          </a:r>
          <a:r>
            <a:rPr lang="ru-RU" sz="2000" b="0" i="0" kern="1200" dirty="0" smtClean="0"/>
            <a:t>основанная на жизни и учении Иисуса Христа. Христиане верят, что Иисус из г. Назарета есть Сын Божий и Спаситель человечества.</a:t>
          </a:r>
          <a:endParaRPr lang="ru-RU" sz="2000" kern="1200" dirty="0"/>
        </a:p>
      </dsp:txBody>
      <dsp:txXfrm>
        <a:off x="4109393" y="262553"/>
        <a:ext cx="3216767" cy="3142057"/>
      </dsp:txXfrm>
    </dsp:sp>
    <dsp:sp modelId="{1A088FD7-AE4A-417B-8312-9BD2F5D58E71}">
      <dsp:nvSpPr>
        <dsp:cNvPr id="0" name=""/>
        <dsp:cNvSpPr/>
      </dsp:nvSpPr>
      <dsp:spPr>
        <a:xfrm>
          <a:off x="347970" y="284633"/>
          <a:ext cx="3094628" cy="1825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i="0" kern="1200" dirty="0" smtClean="0"/>
            <a:t>Христиа́нство</a:t>
          </a:r>
          <a:r>
            <a:rPr lang="ru-RU" sz="3200" b="1" i="0" kern="1200" dirty="0" smtClean="0"/>
            <a:t> -</a:t>
          </a:r>
          <a:endParaRPr lang="ru-RU" sz="3200" kern="1200" dirty="0"/>
        </a:p>
      </dsp:txBody>
      <dsp:txXfrm>
        <a:off x="347970" y="284633"/>
        <a:ext cx="3094628" cy="1825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47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7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9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27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740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075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232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49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38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9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39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7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232247"/>
          </a:xfrm>
        </p:spPr>
        <p:txBody>
          <a:bodyPr/>
          <a:lstStyle/>
          <a:p>
            <a:r>
              <a:rPr lang="ru-RU" dirty="0" smtClean="0"/>
              <a:t>День Святого Валентина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0298" y="4149080"/>
            <a:ext cx="5098165" cy="1800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Гамовой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педагога МБОУ ДОД ДЮЦ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Гурьевска </a:t>
            </a:r>
          </a:p>
        </p:txBody>
      </p:sp>
      <p:pic>
        <p:nvPicPr>
          <p:cNvPr id="1026" name="Picture 2" descr="http://im2-tub-ru.yandex.net/i?id=4763706-42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038738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58587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2388"/>
    </mc:Choice>
    <mc:Fallback>
      <p:transition spd="slow" advTm="32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>
    <p:ext uri="{E180D4A7-C9FB-4DFB-919C-405C955672EB}">
      <p14:showEvtLst xmlns="" xmlns:p14="http://schemas.microsoft.com/office/powerpoint/2010/main">
        <p14:playEvt time="16553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День Святого Валентина</a:t>
            </a:r>
            <a:br>
              <a:rPr lang="ru-RU" dirty="0" smtClean="0"/>
            </a:br>
            <a:r>
              <a:rPr lang="ru-RU" sz="3200" dirty="0" smtClean="0"/>
              <a:t>Цель презентации – познакомить детей с праздником «Днем святого Валентина» -  днем всех влюбленных.</a:t>
            </a:r>
            <a:br>
              <a:rPr lang="ru-RU" sz="3200" dirty="0" smtClean="0"/>
            </a:br>
            <a:r>
              <a:rPr lang="ru-RU" sz="3200" dirty="0" smtClean="0"/>
              <a:t>Задача – привить любовь и уважение детей к родным и близким.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64502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250837" cy="318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45253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9534"/>
    </mc:Choice>
    <mc:Fallback>
      <p:transition spd="slow" advTm="29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праздника</a:t>
            </a:r>
            <a:br>
              <a:rPr lang="ru-RU" dirty="0" smtClean="0"/>
            </a:br>
            <a:r>
              <a:rPr lang="ru-RU" sz="2700" dirty="0" smtClean="0"/>
              <a:t>История самого Валентина окутана романтической тайной и исполнена драматизма. Одна из распространенных легенд относится к тем временам, когда Рим был языческим.</a:t>
            </a:r>
            <a:br>
              <a:rPr lang="ru-RU" sz="2700" dirty="0" smtClean="0"/>
            </a:br>
            <a:endParaRPr lang="ru-RU" sz="27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84564057"/>
              </p:ext>
            </p:extLst>
          </p:nvPr>
        </p:nvGraphicFramePr>
        <p:xfrm>
          <a:off x="250824" y="3141663"/>
          <a:ext cx="8893175" cy="371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1326983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1566"/>
    </mc:Choice>
    <mc:Fallback>
      <p:transition spd="slow" advTm="101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Возвращаясь к легенде, когда Римляне верили во множество богов на их земле появился </a:t>
            </a:r>
            <a:br>
              <a:rPr lang="ru-RU" sz="1600" dirty="0" smtClean="0"/>
            </a:br>
            <a:r>
              <a:rPr lang="ru-RU" sz="1600" dirty="0" smtClean="0"/>
              <a:t>христианский проповедник Валентин, который разносил весть о </a:t>
            </a:r>
            <a:r>
              <a:rPr lang="ru-RU" sz="1600" dirty="0"/>
              <a:t>С</a:t>
            </a:r>
            <a:r>
              <a:rPr lang="ru-RU" sz="1600" dirty="0" smtClean="0"/>
              <a:t>ыне Божием – Иисусе Христе, из – за чего был посажен в тюрьму за веру и за то, что он на глазах у всех исцелил дочь тюремщика, дал ей зрение. Его приговорили к смерти, и 13 февраля, накануне казни, он послал ей нежное прощальное письмо, в память о котором теперь в День Святого Валентина принято дарить друг другу поздравительные открытки в виде сердечек –</a:t>
            </a:r>
            <a:r>
              <a:rPr lang="ru-RU" sz="1600" dirty="0" err="1" smtClean="0"/>
              <a:t>валентинок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34059762"/>
              </p:ext>
            </p:extLst>
          </p:nvPr>
        </p:nvGraphicFramePr>
        <p:xfrm>
          <a:off x="539552" y="2780928"/>
          <a:ext cx="8147248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2470322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2034"/>
    </mc:Choice>
    <mc:Fallback>
      <p:transition spd="slow" advTm="82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в современном 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8856984" cy="42484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День Святого </a:t>
            </a:r>
            <a:r>
              <a:rPr lang="ru-RU" dirty="0" smtClean="0"/>
              <a:t>Валентина или </a:t>
            </a:r>
            <a:r>
              <a:rPr lang="ru-RU" dirty="0"/>
              <a:t>Валентинов День – праздник тонкий, нежный и справедливый. Не только для женщин, не только для мужчин. Для всех, кто любит, для всех, кто </a:t>
            </a:r>
            <a:r>
              <a:rPr lang="ru-RU" dirty="0" smtClean="0"/>
              <a:t>влюблен (хочет подарить внимание). </a:t>
            </a:r>
            <a:r>
              <a:rPr lang="ru-RU" dirty="0"/>
              <a:t>Подарки в этот день </a:t>
            </a:r>
            <a:r>
              <a:rPr lang="ru-RU" dirty="0" smtClean="0"/>
              <a:t>простые – </a:t>
            </a:r>
            <a:r>
              <a:rPr lang="ru-RU" dirty="0"/>
              <a:t>сердечки, конфетки, </a:t>
            </a:r>
            <a:r>
              <a:rPr lang="ru-RU" dirty="0" err="1" smtClean="0"/>
              <a:t>открыточки</a:t>
            </a:r>
            <a:r>
              <a:rPr lang="ru-RU" dirty="0" smtClean="0"/>
              <a:t>, цветы. </a:t>
            </a:r>
            <a:r>
              <a:rPr lang="ru-RU" dirty="0"/>
              <a:t>Но пренебрегать ими нельзя. В этот день любая безделица слишком о многом говорит и слишком много значит.</a:t>
            </a:r>
          </a:p>
        </p:txBody>
      </p:sp>
      <p:pic>
        <p:nvPicPr>
          <p:cNvPr id="2052" name="Picture 4" descr="http://m.restoran.ua/storage/images/restoran/kiev/news/prazdniki/st-valentine/valentines-day-2012/2012-02-14-rustaveli/den-svyatogo-valentina-v-rustaveli/1096157-1-rus-RU/Den-Svyatogo-Valentina-v-Rustaveli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6505"/>
            <a:ext cx="2840509" cy="178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8-tub-ru.yandex.net/i?id=10993582-46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6505"/>
            <a:ext cx="2808312" cy="1755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6-tub-ru.yandex.net/i?id=171086543-69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00" y="780099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04342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5335"/>
    </mc:Choice>
    <mc:Fallback>
      <p:transition spd="slow" advTm="45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проявляется 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08504" cy="51411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Родителям</a:t>
            </a:r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Сверстникам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Родственникам (дедушке,</a:t>
            </a:r>
          </a:p>
          <a:p>
            <a:pPr marL="0" indent="0">
              <a:buNone/>
            </a:pPr>
            <a:r>
              <a:rPr lang="ru-RU" dirty="0" smtClean="0"/>
              <a:t>бабушке, брату, сестре и т.д.)</a:t>
            </a:r>
            <a:endParaRPr lang="ru-RU" dirty="0"/>
          </a:p>
        </p:txBody>
      </p:sp>
      <p:pic>
        <p:nvPicPr>
          <p:cNvPr id="3074" name="Picture 2" descr="C:\Users\Ярослав\Downloads\R0030276-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49766"/>
            <a:ext cx="2448272" cy="1631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рослав\Downloads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2664296" cy="1665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Ярослав\Downloads\4326-230808-bun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7"/>
            <a:ext cx="1944216" cy="1768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70141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1359"/>
    </mc:Choice>
    <mc:Fallback>
      <p:transition spd="slow" advTm="31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Валентинка</a:t>
            </a:r>
            <a:r>
              <a:rPr lang="ru-RU" dirty="0" smtClean="0"/>
              <a:t> </a:t>
            </a:r>
            <a:r>
              <a:rPr lang="ru-RU" dirty="0" err="1" smtClean="0"/>
              <a:t>Акулич</a:t>
            </a:r>
            <a:r>
              <a:rPr lang="ru-RU" dirty="0" smtClean="0"/>
              <a:t> Алины</a:t>
            </a:r>
            <a:endParaRPr lang="ru-RU" dirty="0"/>
          </a:p>
        </p:txBody>
      </p:sp>
      <p:pic>
        <p:nvPicPr>
          <p:cNvPr id="1026" name="Picture 2" descr="C:\Users\Олег\Desktop\IMG_0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600200"/>
            <a:ext cx="618566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Валентинка</a:t>
            </a:r>
            <a:r>
              <a:rPr lang="ru-RU" dirty="0" smtClean="0"/>
              <a:t>  Шульгиной Дарьи</a:t>
            </a:r>
            <a:endParaRPr lang="ru-RU" dirty="0"/>
          </a:p>
        </p:txBody>
      </p:sp>
      <p:pic>
        <p:nvPicPr>
          <p:cNvPr id="2050" name="Picture 2" descr="C:\Users\Олег\Desktop\IMG_0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1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|6.3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FEB2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342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День Святого Валентина</vt:lpstr>
      <vt:lpstr>День Святого Валентина Цель презентации – познакомить детей с праздником «Днем святого Валентина» -  днем всех влюбленных. Задача – привить любовь и уважение детей к родным и близким.</vt:lpstr>
      <vt:lpstr>История праздника История самого Валентина окутана романтической тайной и исполнена драматизма. Одна из распространенных легенд относится к тем временам, когда Рим был языческим. </vt:lpstr>
      <vt:lpstr>Возвращаясь к легенде, когда Римляне верили во множество богов на их земле появился  христианский проповедник Валентин, который разносил весть о Сыне Божием – Иисусе Христе, из – за чего был посажен в тюрьму за веру и за то, что он на глазах у всех исцелил дочь тюремщика, дал ей зрение. Его приговорили к смерти, и 13 февраля, накануне казни, он послал ей нежное прощальное письмо, в память о котором теперь в День Святого Валентина принято дарить друг другу поздравительные открытки в виде сердечек –валентинок.</vt:lpstr>
      <vt:lpstr>Праздник в современном мире</vt:lpstr>
      <vt:lpstr>Любовь проявляется к:</vt:lpstr>
      <vt:lpstr>Валентинка Акулич Алины</vt:lpstr>
      <vt:lpstr>Валентинка  Шульгиной Дарьи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святого Валентина</dc:title>
  <dc:creator>Ярослав</dc:creator>
  <cp:lastModifiedBy>Олег</cp:lastModifiedBy>
  <cp:revision>37</cp:revision>
  <dcterms:created xsi:type="dcterms:W3CDTF">2013-02-09T14:19:18Z</dcterms:created>
  <dcterms:modified xsi:type="dcterms:W3CDTF">2014-03-17T17:28:01Z</dcterms:modified>
</cp:coreProperties>
</file>