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85" r:id="rId3"/>
    <p:sldId id="286" r:id="rId4"/>
    <p:sldId id="284" r:id="rId5"/>
    <p:sldId id="269" r:id="rId6"/>
    <p:sldId id="288" r:id="rId7"/>
    <p:sldId id="291" r:id="rId8"/>
    <p:sldId id="290" r:id="rId9"/>
    <p:sldId id="289" r:id="rId10"/>
    <p:sldId id="292" r:id="rId11"/>
    <p:sldId id="293" r:id="rId12"/>
    <p:sldId id="294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72" r:id="rId23"/>
    <p:sldId id="283" r:id="rId24"/>
    <p:sldId id="273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9DC5-A085-4D8B-89AD-2CF85C429C8B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C81B7-865C-4D6B-BA52-8E4BB0343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C45D9A-E401-43DF-A564-505BE3E01AEB}" type="slidenum">
              <a:rPr lang="ru-RU"/>
              <a:pPr/>
              <a:t>23</a:t>
            </a:fld>
            <a:endParaRPr lang="ru-RU"/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29842A-2E8D-48BB-982B-2FD44587522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C10A7C-4DF4-458D-9492-8AB7907FE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71546"/>
            <a:ext cx="8229600" cy="3143272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FF00"/>
                </a:solidFill>
                <a:effectLst/>
              </a:rPr>
              <a:t>Толерантность или учимся сочувствовать</a:t>
            </a:r>
            <a:endParaRPr lang="ru-RU" sz="5400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4924063" y="3389633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285852" y="357166"/>
            <a:ext cx="6667366" cy="6193761"/>
            <a:chOff x="575" y="-11"/>
            <a:chExt cx="4685" cy="41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509" y="-11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432" y="2431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40" y="947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713" y="976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665"/>
              <a:ext cx="144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Получила все игрушки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на свете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415" y="2201"/>
              <a:ext cx="1845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Оказалась на 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Северном полюсе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777"/>
              <a:ext cx="15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827" y="2837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432" y="2993"/>
              <a:ext cx="1004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Мамина вазочка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склеилась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238826" y="1923107"/>
            <a:ext cx="22234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со связкой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баранок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670241" y="1097927"/>
            <a:ext cx="219316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Очутилась дома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(после Северного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Полюса)</a:t>
            </a:r>
            <a:endParaRPr lang="en-US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4924062" y="3318194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285852" y="285728"/>
            <a:ext cx="6663097" cy="6175860"/>
            <a:chOff x="575" y="-22"/>
            <a:chExt cx="4682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14" y="840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713" y="976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617"/>
              <a:ext cx="144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Получила все игрушки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На свете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412" y="2181"/>
              <a:ext cx="1845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Оказалась на 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Северном полюсе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777"/>
              <a:ext cx="15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827" y="2837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Мамина вазочка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склеилась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312030" y="1779463"/>
            <a:ext cx="206601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со связкой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баранок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423166" y="944039"/>
            <a:ext cx="219316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Очутилась дома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(после Северного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Полюса)</a:t>
            </a:r>
            <a:endParaRPr lang="en-US" sz="20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4781186" y="3461071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42910" y="500208"/>
            <a:ext cx="7298222" cy="6104256"/>
            <a:chOff x="575" y="26"/>
            <a:chExt cx="4673" cy="40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96" y="26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13" y="96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718" y="976"/>
              <a:ext cx="118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654"/>
              <a:ext cx="144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Получила все игрушки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На свете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403" y="2148"/>
              <a:ext cx="1845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Оказалась на 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Северном полюсе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571"/>
              <a:ext cx="153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Возвращение игрушек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магазин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833" y="2837"/>
              <a:ext cx="118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Мамина вазочка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склеилась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018159" y="1979939"/>
            <a:ext cx="22589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со связкой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баранок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358167" y="1088793"/>
            <a:ext cx="219316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Очутилась дома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(после Северного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Полюса)</a:t>
            </a:r>
            <a:endParaRPr lang="en-US" sz="20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481758" y="2848397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4814829" y="3385092"/>
            <a:ext cx="3133725" cy="171586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71472" y="682140"/>
            <a:ext cx="7276357" cy="6175860"/>
            <a:chOff x="575" y="-22"/>
            <a:chExt cx="4659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1262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718" y="976"/>
              <a:ext cx="118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654"/>
              <a:ext cx="144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Получила все игрушки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на свете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89" y="2034"/>
              <a:ext cx="1845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Оказалась на 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Северном полюсе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571"/>
              <a:ext cx="153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Возвращение игрушек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магазин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833" y="2837"/>
              <a:ext cx="118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1079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Мамина вазочка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склеилась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176" y="1388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4838935" y="1842991"/>
            <a:ext cx="253150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со связкой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баранок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185100" y="1246682"/>
            <a:ext cx="198798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Очутилась дома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(после Северного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Полюса)</a:t>
            </a:r>
            <a:endParaRPr lang="en-US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357313"/>
            <a:ext cx="5695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:\Documents and Settings\Aida\Рабочий стол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14438"/>
            <a:ext cx="62547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0042"/>
            <a:ext cx="7315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57224" y="5786438"/>
            <a:ext cx="7215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Все – мы разные, все мы – равные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!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(работа в группах)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Три группы: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Группа. СЛАБОВИДЯЩИЕ ЛЮДИ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Группа. СЛАБОСЛЫШАЩИЕ ЛЮДИ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Группа. ЛЮДИ, КОТОРЫЕ ПЕДВИГАЮТСЯ НА КОЛЯСКЕ</a:t>
            </a:r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</a:t>
            </a:r>
            <a:r>
              <a:rPr lang="ru-RU" b="1" dirty="0" smtClean="0"/>
              <a:t>Есть превосходные  люди, которые невыносимы и есть другие, которые нравятся со всеми недостатками». </a:t>
            </a:r>
          </a:p>
          <a:p>
            <a:pPr algn="r">
              <a:buNone/>
            </a:pPr>
            <a:r>
              <a:rPr lang="ru-RU" dirty="0" smtClean="0"/>
              <a:t>французский философ Ф.де Ларошфуко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Герои </a:t>
            </a:r>
            <a:r>
              <a:rPr lang="ru-RU" dirty="0" err="1" smtClean="0"/>
              <a:t>Килимонджаро</a:t>
            </a:r>
            <a:endParaRPr lang="ru-RU" dirty="0"/>
          </a:p>
        </p:txBody>
      </p:sp>
      <p:pic>
        <p:nvPicPr>
          <p:cNvPr id="1026" name="Picture 2" descr="C:\Users\Админ\Desktop\1281757981_alp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98959">
            <a:off x="985380" y="1256959"/>
            <a:ext cx="3268787" cy="4971870"/>
          </a:xfrm>
          <a:prstGeom prst="rect">
            <a:avLst/>
          </a:prstGeom>
          <a:noFill/>
        </p:spPr>
      </p:pic>
      <p:pic>
        <p:nvPicPr>
          <p:cNvPr id="1027" name="Picture 3" descr="C:\Users\Админ\Desktop\1281757993_al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864">
            <a:off x="5343232" y="1872965"/>
            <a:ext cx="3017550" cy="314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Нина Малер</a:t>
            </a:r>
            <a:endParaRPr lang="ru-RU" dirty="0"/>
          </a:p>
        </p:txBody>
      </p:sp>
      <p:pic>
        <p:nvPicPr>
          <p:cNvPr id="2050" name="Picture 2" descr="C:\Users\Админ\Desktop\нина мал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937000" cy="4368800"/>
          </a:xfrm>
          <a:prstGeom prst="rect">
            <a:avLst/>
          </a:prstGeom>
          <a:noFill/>
        </p:spPr>
      </p:pic>
      <p:pic>
        <p:nvPicPr>
          <p:cNvPr id="2051" name="Picture 3" descr="C:\Users\Админ\Desktop\нина мале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24847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Мэри Верди</a:t>
            </a:r>
            <a:endParaRPr lang="ru-RU" dirty="0"/>
          </a:p>
        </p:txBody>
      </p:sp>
      <p:pic>
        <p:nvPicPr>
          <p:cNvPr id="3074" name="Picture 2" descr="C:\Users\Админ\Desktop\Мэри Верд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32480">
            <a:off x="5662358" y="727259"/>
            <a:ext cx="2894925" cy="3307170"/>
          </a:xfrm>
          <a:prstGeom prst="rect">
            <a:avLst/>
          </a:prstGeom>
          <a:noFill/>
        </p:spPr>
      </p:pic>
      <p:pic>
        <p:nvPicPr>
          <p:cNvPr id="3075" name="Picture 3" descr="C:\Users\Админ\Desktop\мэри верди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7159">
            <a:off x="336172" y="1071561"/>
            <a:ext cx="2891392" cy="2596461"/>
          </a:xfrm>
          <a:prstGeom prst="rect">
            <a:avLst/>
          </a:prstGeom>
          <a:noFill/>
        </p:spPr>
      </p:pic>
      <p:pic>
        <p:nvPicPr>
          <p:cNvPr id="3076" name="Picture 4" descr="C:\Users\Админ\Desktop\мэри верди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212976"/>
            <a:ext cx="2304256" cy="3012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r">
              <a:buNone/>
            </a:pPr>
            <a:r>
              <a:rPr lang="ru-RU" sz="3200" b="1" i="1" dirty="0" smtClean="0"/>
              <a:t>«Люди, каждый день окунайтесь в источник человечности».</a:t>
            </a:r>
          </a:p>
          <a:p>
            <a:pPr algn="r">
              <a:buNone/>
            </a:pPr>
            <a:r>
              <a:rPr lang="ru-RU" dirty="0" err="1" smtClean="0"/>
              <a:t>Ромен</a:t>
            </a:r>
            <a:r>
              <a:rPr lang="ru-RU" dirty="0" smtClean="0"/>
              <a:t> Ролан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Параолимпийские</a:t>
            </a:r>
            <a:r>
              <a:rPr lang="ru-RU" dirty="0" smtClean="0"/>
              <a:t> игры</a:t>
            </a:r>
            <a:endParaRPr lang="ru-RU" dirty="0"/>
          </a:p>
        </p:txBody>
      </p:sp>
      <p:pic>
        <p:nvPicPr>
          <p:cNvPr id="4098" name="Picture 2" descr="C:\Users\Админ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952328" cy="3096344"/>
          </a:xfrm>
          <a:prstGeom prst="rect">
            <a:avLst/>
          </a:prstGeom>
          <a:noFill/>
        </p:spPr>
      </p:pic>
      <p:pic>
        <p:nvPicPr>
          <p:cNvPr id="4099" name="Picture 3" descr="C:\Users\Админ\Desktop\i.jpeg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24744"/>
            <a:ext cx="2843808" cy="3096344"/>
          </a:xfrm>
          <a:prstGeom prst="rect">
            <a:avLst/>
          </a:prstGeom>
          <a:noFill/>
        </p:spPr>
      </p:pic>
      <p:pic>
        <p:nvPicPr>
          <p:cNvPr id="4100" name="Picture 4" descr="C:\Users\Админ\Desktop\i.jpe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811985"/>
            <a:ext cx="2664296" cy="3046015"/>
          </a:xfrm>
          <a:prstGeom prst="rect">
            <a:avLst/>
          </a:prstGeom>
          <a:noFill/>
        </p:spPr>
      </p:pic>
      <p:pic>
        <p:nvPicPr>
          <p:cNvPr id="4101" name="Picture 5" descr="C:\Users\Админ\Desktop\i.jpeg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80728"/>
            <a:ext cx="3024336" cy="2664296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266429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C:\Users\Админ\Desktop\i.jpeg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21088"/>
            <a:ext cx="291581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Админ\Desktop\i.jpeg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3168352" cy="3312368"/>
          </a:xfrm>
          <a:prstGeom prst="rect">
            <a:avLst/>
          </a:prstGeom>
          <a:noFill/>
        </p:spPr>
      </p:pic>
      <p:pic>
        <p:nvPicPr>
          <p:cNvPr id="5124" name="Picture 4" descr="C:\Users\Админ\Desktop\i.jpeg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45638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20185" y="341062"/>
            <a:ext cx="6599056" cy="6175860"/>
            <a:chOff x="575" y="-22"/>
            <a:chExt cx="4637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187" y="976"/>
              <a:ext cx="1181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Сострадание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>
                      <a:lumMod val="95000"/>
                    </a:schemeClr>
                  </a:solidFill>
                </a:rPr>
                <a:t>Уважение прав других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67" y="1758"/>
              <a:ext cx="1845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>
                      <a:lumMod val="95000"/>
                    </a:schemeClr>
                  </a:solidFill>
                </a:rPr>
                <a:t>Уважение человеческого достоинства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571"/>
              <a:ext cx="153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Принятие другого таким, какой он есть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327" y="2837"/>
              <a:ext cx="1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Милосердие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Уважение прав других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Толерантность</a:t>
              </a: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260725" y="1862108"/>
            <a:ext cx="20674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endParaRPr lang="en-US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932484" y="1405702"/>
            <a:ext cx="1393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Прощение</a:t>
            </a:r>
            <a:endParaRPr lang="en-US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Прямоугольник 23"/>
          <p:cNvSpPr>
            <a:spLocks noChangeArrowheads="1"/>
          </p:cNvSpPr>
          <p:nvPr/>
        </p:nvSpPr>
        <p:spPr bwMode="auto">
          <a:xfrm>
            <a:off x="285750" y="214313"/>
            <a:ext cx="3415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Цветок  толерантности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>
                <a:solidFill>
                  <a:schemeClr val="tx1">
                    <a:lumMod val="95000"/>
                  </a:schemeClr>
                </a:solidFill>
              </a:rPr>
              <a:t>Не оценивайте людей, а цените!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7072362" cy="528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</a:schemeClr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</a:schemeClr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777686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00213"/>
            <a:ext cx="29527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476250"/>
            <a:ext cx="7875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9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57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5157788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157788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357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/>
              <a:t>Толерантность </a:t>
            </a:r>
            <a:r>
              <a:rPr lang="ru-RU" sz="4800" dirty="0" smtClean="0"/>
              <a:t> (от латинского слова </a:t>
            </a:r>
            <a:r>
              <a:rPr lang="en-US" sz="4800" dirty="0" err="1" smtClean="0"/>
              <a:t>tolerantia</a:t>
            </a:r>
            <a:r>
              <a:rPr lang="ru-RU" sz="4800" dirty="0" smtClean="0"/>
              <a:t>)</a:t>
            </a:r>
            <a:r>
              <a:rPr lang="en-US" sz="4800" dirty="0" smtClean="0"/>
              <a:t> - </a:t>
            </a:r>
            <a:r>
              <a:rPr lang="ru-RU" sz="4800" dirty="0" smtClean="0"/>
              <a:t>терпение</a:t>
            </a:r>
            <a:endParaRPr lang="ru-RU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Какие качества присущи толерантному человеку: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59781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терпимость (умение спокойно и без вражды относиться к словам, мыслям и поступкам других людей)</a:t>
            </a:r>
          </a:p>
          <a:p>
            <a:pPr lvl="0"/>
            <a:r>
              <a:rPr lang="ru-RU" dirty="0" smtClean="0"/>
              <a:t>справедливость</a:t>
            </a:r>
          </a:p>
          <a:p>
            <a:pPr lvl="0"/>
            <a:r>
              <a:rPr lang="ru-RU" dirty="0" smtClean="0"/>
              <a:t>совесть (чувство ответственности за своё поведение; оценка своих поступков)</a:t>
            </a:r>
          </a:p>
          <a:p>
            <a:pPr lvl="0"/>
            <a:r>
              <a:rPr lang="ru-RU" dirty="0" smtClean="0"/>
              <a:t>сострадание</a:t>
            </a:r>
          </a:p>
          <a:p>
            <a:pPr lvl="0"/>
            <a:r>
              <a:rPr lang="ru-RU" dirty="0" smtClean="0"/>
              <a:t>уважение себя, мнений и поступков других людей</a:t>
            </a:r>
          </a:p>
          <a:p>
            <a:pPr lvl="0"/>
            <a:r>
              <a:rPr lang="ru-RU" dirty="0" smtClean="0"/>
              <a:t>сдержанность (отсутствие агрессии)</a:t>
            </a:r>
          </a:p>
          <a:p>
            <a:pPr lvl="0"/>
            <a:r>
              <a:rPr lang="ru-RU" dirty="0" smtClean="0"/>
              <a:t>прощение</a:t>
            </a:r>
          </a:p>
          <a:p>
            <a:pPr lvl="0"/>
            <a:r>
              <a:rPr lang="ru-RU" dirty="0" smtClean="0"/>
              <a:t>милосердие (учитывать настроение окружающих)</a:t>
            </a:r>
          </a:p>
          <a:p>
            <a:pPr lvl="0"/>
            <a:r>
              <a:rPr lang="ru-RU" dirty="0" smtClean="0"/>
              <a:t>уважение прав своих и другого человека</a:t>
            </a:r>
          </a:p>
          <a:p>
            <a:pPr lvl="0"/>
            <a:r>
              <a:rPr lang="ru-RU" dirty="0" smtClean="0"/>
              <a:t>великодушие</a:t>
            </a:r>
          </a:p>
          <a:p>
            <a:pPr lvl="0"/>
            <a:r>
              <a:rPr lang="ru-RU" dirty="0" smtClean="0"/>
              <a:t>отсутствие оскорблений и не унижений по отношению к  другим</a:t>
            </a:r>
          </a:p>
          <a:p>
            <a:pPr lvl="0"/>
            <a:r>
              <a:rPr lang="ru-RU" dirty="0" smtClean="0"/>
              <a:t>негативное отношение к насилию и агрессии в любой форме</a:t>
            </a:r>
          </a:p>
          <a:p>
            <a:pPr lvl="0"/>
            <a:r>
              <a:rPr lang="ru-RU" dirty="0" smtClean="0"/>
              <a:t>отсутствие ненависти, зависти и призрения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000125"/>
            <a:ext cx="6469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642938"/>
            <a:ext cx="7429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6071" y="2705522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281253" y="3175318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428728" y="357166"/>
            <a:ext cx="6599056" cy="6214646"/>
            <a:chOff x="575" y="-22"/>
            <a:chExt cx="4637" cy="41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83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814" y="2484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583" y="2420"/>
              <a:ext cx="960" cy="1724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214" y="793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713" y="976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67" y="1964"/>
              <a:ext cx="1845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777"/>
              <a:ext cx="15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827" y="2837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362521" y="1895684"/>
            <a:ext cx="21301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со связкой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баранок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6072" y="2776959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281252" y="3175318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20185" y="285867"/>
            <a:ext cx="6599056" cy="6336970"/>
            <a:chOff x="575" y="-59"/>
            <a:chExt cx="4637" cy="42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509" y="-59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840" y="2590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609" y="2479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90" y="803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713" y="976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67" y="1964"/>
              <a:ext cx="1845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777"/>
              <a:ext cx="15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827" y="2837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609" y="2958"/>
              <a:ext cx="904" cy="6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Мамина вазочка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склеилась</a:t>
              </a:r>
              <a:endPara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229370" y="1708220"/>
            <a:ext cx="21301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со связкой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баранок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281252" y="3318195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20184" y="341062"/>
            <a:ext cx="7086598" cy="6175860"/>
            <a:chOff x="575" y="-22"/>
            <a:chExt cx="4669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65" y="773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713" y="976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99" y="2109"/>
              <a:ext cx="1845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Оказалась на 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Северном полюсе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777"/>
              <a:ext cx="15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827" y="2837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Мамина вазочка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склеилась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389818" y="1934121"/>
            <a:ext cx="21301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со связкой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баранок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066937" y="3389633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285852" y="428604"/>
            <a:ext cx="6643173" cy="6175860"/>
            <a:chOff x="575" y="-22"/>
            <a:chExt cx="4668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64" y="888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713" y="976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98" y="2081"/>
              <a:ext cx="1845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Оказалась на 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</a:rPr>
                <a:t>Северном полюсе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777"/>
              <a:ext cx="15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827" y="2837"/>
              <a:ext cx="13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Мамина вазочка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склеилась</a:t>
              </a:r>
              <a:endParaRPr lang="en-US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229083" y="2032967"/>
            <a:ext cx="206601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со связкой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баранок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632596" y="1144092"/>
            <a:ext cx="199311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Очутилась дома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(после Северного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Полюса)</a:t>
            </a:r>
            <a:endParaRPr lang="en-US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344</Words>
  <Application>Microsoft Office PowerPoint</Application>
  <PresentationFormat>Экран (4:3)</PresentationFormat>
  <Paragraphs>114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Толерантность или учимся сочувствовать</vt:lpstr>
      <vt:lpstr>Слайд 2</vt:lpstr>
      <vt:lpstr>Слайд 3</vt:lpstr>
      <vt:lpstr>Какие качества присущи толерантному человеку: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Герои Килимонджаро</vt:lpstr>
      <vt:lpstr>Нина Малер</vt:lpstr>
      <vt:lpstr>Мэри Верди</vt:lpstr>
      <vt:lpstr>Параолимпийские игры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15</cp:revision>
  <dcterms:created xsi:type="dcterms:W3CDTF">2012-10-16T08:20:18Z</dcterms:created>
  <dcterms:modified xsi:type="dcterms:W3CDTF">2012-10-17T09:03:07Z</dcterms:modified>
</cp:coreProperties>
</file>