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77" r:id="rId6"/>
    <p:sldId id="278" r:id="rId7"/>
    <p:sldId id="259" r:id="rId8"/>
    <p:sldId id="260" r:id="rId9"/>
    <p:sldId id="279" r:id="rId10"/>
    <p:sldId id="280" r:id="rId11"/>
    <p:sldId id="281" r:id="rId12"/>
    <p:sldId id="282" r:id="rId13"/>
    <p:sldId id="283" r:id="rId14"/>
    <p:sldId id="261" r:id="rId15"/>
    <p:sldId id="262" r:id="rId16"/>
    <p:sldId id="263" r:id="rId17"/>
    <p:sldId id="264" r:id="rId18"/>
    <p:sldId id="265" r:id="rId19"/>
    <p:sldId id="266" r:id="rId20"/>
    <p:sldId id="269" r:id="rId21"/>
    <p:sldId id="273" r:id="rId22"/>
    <p:sldId id="274" r:id="rId23"/>
    <p:sldId id="275" r:id="rId24"/>
    <p:sldId id="271" r:id="rId25"/>
    <p:sldId id="272" r:id="rId26"/>
    <p:sldId id="268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736"/>
            <a:ext cx="4896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Все тот же прежний дух Лицея, 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Добром и честью пламенея,  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Горит в сердцах его детей.  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Всегда питомец был Лицея  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 высоко поднятым челом.  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 не запятнано и чисто  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Все так же имя лицеиста  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От прошлых лет до наших дней,  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 те же узы дорогие  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Связали курсы всех годов! </a:t>
            </a:r>
          </a:p>
        </p:txBody>
      </p:sp>
      <p:pic>
        <p:nvPicPr>
          <p:cNvPr id="3" name="Picture 5" descr="01_ed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8220" y="1714488"/>
            <a:ext cx="4431466" cy="450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928794" y="142852"/>
            <a:ext cx="507209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История русского лицея</a:t>
            </a:r>
            <a:endParaRPr kumimoji="0" lang="ru-RU" sz="1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46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8182" y="357166"/>
            <a:ext cx="409577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643570" y="3357562"/>
            <a:ext cx="2571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dirty="0"/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БИБЛИОТЕКА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G:\Лицей\IMG_69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71810"/>
            <a:ext cx="4929222" cy="33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14414" y="1714488"/>
            <a:ext cx="2571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dirty="0"/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ЗДАНИЕ ЛИЦЕЯ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Лицей\IMG_69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42852"/>
            <a:ext cx="462362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Лицей\IMG_699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928934"/>
            <a:ext cx="4705459" cy="352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857884" y="3714752"/>
            <a:ext cx="285752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dirty="0"/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ПРИНАДЛЕЖНОСТИ ДЛЯ ФЕХТОВАНИЯ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500174"/>
            <a:ext cx="27860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dirty="0"/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КАБИНЕТ ФИЗИКИ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:\Лицей\IMG_699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143248"/>
            <a:ext cx="438161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Лицей\IMG_70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42852"/>
            <a:ext cx="5094342" cy="382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143504" y="3643314"/>
            <a:ext cx="38576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dirty="0"/>
              <a:t>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КОРИДОРЫ ЛИЦЕЯ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(СПАЛЬНИ ЛИЦЕИСТОВ)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500174"/>
            <a:ext cx="29289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dirty="0"/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КАБИНЕТ МУЗЫКИ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Лицей\IMG_70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857364"/>
            <a:ext cx="4071966" cy="25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Лицей\IMG_70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71480"/>
            <a:ext cx="4526126" cy="603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56"/>
            <a:ext cx="54292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директором был статский советник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Ф. Малиновский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выпускник Московского университета.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был обязан постоянно проживать в здании Лицея и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находиться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курсе всех важных дел. 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августе 1811 году из 38 претендентов были отобраны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юношей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составивших первый курс.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Учебно-воспитательный процесс в Царскосельском лицее  организовывали: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директор, семь профессоров,  два адъюнкта,  один священник 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закона Божьего,  шесть учителей изящных искусств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гимнастических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упражнений,  три надзирателя и три гувернера.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214290"/>
            <a:ext cx="52962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Внутреннее управление  лицея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 descr="Малинов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643050"/>
            <a:ext cx="272304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2894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857232"/>
            <a:ext cx="444025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 1812 году лицеисты в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неделю занимались: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  10 часов французским языком,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  6 часов латинским,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 10 часов немецким,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  3 часа русским,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 4 часа математикой,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 3 часа географией,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 3 часа историей,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 3 часа чистописанием,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 2 часа рисованием.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Обучение было рассчитано на 6 лет  и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состояло из двух курсов по 3 года в каждом.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48770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Ежедневное расписание лицеистов   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6.00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подъем, сборы, молитва;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7.00 –9.00–уроки;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9.00 –10.00–чай, прогулка;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10.00 –12.00–уроки;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12.00 –13.00–прогулка;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13.00 –обед;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14.00 –15.00–чистописание или рисование;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15.00 –17.00–уроки;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17.00 – чай;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До 18-прогулка;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18.00 – 20.30 – повторение уроков и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вспомогательные классы (по средам и субботам –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танцы или фехтование);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каждую  субботу- баня;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20.30 –ужин;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 22.00 –рекреация;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22.00  – молитва и сон.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0"/>
            <a:ext cx="3773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обучения в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лицее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9734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214290"/>
            <a:ext cx="3144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лицеистов </a:t>
            </a:r>
          </a:p>
        </p:txBody>
      </p:sp>
      <p:pic>
        <p:nvPicPr>
          <p:cNvPr id="3" name="Picture 12" descr="6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85728"/>
            <a:ext cx="2786050" cy="329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Саша Пушкин-лицеист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AFB"/>
              </a:clrFrom>
              <a:clrTo>
                <a:srgbClr val="FCFA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85728"/>
            <a:ext cx="255504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на экзамене_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928934"/>
            <a:ext cx="6303311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8577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028343"/>
            <a:ext cx="850112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Лицее строго-настрого запрещались телесные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наказания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сохранялись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другие виды взысканий: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▫ Отделение в классе за особенный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▫ Имена ленивых выставляются в классе на черной доске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белыми буквами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▫ Лишение общего стола. Воспитанник сажается на хлеб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воду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▫ Уединенное заключение, в течение которого провинившегося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посещает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директор, который делает ему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увещания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142852"/>
            <a:ext cx="5643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Меры наказания в лицее 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979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142984"/>
            <a:ext cx="81439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endParaRPr lang="ru-RU" dirty="0"/>
          </a:p>
          <a:p>
            <a:pPr algn="just"/>
            <a:r>
              <a:rPr lang="ru-RU" dirty="0"/>
              <a:t>▫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Имена отличников изображаются на белой доске золотыми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буквами и выставляются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классе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▫ Даются отличившимся ученикам книги с надписью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директора и профессора той науки, в коей показывали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отличные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успехи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▫ При испытаниях определяются отличившимся золотые и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серебряные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медали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214290"/>
            <a:ext cx="44767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Меры поощрения в лицее 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Med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459288"/>
            <a:ext cx="2743200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5310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2656"/>
            <a:ext cx="6593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Воспитанники Царскосельского лицея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198884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Горчаков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(1798-1841)- 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дипломат, впоследствии министр 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иностранных дел </a:t>
            </a:r>
          </a:p>
        </p:txBody>
      </p:sp>
      <p:pic>
        <p:nvPicPr>
          <p:cNvPr id="5" name="Picture 34" descr="gorchakov 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27506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949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Лицейское образование в России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285860"/>
            <a:ext cx="77867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Слово «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лицей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происходит от греческого «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ликей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–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древнегреческая школа в Афинах, основанная Аристотелем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335 году до н.э. 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Лицей в России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сословное привилегированное учебное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заведение для детей дворянской знати, готовившее высших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государственных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чиновников всех ведомств.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Лицеи имелись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ряде городов.</a:t>
            </a:r>
          </a:p>
        </p:txBody>
      </p:sp>
      <p:pic>
        <p:nvPicPr>
          <p:cNvPr id="4" name="Picture 10" descr="6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4806" y="3929066"/>
            <a:ext cx="3539920" cy="277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4191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journal-shkolniku.ru/img/push2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672408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860032" y="2204864"/>
            <a:ext cx="38164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Антон Антонович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Дельвиг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(1798  - 1831)– русский поэт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63328" y="462025"/>
            <a:ext cx="6593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Воспитанники Царскосельского лицея </a:t>
            </a:r>
          </a:p>
        </p:txBody>
      </p:sp>
    </p:spTree>
    <p:extLst>
      <p:ext uri="{BB962C8B-B14F-4D97-AF65-F5344CB8AC3E}">
        <p14:creationId xmlns:p14="http://schemas.microsoft.com/office/powerpoint/2010/main" xmlns="" val="1016151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63328" y="462025"/>
            <a:ext cx="6593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Воспитанники Царскосельского лицея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213285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Михаил Яковлев 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1798 -1868) 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русский композитор, певец и 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государственный деятель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3214710" cy="446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72384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63328" y="462025"/>
            <a:ext cx="6593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Воспитанники Царскосельского лицея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11641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Федор Матюшкин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(1799-1872) -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адмирал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6" descr="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314096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3284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63328" y="462025"/>
            <a:ext cx="6593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Воспитанники Царскосельского лицея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2204864"/>
            <a:ext cx="437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Вильгельм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Кюхельбекер 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(1797-1846)-  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русский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писатель,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декабрист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3786214" cy="454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2277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60032" y="2204864"/>
            <a:ext cx="3816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Пущин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1798 — 1859) 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русский поэт, мемуарист, 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декабрист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63328" y="462025"/>
            <a:ext cx="6593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Воспитанники Царскосельского лицея </a:t>
            </a:r>
          </a:p>
        </p:txBody>
      </p:sp>
      <p:pic>
        <p:nvPicPr>
          <p:cNvPr id="5" name="Рисунок 4" descr="http://journal-shkolniku.ru/img/push2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456384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00483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7984" y="2204864"/>
            <a:ext cx="4248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Александр Сергеевич Пушкин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1799 - 1837) -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русский поэт 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писатель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63328" y="462025"/>
            <a:ext cx="6593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Воспитанники Царскосельского лицея </a:t>
            </a:r>
          </a:p>
        </p:txBody>
      </p:sp>
      <p:pic>
        <p:nvPicPr>
          <p:cNvPr id="6" name="Рисунок 5" descr="http://journal-shkolniku.ru/img/push2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584986" cy="4404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90404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285728"/>
            <a:ext cx="5419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Герб и девиз Царскосельского Лицея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4786322"/>
            <a:ext cx="62151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pPr algn="ctr"/>
            <a:r>
              <a:rPr lang="ru-RU" dirty="0" smtClean="0"/>
              <a:t> 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«Для общей пользы»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девиз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Царскосельского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лицея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Documents and Settings\Оксана\Рабочий стол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071546"/>
            <a:ext cx="2809891" cy="3831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05243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37449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2214554"/>
            <a:ext cx="6102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00239"/>
            <a:ext cx="6643734" cy="439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357290" y="285728"/>
            <a:ext cx="6000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Ришельевский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лицей 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Открыт в Одессе в 1817 году по замыслу герцога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А.Э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Ришелье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05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42852"/>
            <a:ext cx="83582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Ярославский юридический лицей 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Открыт в 1803 году горнопромышленником Демидовым и назывался 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«Ярославское демидовское высших наук  училище».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85992"/>
            <a:ext cx="6026979" cy="420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142852"/>
            <a:ext cx="65008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Нежинский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лицей 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Основан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 1820 году на средства князя А.А.Безбородко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7000924" cy="464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0"/>
            <a:ext cx="72152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Царскосельский лицей. </a:t>
            </a: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1810 году в Царском Селе под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Петербургом.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99" y="1643050"/>
            <a:ext cx="726095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285728"/>
            <a:ext cx="7377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Открытие  Императорского лицея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России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98072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dirty="0"/>
              <a:t>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Император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1500174"/>
            <a:ext cx="37717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Императорский лицей в России. </a:t>
            </a:r>
          </a:p>
        </p:txBody>
      </p:sp>
      <p:pic>
        <p:nvPicPr>
          <p:cNvPr id="6" name="Picture 28" descr="71JSLL3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8943" y="2214554"/>
            <a:ext cx="473505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857364"/>
            <a:ext cx="3067068" cy="386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8079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254412"/>
            <a:ext cx="4637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 выглядел Царскосельский лицей </a:t>
            </a:r>
          </a:p>
        </p:txBody>
      </p:sp>
      <p:pic>
        <p:nvPicPr>
          <p:cNvPr id="3" name="Рисунок 2" descr="http://journal-shkolniku.ru/img/push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307" y="840124"/>
            <a:ext cx="3310890" cy="38995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6335" y="473624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Лицейский зал. В этом зале Пушкин читал перед Державиным свое стихотворение "Воспоминания в Царском Селе".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928670"/>
            <a:ext cx="355189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89305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85728"/>
            <a:ext cx="4969703" cy="317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928662" y="1785926"/>
            <a:ext cx="2817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dirty="0"/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УЧЕБНЫЙ КЛАСС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3571876"/>
            <a:ext cx="2571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dirty="0"/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БОЛЬШОЙ ЗАЛ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G:\Лицей\IMG_699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496"/>
            <a:ext cx="450059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717</Words>
  <Application>Microsoft Office PowerPoint</Application>
  <PresentationFormat>Экран (4:3)</PresentationFormat>
  <Paragraphs>162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Лицейское образование в России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Оксана</cp:lastModifiedBy>
  <cp:revision>30</cp:revision>
  <dcterms:modified xsi:type="dcterms:W3CDTF">2013-10-16T15:18:25Z</dcterms:modified>
</cp:coreProperties>
</file>