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presentway.com/motorika-zavisimost-dvizheniya-i-intellekta-a-takzhe-vechnyj-dvigatel-molodosti/" TargetMode="External"/><Relationship Id="rId3" Type="http://schemas.openxmlformats.org/officeDocument/2006/relationships/hyperlink" Target="http://queenscourier.com/2010/the-benefits-of-dance-for-kids-22081/" TargetMode="External"/><Relationship Id="rId7" Type="http://schemas.openxmlformats.org/officeDocument/2006/relationships/hyperlink" Target="http://www.ido.rudn.ru/psychology/psychophysiology/10.html" TargetMode="External"/><Relationship Id="rId2" Type="http://schemas.openxmlformats.org/officeDocument/2006/relationships/hyperlink" Target="http://www.elitarium.ru/2013/01/18/vozmozhnosti_lenivogo_mozg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vorec.ru/memory_best/1-006.php" TargetMode="External"/><Relationship Id="rId5" Type="http://schemas.openxmlformats.org/officeDocument/2006/relationships/hyperlink" Target="http://www.livestrong.com/article/214791-the-benefits-of-dance-for-kids/" TargetMode="External"/><Relationship Id="rId4" Type="http://schemas.openxmlformats.org/officeDocument/2006/relationships/hyperlink" Target="http://www.edudance.net/benefi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ЧОУ-СОШ «Новый путь»</a:t>
            </a:r>
          </a:p>
          <a:p>
            <a:r>
              <a:rPr lang="ru-RU" dirty="0" err="1" smtClean="0"/>
              <a:t>Волоцкова</a:t>
            </a:r>
            <a:r>
              <a:rPr lang="ru-RU" dirty="0" smtClean="0"/>
              <a:t> Дарья Викторовна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7772400" cy="1814524"/>
          </a:xfrm>
        </p:spPr>
        <p:txBody>
          <a:bodyPr>
            <a:normAutofit/>
          </a:bodyPr>
          <a:lstStyle/>
          <a:p>
            <a:r>
              <a:rPr lang="en-US" dirty="0" smtClean="0"/>
              <a:t>ENGLISH </a:t>
            </a:r>
            <a:r>
              <a:rPr lang="en-US" dirty="0" smtClean="0"/>
              <a:t>CAMP</a:t>
            </a:r>
            <a:br>
              <a:rPr lang="en-US" dirty="0" smtClean="0"/>
            </a:br>
            <a:r>
              <a:rPr lang="en-US" dirty="0" smtClean="0"/>
              <a:t>DANCING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Физическое развитие ребенка: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тренировка и укрепление различных групп мышц;</a:t>
            </a:r>
          </a:p>
          <a:p>
            <a:r>
              <a:rPr lang="ru-RU" dirty="0" smtClean="0"/>
              <a:t> укрепление дыхательной и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систем;</a:t>
            </a:r>
          </a:p>
          <a:p>
            <a:r>
              <a:rPr lang="ru-RU" dirty="0" smtClean="0"/>
              <a:t> развитие и тренировка </a:t>
            </a:r>
            <a:r>
              <a:rPr lang="ru-RU" dirty="0" err="1" smtClean="0"/>
              <a:t>оппорно-двигательного</a:t>
            </a:r>
            <a:r>
              <a:rPr lang="ru-RU" dirty="0" smtClean="0"/>
              <a:t> аппарата, профилактика сколиозов, лордозов, кифозов;</a:t>
            </a:r>
          </a:p>
          <a:p>
            <a:r>
              <a:rPr lang="ru-RU" dirty="0" smtClean="0"/>
              <a:t>улучшение равновесия и координация;</a:t>
            </a:r>
          </a:p>
          <a:p>
            <a:r>
              <a:rPr lang="ru-RU" dirty="0" smtClean="0"/>
              <a:t> повышение выносливости и гибкости различных частей тела.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Психологическая сторона развития: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повышение мотивации - использование </a:t>
            </a:r>
            <a:r>
              <a:rPr lang="ru-RU" dirty="0" err="1" smtClean="0"/>
              <a:t>социо-культурного</a:t>
            </a:r>
            <a:r>
              <a:rPr lang="ru-RU" dirty="0" smtClean="0"/>
              <a:t> компонента при изучении различных танцевальных направлений, стилей;</a:t>
            </a:r>
          </a:p>
          <a:p>
            <a:r>
              <a:rPr lang="ru-RU" dirty="0" smtClean="0"/>
              <a:t> хорошее настроение на весь день;</a:t>
            </a:r>
          </a:p>
          <a:p>
            <a:r>
              <a:rPr lang="ru-RU" dirty="0" smtClean="0"/>
              <a:t> повышение самооценки;</a:t>
            </a:r>
          </a:p>
          <a:p>
            <a:r>
              <a:rPr lang="ru-RU" dirty="0" smtClean="0"/>
              <a:t> смена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Социальная сторона развития: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развитие социальных и коммуникативных навыков;</a:t>
            </a:r>
          </a:p>
          <a:p>
            <a:r>
              <a:rPr lang="ru-RU" dirty="0" smtClean="0"/>
              <a:t>развитие умений работать в команде; </a:t>
            </a:r>
          </a:p>
          <a:p>
            <a:r>
              <a:rPr lang="ru-RU" dirty="0" smtClean="0"/>
              <a:t>уменьшение страха выступления перед аудиторией.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Развитие учебных навыков: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навык </a:t>
            </a:r>
            <a:r>
              <a:rPr lang="ru-RU" dirty="0" err="1" smtClean="0"/>
              <a:t>аудирования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использование слуховой, зрительной и двигательной (моторной) памяти;</a:t>
            </a:r>
          </a:p>
          <a:p>
            <a:r>
              <a:rPr lang="ru-RU" dirty="0" smtClean="0"/>
              <a:t>повышают концентрацию и внимание;</a:t>
            </a:r>
          </a:p>
          <a:p>
            <a:r>
              <a:rPr lang="ru-RU" dirty="0" smtClean="0"/>
              <a:t>улучшение дисциплины;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English Camp 2014\Week 1\DSC_063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9188" y="1447800"/>
            <a:ext cx="6902824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E:\English Camp 2014\Week 1\DSC_064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9188" y="1447800"/>
            <a:ext cx="6902824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Выводы: 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</a:t>
            </a:r>
            <a:r>
              <a:rPr lang="ru-RU" dirty="0" smtClean="0"/>
              <a:t>анец </a:t>
            </a:r>
            <a:r>
              <a:rPr lang="ru-RU" dirty="0" smtClean="0"/>
              <a:t>способствует всестороннему развитию ребенка.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Учителю </a:t>
            </a:r>
            <a:r>
              <a:rPr lang="ru-RU" dirty="0" smtClean="0"/>
              <a:t>необходимо использование </a:t>
            </a:r>
            <a:r>
              <a:rPr lang="ru-RU" dirty="0" err="1" smtClean="0"/>
              <a:t>танце-двигательных</a:t>
            </a:r>
            <a:r>
              <a:rPr lang="ru-RU" dirty="0" smtClean="0"/>
              <a:t>  разминок, упражнений на уроках английского языка.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Источники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8715436" cy="5195910"/>
          </a:xfrm>
          <a:ln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ambria" pitchFamily="18" charset="0"/>
              </a:rPr>
              <a:t>Dance provides youth with mind and body benefits, Debra Strickland: </a:t>
            </a:r>
            <a:r>
              <a:rPr lang="en-US" dirty="0" err="1" smtClean="0">
                <a:latin typeface="Cambria" pitchFamily="18" charset="0"/>
              </a:rPr>
              <a:t>FamilyTalk</a:t>
            </a:r>
            <a:r>
              <a:rPr lang="en-US" dirty="0" smtClean="0">
                <a:latin typeface="Cambria" pitchFamily="18" charset="0"/>
              </a:rPr>
              <a:t> Magazine, March/April Edition 2006</a:t>
            </a:r>
            <a:endParaRPr lang="ru-RU" dirty="0" smtClean="0">
              <a:latin typeface="Cambria" pitchFamily="18" charset="0"/>
            </a:endParaRPr>
          </a:p>
          <a:p>
            <a:r>
              <a:rPr lang="ru-RU" dirty="0" smtClean="0">
                <a:latin typeface="Cambria" pitchFamily="18" charset="0"/>
              </a:rPr>
              <a:t>Возможности «ленивого» мозга, Савельев С.В.: </a:t>
            </a:r>
            <a:r>
              <a:rPr lang="en-US" sz="2200" u="sng" dirty="0" smtClean="0">
                <a:latin typeface="Cambria" pitchFamily="18" charset="0"/>
                <a:hlinkClick r:id="rId2"/>
              </a:rPr>
              <a:t>http</a:t>
            </a:r>
            <a:r>
              <a:rPr lang="ru-RU" sz="2200" u="sng" dirty="0" smtClean="0">
                <a:latin typeface="Cambria" pitchFamily="18" charset="0"/>
                <a:hlinkClick r:id="rId2"/>
              </a:rPr>
              <a:t>://</a:t>
            </a:r>
            <a:r>
              <a:rPr lang="en-US" sz="2200" u="sng" dirty="0" smtClean="0">
                <a:latin typeface="Cambria" pitchFamily="18" charset="0"/>
                <a:hlinkClick r:id="rId2"/>
              </a:rPr>
              <a:t>www</a:t>
            </a:r>
            <a:r>
              <a:rPr lang="ru-RU" sz="2200" u="sng" dirty="0" smtClean="0">
                <a:latin typeface="Cambria" pitchFamily="18" charset="0"/>
                <a:hlinkClick r:id="rId2"/>
              </a:rPr>
              <a:t>.</a:t>
            </a:r>
            <a:r>
              <a:rPr lang="en-US" sz="2200" u="sng" dirty="0" err="1" smtClean="0">
                <a:latin typeface="Cambria" pitchFamily="18" charset="0"/>
                <a:hlinkClick r:id="rId2"/>
              </a:rPr>
              <a:t>elitarium</a:t>
            </a:r>
            <a:r>
              <a:rPr lang="ru-RU" sz="2200" u="sng" dirty="0" smtClean="0">
                <a:latin typeface="Cambria" pitchFamily="18" charset="0"/>
                <a:hlinkClick r:id="rId2"/>
              </a:rPr>
              <a:t>.</a:t>
            </a:r>
            <a:r>
              <a:rPr lang="en-US" sz="2200" u="sng" dirty="0" err="1" smtClean="0">
                <a:latin typeface="Cambria" pitchFamily="18" charset="0"/>
                <a:hlinkClick r:id="rId2"/>
              </a:rPr>
              <a:t>ru</a:t>
            </a:r>
            <a:r>
              <a:rPr lang="ru-RU" sz="2200" u="sng" dirty="0" smtClean="0">
                <a:latin typeface="Cambria" pitchFamily="18" charset="0"/>
                <a:hlinkClick r:id="rId2"/>
              </a:rPr>
              <a:t>/2013/01/18/</a:t>
            </a:r>
            <a:r>
              <a:rPr lang="en-US" sz="2200" u="sng" dirty="0" err="1" smtClean="0">
                <a:latin typeface="Cambria" pitchFamily="18" charset="0"/>
                <a:hlinkClick r:id="rId2"/>
              </a:rPr>
              <a:t>vozmozhnosti</a:t>
            </a:r>
            <a:r>
              <a:rPr lang="ru-RU" sz="2200" u="sng" dirty="0" smtClean="0">
                <a:latin typeface="Cambria" pitchFamily="18" charset="0"/>
                <a:hlinkClick r:id="rId2"/>
              </a:rPr>
              <a:t>_</a:t>
            </a:r>
            <a:r>
              <a:rPr lang="en-US" sz="2200" u="sng" dirty="0" err="1" smtClean="0">
                <a:latin typeface="Cambria" pitchFamily="18" charset="0"/>
                <a:hlinkClick r:id="rId2"/>
              </a:rPr>
              <a:t>lenivogo</a:t>
            </a:r>
            <a:r>
              <a:rPr lang="ru-RU" sz="2200" u="sng" dirty="0" smtClean="0">
                <a:latin typeface="Cambria" pitchFamily="18" charset="0"/>
                <a:hlinkClick r:id="rId2"/>
              </a:rPr>
              <a:t>_</a:t>
            </a:r>
            <a:r>
              <a:rPr lang="en-US" sz="2200" u="sng" dirty="0" err="1" smtClean="0">
                <a:latin typeface="Cambria" pitchFamily="18" charset="0"/>
                <a:hlinkClick r:id="rId2"/>
              </a:rPr>
              <a:t>mozga</a:t>
            </a:r>
            <a:r>
              <a:rPr lang="ru-RU" sz="2200" u="sng" dirty="0" smtClean="0">
                <a:latin typeface="Cambria" pitchFamily="18" charset="0"/>
                <a:hlinkClick r:id="rId2"/>
              </a:rPr>
              <a:t>.</a:t>
            </a:r>
            <a:r>
              <a:rPr lang="en-US" sz="2200" u="sng" dirty="0" smtClean="0">
                <a:latin typeface="Cambria" pitchFamily="18" charset="0"/>
                <a:hlinkClick r:id="rId2"/>
              </a:rPr>
              <a:t>html</a:t>
            </a:r>
            <a:endParaRPr lang="ru-RU" sz="2200" dirty="0" smtClean="0">
              <a:latin typeface="Cambria" pitchFamily="18" charset="0"/>
            </a:endParaRPr>
          </a:p>
          <a:p>
            <a:r>
              <a:rPr lang="en-US" sz="2200" u="sng" dirty="0" smtClean="0">
                <a:latin typeface="Cambria" pitchFamily="18" charset="0"/>
                <a:hlinkClick r:id="rId3"/>
              </a:rPr>
              <a:t>http</a:t>
            </a:r>
            <a:r>
              <a:rPr lang="ru-RU" sz="2200" u="sng" dirty="0" smtClean="0">
                <a:latin typeface="Cambria" pitchFamily="18" charset="0"/>
                <a:hlinkClick r:id="rId3"/>
              </a:rPr>
              <a:t>://</a:t>
            </a:r>
            <a:r>
              <a:rPr lang="en-US" sz="2200" u="sng" dirty="0" err="1" smtClean="0">
                <a:latin typeface="Cambria" pitchFamily="18" charset="0"/>
                <a:hlinkClick r:id="rId3"/>
              </a:rPr>
              <a:t>queenscourier</a:t>
            </a:r>
            <a:r>
              <a:rPr lang="ru-RU" sz="2200" u="sng" dirty="0" smtClean="0">
                <a:latin typeface="Cambria" pitchFamily="18" charset="0"/>
                <a:hlinkClick r:id="rId3"/>
              </a:rPr>
              <a:t>.</a:t>
            </a:r>
            <a:r>
              <a:rPr lang="en-US" sz="2200" u="sng" dirty="0" smtClean="0">
                <a:latin typeface="Cambria" pitchFamily="18" charset="0"/>
                <a:hlinkClick r:id="rId3"/>
              </a:rPr>
              <a:t>com</a:t>
            </a:r>
            <a:r>
              <a:rPr lang="ru-RU" sz="2200" u="sng" dirty="0" smtClean="0">
                <a:latin typeface="Cambria" pitchFamily="18" charset="0"/>
                <a:hlinkClick r:id="rId3"/>
              </a:rPr>
              <a:t>/2010/</a:t>
            </a:r>
            <a:r>
              <a:rPr lang="en-US" sz="2200" u="sng" dirty="0" smtClean="0">
                <a:latin typeface="Cambria" pitchFamily="18" charset="0"/>
                <a:hlinkClick r:id="rId3"/>
              </a:rPr>
              <a:t>the</a:t>
            </a:r>
            <a:r>
              <a:rPr lang="ru-RU" sz="2200" u="sng" dirty="0" smtClean="0">
                <a:latin typeface="Cambria" pitchFamily="18" charset="0"/>
                <a:hlinkClick r:id="rId3"/>
              </a:rPr>
              <a:t>-</a:t>
            </a:r>
            <a:r>
              <a:rPr lang="en-US" sz="2200" u="sng" dirty="0" smtClean="0">
                <a:latin typeface="Cambria" pitchFamily="18" charset="0"/>
                <a:hlinkClick r:id="rId3"/>
              </a:rPr>
              <a:t>benefits</a:t>
            </a:r>
            <a:r>
              <a:rPr lang="ru-RU" sz="2200" u="sng" dirty="0" smtClean="0">
                <a:latin typeface="Cambria" pitchFamily="18" charset="0"/>
                <a:hlinkClick r:id="rId3"/>
              </a:rPr>
              <a:t>-</a:t>
            </a:r>
            <a:r>
              <a:rPr lang="en-US" sz="2200" u="sng" dirty="0" smtClean="0">
                <a:latin typeface="Cambria" pitchFamily="18" charset="0"/>
                <a:hlinkClick r:id="rId3"/>
              </a:rPr>
              <a:t>of</a:t>
            </a:r>
            <a:r>
              <a:rPr lang="ru-RU" sz="2200" u="sng" dirty="0" smtClean="0">
                <a:latin typeface="Cambria" pitchFamily="18" charset="0"/>
                <a:hlinkClick r:id="rId3"/>
              </a:rPr>
              <a:t>-</a:t>
            </a:r>
            <a:r>
              <a:rPr lang="en-US" sz="2200" u="sng" dirty="0" smtClean="0">
                <a:latin typeface="Cambria" pitchFamily="18" charset="0"/>
                <a:hlinkClick r:id="rId3"/>
              </a:rPr>
              <a:t>dance</a:t>
            </a:r>
            <a:r>
              <a:rPr lang="ru-RU" sz="2200" u="sng" dirty="0" smtClean="0">
                <a:latin typeface="Cambria" pitchFamily="18" charset="0"/>
                <a:hlinkClick r:id="rId3"/>
              </a:rPr>
              <a:t>-</a:t>
            </a:r>
            <a:r>
              <a:rPr lang="en-US" sz="2200" u="sng" dirty="0" smtClean="0">
                <a:latin typeface="Cambria" pitchFamily="18" charset="0"/>
                <a:hlinkClick r:id="rId3"/>
              </a:rPr>
              <a:t>for</a:t>
            </a:r>
            <a:r>
              <a:rPr lang="ru-RU" sz="2200" u="sng" dirty="0" smtClean="0">
                <a:latin typeface="Cambria" pitchFamily="18" charset="0"/>
                <a:hlinkClick r:id="rId3"/>
              </a:rPr>
              <a:t>-</a:t>
            </a:r>
            <a:r>
              <a:rPr lang="en-US" sz="2200" u="sng" dirty="0" smtClean="0">
                <a:latin typeface="Cambria" pitchFamily="18" charset="0"/>
                <a:hlinkClick r:id="rId3"/>
              </a:rPr>
              <a:t>kids</a:t>
            </a:r>
            <a:r>
              <a:rPr lang="ru-RU" sz="2200" u="sng" dirty="0" smtClean="0">
                <a:latin typeface="Cambria" pitchFamily="18" charset="0"/>
                <a:hlinkClick r:id="rId3"/>
              </a:rPr>
              <a:t>-22081/</a:t>
            </a:r>
            <a:endParaRPr lang="ru-RU" sz="2200" dirty="0" smtClean="0">
              <a:latin typeface="Cambria" pitchFamily="18" charset="0"/>
            </a:endParaRPr>
          </a:p>
          <a:p>
            <a:r>
              <a:rPr lang="en-US" sz="2200" u="sng" dirty="0" smtClean="0">
                <a:latin typeface="Cambria" pitchFamily="18" charset="0"/>
                <a:hlinkClick r:id="rId4"/>
              </a:rPr>
              <a:t>http</a:t>
            </a:r>
            <a:r>
              <a:rPr lang="ru-RU" sz="2200" u="sng" dirty="0" smtClean="0">
                <a:latin typeface="Cambria" pitchFamily="18" charset="0"/>
                <a:hlinkClick r:id="rId4"/>
              </a:rPr>
              <a:t>://</a:t>
            </a:r>
            <a:r>
              <a:rPr lang="en-US" sz="2200" u="sng" dirty="0" smtClean="0">
                <a:latin typeface="Cambria" pitchFamily="18" charset="0"/>
                <a:hlinkClick r:id="rId4"/>
              </a:rPr>
              <a:t>www</a:t>
            </a:r>
            <a:r>
              <a:rPr lang="ru-RU" sz="2200" u="sng" dirty="0" smtClean="0">
                <a:latin typeface="Cambria" pitchFamily="18" charset="0"/>
                <a:hlinkClick r:id="rId4"/>
              </a:rPr>
              <a:t>.</a:t>
            </a:r>
            <a:r>
              <a:rPr lang="en-US" sz="2200" u="sng" dirty="0" err="1" smtClean="0">
                <a:latin typeface="Cambria" pitchFamily="18" charset="0"/>
                <a:hlinkClick r:id="rId4"/>
              </a:rPr>
              <a:t>edudance</a:t>
            </a:r>
            <a:r>
              <a:rPr lang="ru-RU" sz="2200" u="sng" dirty="0" smtClean="0">
                <a:latin typeface="Cambria" pitchFamily="18" charset="0"/>
                <a:hlinkClick r:id="rId4"/>
              </a:rPr>
              <a:t>.</a:t>
            </a:r>
            <a:r>
              <a:rPr lang="en-US" sz="2200" u="sng" dirty="0" smtClean="0">
                <a:latin typeface="Cambria" pitchFamily="18" charset="0"/>
                <a:hlinkClick r:id="rId4"/>
              </a:rPr>
              <a:t>net</a:t>
            </a:r>
            <a:r>
              <a:rPr lang="ru-RU" sz="2200" u="sng" dirty="0" smtClean="0">
                <a:latin typeface="Cambria" pitchFamily="18" charset="0"/>
                <a:hlinkClick r:id="rId4"/>
              </a:rPr>
              <a:t>/</a:t>
            </a:r>
            <a:r>
              <a:rPr lang="en-US" sz="2200" u="sng" dirty="0" smtClean="0">
                <a:latin typeface="Cambria" pitchFamily="18" charset="0"/>
                <a:hlinkClick r:id="rId4"/>
              </a:rPr>
              <a:t>benefits</a:t>
            </a:r>
            <a:r>
              <a:rPr lang="ru-RU" sz="2200" u="sng" dirty="0" smtClean="0">
                <a:latin typeface="Cambria" pitchFamily="18" charset="0"/>
                <a:hlinkClick r:id="rId4"/>
              </a:rPr>
              <a:t>/</a:t>
            </a:r>
            <a:endParaRPr lang="ru-RU" sz="2200" dirty="0" smtClean="0">
              <a:latin typeface="Cambria" pitchFamily="18" charset="0"/>
            </a:endParaRPr>
          </a:p>
          <a:p>
            <a:r>
              <a:rPr lang="en-US" sz="2200" u="sng" dirty="0" smtClean="0">
                <a:latin typeface="Cambria" pitchFamily="18" charset="0"/>
                <a:hlinkClick r:id="rId5"/>
              </a:rPr>
              <a:t>http</a:t>
            </a:r>
            <a:r>
              <a:rPr lang="ru-RU" sz="2200" u="sng" dirty="0" smtClean="0">
                <a:latin typeface="Cambria" pitchFamily="18" charset="0"/>
                <a:hlinkClick r:id="rId5"/>
              </a:rPr>
              <a:t>://</a:t>
            </a:r>
            <a:r>
              <a:rPr lang="en-US" sz="2200" u="sng" dirty="0" smtClean="0">
                <a:latin typeface="Cambria" pitchFamily="18" charset="0"/>
                <a:hlinkClick r:id="rId5"/>
              </a:rPr>
              <a:t>www</a:t>
            </a:r>
            <a:r>
              <a:rPr lang="ru-RU" sz="2200" u="sng" dirty="0" smtClean="0">
                <a:latin typeface="Cambria" pitchFamily="18" charset="0"/>
                <a:hlinkClick r:id="rId5"/>
              </a:rPr>
              <a:t>.</a:t>
            </a:r>
            <a:r>
              <a:rPr lang="en-US" sz="2200" u="sng" dirty="0" err="1" smtClean="0">
                <a:latin typeface="Cambria" pitchFamily="18" charset="0"/>
                <a:hlinkClick r:id="rId5"/>
              </a:rPr>
              <a:t>livestrong</a:t>
            </a:r>
            <a:r>
              <a:rPr lang="ru-RU" sz="2200" u="sng" dirty="0" smtClean="0">
                <a:latin typeface="Cambria" pitchFamily="18" charset="0"/>
                <a:hlinkClick r:id="rId5"/>
              </a:rPr>
              <a:t>.</a:t>
            </a:r>
            <a:r>
              <a:rPr lang="en-US" sz="2200" u="sng" dirty="0" smtClean="0">
                <a:latin typeface="Cambria" pitchFamily="18" charset="0"/>
                <a:hlinkClick r:id="rId5"/>
              </a:rPr>
              <a:t>com</a:t>
            </a:r>
            <a:r>
              <a:rPr lang="ru-RU" sz="2200" u="sng" dirty="0" smtClean="0">
                <a:latin typeface="Cambria" pitchFamily="18" charset="0"/>
                <a:hlinkClick r:id="rId5"/>
              </a:rPr>
              <a:t>/</a:t>
            </a:r>
            <a:r>
              <a:rPr lang="en-US" sz="2200" u="sng" dirty="0" smtClean="0">
                <a:latin typeface="Cambria" pitchFamily="18" charset="0"/>
                <a:hlinkClick r:id="rId5"/>
              </a:rPr>
              <a:t>article</a:t>
            </a:r>
            <a:r>
              <a:rPr lang="ru-RU" sz="2200" u="sng" dirty="0" smtClean="0">
                <a:latin typeface="Cambria" pitchFamily="18" charset="0"/>
                <a:hlinkClick r:id="rId5"/>
              </a:rPr>
              <a:t>/214791-</a:t>
            </a:r>
            <a:r>
              <a:rPr lang="en-US" sz="2200" u="sng" dirty="0" smtClean="0">
                <a:latin typeface="Cambria" pitchFamily="18" charset="0"/>
                <a:hlinkClick r:id="rId5"/>
              </a:rPr>
              <a:t>the</a:t>
            </a:r>
            <a:r>
              <a:rPr lang="ru-RU" sz="2200" u="sng" dirty="0" smtClean="0">
                <a:latin typeface="Cambria" pitchFamily="18" charset="0"/>
                <a:hlinkClick r:id="rId5"/>
              </a:rPr>
              <a:t>-</a:t>
            </a:r>
            <a:r>
              <a:rPr lang="en-US" sz="2200" u="sng" dirty="0" smtClean="0">
                <a:latin typeface="Cambria" pitchFamily="18" charset="0"/>
                <a:hlinkClick r:id="rId5"/>
              </a:rPr>
              <a:t>benefits</a:t>
            </a:r>
            <a:r>
              <a:rPr lang="ru-RU" sz="2200" u="sng" dirty="0" smtClean="0">
                <a:latin typeface="Cambria" pitchFamily="18" charset="0"/>
                <a:hlinkClick r:id="rId5"/>
              </a:rPr>
              <a:t>-</a:t>
            </a:r>
            <a:r>
              <a:rPr lang="en-US" sz="2200" u="sng" dirty="0" smtClean="0">
                <a:latin typeface="Cambria" pitchFamily="18" charset="0"/>
                <a:hlinkClick r:id="rId5"/>
              </a:rPr>
              <a:t>of</a:t>
            </a:r>
            <a:r>
              <a:rPr lang="ru-RU" sz="2200" u="sng" dirty="0" smtClean="0">
                <a:latin typeface="Cambria" pitchFamily="18" charset="0"/>
                <a:hlinkClick r:id="rId5"/>
              </a:rPr>
              <a:t>-</a:t>
            </a:r>
            <a:r>
              <a:rPr lang="en-US" sz="2200" u="sng" dirty="0" smtClean="0">
                <a:latin typeface="Cambria" pitchFamily="18" charset="0"/>
                <a:hlinkClick r:id="rId5"/>
              </a:rPr>
              <a:t>dance</a:t>
            </a:r>
            <a:r>
              <a:rPr lang="ru-RU" sz="2200" u="sng" dirty="0" smtClean="0">
                <a:latin typeface="Cambria" pitchFamily="18" charset="0"/>
                <a:hlinkClick r:id="rId5"/>
              </a:rPr>
              <a:t>-</a:t>
            </a:r>
            <a:r>
              <a:rPr lang="en-US" sz="2200" u="sng" dirty="0" smtClean="0">
                <a:latin typeface="Cambria" pitchFamily="18" charset="0"/>
                <a:hlinkClick r:id="rId5"/>
              </a:rPr>
              <a:t>for</a:t>
            </a:r>
            <a:r>
              <a:rPr lang="ru-RU" sz="2200" u="sng" dirty="0" smtClean="0">
                <a:latin typeface="Cambria" pitchFamily="18" charset="0"/>
                <a:hlinkClick r:id="rId5"/>
              </a:rPr>
              <a:t>-</a:t>
            </a:r>
            <a:r>
              <a:rPr lang="en-US" sz="2200" u="sng" dirty="0" smtClean="0">
                <a:latin typeface="Cambria" pitchFamily="18" charset="0"/>
                <a:hlinkClick r:id="rId5"/>
              </a:rPr>
              <a:t>kids</a:t>
            </a:r>
            <a:r>
              <a:rPr lang="ru-RU" sz="2200" u="sng" dirty="0" smtClean="0">
                <a:latin typeface="Cambria" pitchFamily="18" charset="0"/>
                <a:hlinkClick r:id="rId5"/>
              </a:rPr>
              <a:t>/</a:t>
            </a:r>
            <a:endParaRPr lang="ru-RU" sz="2200" dirty="0" smtClean="0">
              <a:latin typeface="Cambria" pitchFamily="18" charset="0"/>
            </a:endParaRPr>
          </a:p>
          <a:p>
            <a:r>
              <a:rPr lang="en-US" sz="2200" u="sng" dirty="0" smtClean="0">
                <a:latin typeface="Cambria" pitchFamily="18" charset="0"/>
                <a:hlinkClick r:id="rId6"/>
              </a:rPr>
              <a:t>http</a:t>
            </a:r>
            <a:r>
              <a:rPr lang="ru-RU" sz="2200" u="sng" dirty="0" smtClean="0">
                <a:latin typeface="Cambria" pitchFamily="18" charset="0"/>
                <a:hlinkClick r:id="rId6"/>
              </a:rPr>
              <a:t>://</a:t>
            </a:r>
            <a:r>
              <a:rPr lang="en-US" sz="2200" u="sng" dirty="0" smtClean="0">
                <a:latin typeface="Cambria" pitchFamily="18" charset="0"/>
                <a:hlinkClick r:id="rId6"/>
              </a:rPr>
              <a:t>www</a:t>
            </a:r>
            <a:r>
              <a:rPr lang="ru-RU" sz="2200" u="sng" dirty="0" smtClean="0">
                <a:latin typeface="Cambria" pitchFamily="18" charset="0"/>
                <a:hlinkClick r:id="rId6"/>
              </a:rPr>
              <a:t>.</a:t>
            </a:r>
            <a:r>
              <a:rPr lang="en-US" sz="2200" u="sng" dirty="0" err="1" smtClean="0">
                <a:latin typeface="Cambria" pitchFamily="18" charset="0"/>
                <a:hlinkClick r:id="rId6"/>
              </a:rPr>
              <a:t>dvorec</a:t>
            </a:r>
            <a:r>
              <a:rPr lang="ru-RU" sz="2200" u="sng" dirty="0" smtClean="0">
                <a:latin typeface="Cambria" pitchFamily="18" charset="0"/>
                <a:hlinkClick r:id="rId6"/>
              </a:rPr>
              <a:t>.</a:t>
            </a:r>
            <a:r>
              <a:rPr lang="en-US" sz="2200" u="sng" dirty="0" err="1" smtClean="0">
                <a:latin typeface="Cambria" pitchFamily="18" charset="0"/>
                <a:hlinkClick r:id="rId6"/>
              </a:rPr>
              <a:t>ru</a:t>
            </a:r>
            <a:r>
              <a:rPr lang="ru-RU" sz="2200" u="sng" dirty="0" smtClean="0">
                <a:latin typeface="Cambria" pitchFamily="18" charset="0"/>
                <a:hlinkClick r:id="rId6"/>
              </a:rPr>
              <a:t>/</a:t>
            </a:r>
            <a:r>
              <a:rPr lang="en-US" sz="2200" u="sng" dirty="0" smtClean="0">
                <a:latin typeface="Cambria" pitchFamily="18" charset="0"/>
                <a:hlinkClick r:id="rId6"/>
              </a:rPr>
              <a:t>memory</a:t>
            </a:r>
            <a:r>
              <a:rPr lang="ru-RU" sz="2200" u="sng" dirty="0" smtClean="0">
                <a:latin typeface="Cambria" pitchFamily="18" charset="0"/>
                <a:hlinkClick r:id="rId6"/>
              </a:rPr>
              <a:t>_</a:t>
            </a:r>
            <a:r>
              <a:rPr lang="en-US" sz="2200" u="sng" dirty="0" smtClean="0">
                <a:latin typeface="Cambria" pitchFamily="18" charset="0"/>
                <a:hlinkClick r:id="rId6"/>
              </a:rPr>
              <a:t>best</a:t>
            </a:r>
            <a:r>
              <a:rPr lang="ru-RU" sz="2200" u="sng" dirty="0" smtClean="0">
                <a:latin typeface="Cambria" pitchFamily="18" charset="0"/>
                <a:hlinkClick r:id="rId6"/>
              </a:rPr>
              <a:t>/1-006.</a:t>
            </a:r>
            <a:r>
              <a:rPr lang="en-US" sz="2200" u="sng" dirty="0" err="1" smtClean="0">
                <a:latin typeface="Cambria" pitchFamily="18" charset="0"/>
                <a:hlinkClick r:id="rId6"/>
              </a:rPr>
              <a:t>php</a:t>
            </a:r>
            <a:r>
              <a:rPr lang="ru-RU" sz="2200" dirty="0" smtClean="0">
                <a:latin typeface="Cambria" pitchFamily="18" charset="0"/>
              </a:rPr>
              <a:t> </a:t>
            </a:r>
          </a:p>
          <a:p>
            <a:r>
              <a:rPr lang="en-US" sz="2200" u="sng" dirty="0" smtClean="0">
                <a:latin typeface="Cambria" pitchFamily="18" charset="0"/>
                <a:hlinkClick r:id="rId7"/>
              </a:rPr>
              <a:t>http</a:t>
            </a:r>
            <a:r>
              <a:rPr lang="ru-RU" sz="2200" u="sng" dirty="0" smtClean="0">
                <a:latin typeface="Cambria" pitchFamily="18" charset="0"/>
                <a:hlinkClick r:id="rId7"/>
              </a:rPr>
              <a:t>://</a:t>
            </a:r>
            <a:r>
              <a:rPr lang="en-US" sz="2200" u="sng" dirty="0" smtClean="0">
                <a:latin typeface="Cambria" pitchFamily="18" charset="0"/>
                <a:hlinkClick r:id="rId7"/>
              </a:rPr>
              <a:t>www</a:t>
            </a:r>
            <a:r>
              <a:rPr lang="ru-RU" sz="2200" u="sng" dirty="0" smtClean="0">
                <a:latin typeface="Cambria" pitchFamily="18" charset="0"/>
                <a:hlinkClick r:id="rId7"/>
              </a:rPr>
              <a:t>.</a:t>
            </a:r>
            <a:r>
              <a:rPr lang="en-US" sz="2200" u="sng" dirty="0" err="1" smtClean="0">
                <a:latin typeface="Cambria" pitchFamily="18" charset="0"/>
                <a:hlinkClick r:id="rId7"/>
              </a:rPr>
              <a:t>ido</a:t>
            </a:r>
            <a:r>
              <a:rPr lang="ru-RU" sz="2200" u="sng" dirty="0" smtClean="0">
                <a:latin typeface="Cambria" pitchFamily="18" charset="0"/>
                <a:hlinkClick r:id="rId7"/>
              </a:rPr>
              <a:t>.</a:t>
            </a:r>
            <a:r>
              <a:rPr lang="en-US" sz="2200" u="sng" dirty="0" err="1" smtClean="0">
                <a:latin typeface="Cambria" pitchFamily="18" charset="0"/>
                <a:hlinkClick r:id="rId7"/>
              </a:rPr>
              <a:t>rudn</a:t>
            </a:r>
            <a:r>
              <a:rPr lang="ru-RU" sz="2200" u="sng" dirty="0" smtClean="0">
                <a:latin typeface="Cambria" pitchFamily="18" charset="0"/>
                <a:hlinkClick r:id="rId7"/>
              </a:rPr>
              <a:t>.</a:t>
            </a:r>
            <a:r>
              <a:rPr lang="en-US" sz="2200" u="sng" dirty="0" err="1" smtClean="0">
                <a:latin typeface="Cambria" pitchFamily="18" charset="0"/>
                <a:hlinkClick r:id="rId7"/>
              </a:rPr>
              <a:t>ru</a:t>
            </a:r>
            <a:r>
              <a:rPr lang="ru-RU" sz="2200" u="sng" dirty="0" smtClean="0">
                <a:latin typeface="Cambria" pitchFamily="18" charset="0"/>
                <a:hlinkClick r:id="rId7"/>
              </a:rPr>
              <a:t>/</a:t>
            </a:r>
            <a:r>
              <a:rPr lang="en-US" sz="2200" u="sng" dirty="0" smtClean="0">
                <a:latin typeface="Cambria" pitchFamily="18" charset="0"/>
                <a:hlinkClick r:id="rId7"/>
              </a:rPr>
              <a:t>psychology</a:t>
            </a:r>
            <a:r>
              <a:rPr lang="ru-RU" sz="2200" u="sng" dirty="0" smtClean="0">
                <a:latin typeface="Cambria" pitchFamily="18" charset="0"/>
                <a:hlinkClick r:id="rId7"/>
              </a:rPr>
              <a:t>/</a:t>
            </a:r>
            <a:r>
              <a:rPr lang="en-US" sz="2200" u="sng" dirty="0" smtClean="0">
                <a:latin typeface="Cambria" pitchFamily="18" charset="0"/>
                <a:hlinkClick r:id="rId7"/>
              </a:rPr>
              <a:t>psychophysiology</a:t>
            </a:r>
            <a:r>
              <a:rPr lang="ru-RU" sz="2200" u="sng" dirty="0" smtClean="0">
                <a:latin typeface="Cambria" pitchFamily="18" charset="0"/>
                <a:hlinkClick r:id="rId7"/>
              </a:rPr>
              <a:t>/10.</a:t>
            </a:r>
            <a:r>
              <a:rPr lang="en-US" sz="2200" u="sng" dirty="0" smtClean="0">
                <a:latin typeface="Cambria" pitchFamily="18" charset="0"/>
                <a:hlinkClick r:id="rId7"/>
              </a:rPr>
              <a:t>html</a:t>
            </a:r>
            <a:endParaRPr lang="ru-RU" sz="2200" dirty="0" smtClean="0">
              <a:latin typeface="Cambria" pitchFamily="18" charset="0"/>
            </a:endParaRPr>
          </a:p>
          <a:p>
            <a:r>
              <a:rPr lang="en-US" sz="2200" u="sng" dirty="0" smtClean="0">
                <a:latin typeface="Cambria" pitchFamily="18" charset="0"/>
                <a:hlinkClick r:id="rId8"/>
              </a:rPr>
              <a:t>http</a:t>
            </a:r>
            <a:r>
              <a:rPr lang="ru-RU" sz="2200" u="sng" dirty="0" smtClean="0">
                <a:latin typeface="Cambria" pitchFamily="18" charset="0"/>
                <a:hlinkClick r:id="rId8"/>
              </a:rPr>
              <a:t>://</a:t>
            </a:r>
            <a:r>
              <a:rPr lang="en-US" sz="2200" u="sng" dirty="0" err="1" smtClean="0">
                <a:latin typeface="Cambria" pitchFamily="18" charset="0"/>
                <a:hlinkClick r:id="rId8"/>
              </a:rPr>
              <a:t>presentway</a:t>
            </a:r>
            <a:r>
              <a:rPr lang="ru-RU" sz="2200" u="sng" dirty="0" smtClean="0">
                <a:latin typeface="Cambria" pitchFamily="18" charset="0"/>
                <a:hlinkClick r:id="rId8"/>
              </a:rPr>
              <a:t>.</a:t>
            </a:r>
            <a:r>
              <a:rPr lang="en-US" sz="2200" u="sng" dirty="0" smtClean="0">
                <a:latin typeface="Cambria" pitchFamily="18" charset="0"/>
                <a:hlinkClick r:id="rId8"/>
              </a:rPr>
              <a:t>com</a:t>
            </a:r>
            <a:r>
              <a:rPr lang="ru-RU" sz="2200" u="sng" dirty="0" smtClean="0">
                <a:latin typeface="Cambria" pitchFamily="18" charset="0"/>
                <a:hlinkClick r:id="rId8"/>
              </a:rPr>
              <a:t>/</a:t>
            </a:r>
            <a:r>
              <a:rPr lang="en-US" sz="2200" u="sng" dirty="0" err="1" smtClean="0">
                <a:latin typeface="Cambria" pitchFamily="18" charset="0"/>
                <a:hlinkClick r:id="rId8"/>
              </a:rPr>
              <a:t>motorika</a:t>
            </a:r>
            <a:r>
              <a:rPr lang="ru-RU" sz="2200" u="sng" dirty="0" smtClean="0">
                <a:latin typeface="Cambria" pitchFamily="18" charset="0"/>
                <a:hlinkClick r:id="rId8"/>
              </a:rPr>
              <a:t>-</a:t>
            </a:r>
            <a:r>
              <a:rPr lang="en-US" sz="2200" u="sng" dirty="0" err="1" smtClean="0">
                <a:latin typeface="Cambria" pitchFamily="18" charset="0"/>
                <a:hlinkClick r:id="rId8"/>
              </a:rPr>
              <a:t>zavisimost</a:t>
            </a:r>
            <a:r>
              <a:rPr lang="ru-RU" sz="2200" u="sng" dirty="0" smtClean="0">
                <a:latin typeface="Cambria" pitchFamily="18" charset="0"/>
                <a:hlinkClick r:id="rId8"/>
              </a:rPr>
              <a:t>-</a:t>
            </a:r>
            <a:r>
              <a:rPr lang="en-US" sz="2200" u="sng" dirty="0" err="1" smtClean="0">
                <a:latin typeface="Cambria" pitchFamily="18" charset="0"/>
                <a:hlinkClick r:id="rId8"/>
              </a:rPr>
              <a:t>dvizheniya</a:t>
            </a:r>
            <a:r>
              <a:rPr lang="ru-RU" sz="2200" u="sng" dirty="0" smtClean="0">
                <a:latin typeface="Cambria" pitchFamily="18" charset="0"/>
                <a:hlinkClick r:id="rId8"/>
              </a:rPr>
              <a:t>-</a:t>
            </a:r>
            <a:r>
              <a:rPr lang="en-US" sz="2200" u="sng" dirty="0" err="1" smtClean="0">
                <a:latin typeface="Cambria" pitchFamily="18" charset="0"/>
                <a:hlinkClick r:id="rId8"/>
              </a:rPr>
              <a:t>i</a:t>
            </a:r>
            <a:r>
              <a:rPr lang="ru-RU" sz="2200" u="sng" dirty="0" smtClean="0">
                <a:latin typeface="Cambria" pitchFamily="18" charset="0"/>
                <a:hlinkClick r:id="rId8"/>
              </a:rPr>
              <a:t>-</a:t>
            </a:r>
            <a:r>
              <a:rPr lang="en-US" sz="2200" u="sng" dirty="0" err="1" smtClean="0">
                <a:latin typeface="Cambria" pitchFamily="18" charset="0"/>
                <a:hlinkClick r:id="rId8"/>
              </a:rPr>
              <a:t>intellekta</a:t>
            </a:r>
            <a:r>
              <a:rPr lang="ru-RU" sz="2200" u="sng" dirty="0" smtClean="0">
                <a:latin typeface="Cambria" pitchFamily="18" charset="0"/>
                <a:hlinkClick r:id="rId8"/>
              </a:rPr>
              <a:t>-</a:t>
            </a:r>
            <a:r>
              <a:rPr lang="en-US" sz="2200" u="sng" dirty="0" smtClean="0">
                <a:latin typeface="Cambria" pitchFamily="18" charset="0"/>
                <a:hlinkClick r:id="rId8"/>
              </a:rPr>
              <a:t>a</a:t>
            </a:r>
            <a:r>
              <a:rPr lang="ru-RU" sz="2200" u="sng" dirty="0" smtClean="0">
                <a:latin typeface="Cambria" pitchFamily="18" charset="0"/>
                <a:hlinkClick r:id="rId8"/>
              </a:rPr>
              <a:t>-</a:t>
            </a:r>
            <a:r>
              <a:rPr lang="en-US" sz="2200" u="sng" dirty="0" err="1" smtClean="0">
                <a:latin typeface="Cambria" pitchFamily="18" charset="0"/>
                <a:hlinkClick r:id="rId8"/>
              </a:rPr>
              <a:t>takzhe</a:t>
            </a:r>
            <a:r>
              <a:rPr lang="ru-RU" sz="2200" u="sng" dirty="0" smtClean="0">
                <a:latin typeface="Cambria" pitchFamily="18" charset="0"/>
                <a:hlinkClick r:id="rId8"/>
              </a:rPr>
              <a:t>-</a:t>
            </a:r>
            <a:r>
              <a:rPr lang="en-US" sz="2200" u="sng" dirty="0" err="1" smtClean="0">
                <a:latin typeface="Cambria" pitchFamily="18" charset="0"/>
                <a:hlinkClick r:id="rId8"/>
              </a:rPr>
              <a:t>vechnyj</a:t>
            </a:r>
            <a:r>
              <a:rPr lang="ru-RU" sz="2200" u="sng" dirty="0" smtClean="0">
                <a:latin typeface="Cambria" pitchFamily="18" charset="0"/>
                <a:hlinkClick r:id="rId8"/>
              </a:rPr>
              <a:t>-</a:t>
            </a:r>
            <a:r>
              <a:rPr lang="en-US" sz="2200" u="sng" dirty="0" err="1" smtClean="0">
                <a:latin typeface="Cambria" pitchFamily="18" charset="0"/>
                <a:hlinkClick r:id="rId8"/>
              </a:rPr>
              <a:t>dvigatel</a:t>
            </a:r>
            <a:r>
              <a:rPr lang="ru-RU" sz="2200" u="sng" dirty="0" smtClean="0">
                <a:latin typeface="Cambria" pitchFamily="18" charset="0"/>
                <a:hlinkClick r:id="rId8"/>
              </a:rPr>
              <a:t>-</a:t>
            </a:r>
            <a:r>
              <a:rPr lang="en-US" sz="2200" u="sng" dirty="0" err="1" smtClean="0">
                <a:latin typeface="Cambria" pitchFamily="18" charset="0"/>
                <a:hlinkClick r:id="rId8"/>
              </a:rPr>
              <a:t>molodosti</a:t>
            </a:r>
            <a:r>
              <a:rPr lang="ru-RU" sz="2200" u="sng" dirty="0" smtClean="0">
                <a:latin typeface="Cambria" pitchFamily="18" charset="0"/>
                <a:hlinkClick r:id="rId8"/>
              </a:rPr>
              <a:t>/</a:t>
            </a:r>
            <a:endParaRPr lang="ru-RU" sz="2200" dirty="0" smtClean="0">
              <a:latin typeface="Cambr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238</TotalTime>
  <Words>309</Words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ENGLISH CAMP DANCING</vt:lpstr>
      <vt:lpstr>Физическое развитие ребенка:</vt:lpstr>
      <vt:lpstr>Психологическая сторона развития:</vt:lpstr>
      <vt:lpstr>Социальная сторона развития:</vt:lpstr>
      <vt:lpstr>Развитие учебных навыков:</vt:lpstr>
      <vt:lpstr>Слайд 6</vt:lpstr>
      <vt:lpstr>Слайд 7</vt:lpstr>
      <vt:lpstr>Выводы: 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ENGLISH CAMP DANCING</dc:title>
  <dc:creator>student</dc:creator>
  <cp:lastModifiedBy>student_2</cp:lastModifiedBy>
  <cp:revision>27</cp:revision>
  <dcterms:created xsi:type="dcterms:W3CDTF">2014-08-18T07:17:36Z</dcterms:created>
  <dcterms:modified xsi:type="dcterms:W3CDTF">2014-10-28T11:43:56Z</dcterms:modified>
</cp:coreProperties>
</file>