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EAD96-00D3-407B-B1C5-A57C5D062205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D88FC8-3DEC-4270-A350-92D2D9CBE57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537846"/>
            <a:ext cx="5040560" cy="223224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Адмирал </a:t>
            </a:r>
            <a:br>
              <a:rPr lang="ru-RU" sz="8000" dirty="0" smtClean="0"/>
            </a:br>
            <a:r>
              <a:rPr lang="ru-RU" sz="8000" dirty="0" smtClean="0"/>
              <a:t>флота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301208"/>
            <a:ext cx="4146792" cy="134793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Хлызова</a:t>
            </a:r>
            <a:r>
              <a:rPr lang="ru-RU" dirty="0" smtClean="0"/>
              <a:t> Ольга </a:t>
            </a:r>
            <a:r>
              <a:rPr lang="ru-RU" dirty="0" smtClean="0"/>
              <a:t>В</a:t>
            </a:r>
            <a:r>
              <a:rPr lang="ru-RU" dirty="0" smtClean="0"/>
              <a:t>ениаминовна МОУ «СОШ № </a:t>
            </a:r>
            <a:r>
              <a:rPr lang="ru-RU" sz="4300" dirty="0"/>
              <a:t>2</a:t>
            </a:r>
            <a:r>
              <a:rPr lang="ru-RU" dirty="0" smtClean="0"/>
              <a:t>» г. Котласа Архангельской области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1683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2996952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Кузнецов Николай Герасимович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070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1" y="1189402"/>
            <a:ext cx="2339752" cy="33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0885" y="1116931"/>
            <a:ext cx="44248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феврале 1944 г. </a:t>
            </a:r>
            <a:r>
              <a:rPr lang="ru-RU" sz="2400" dirty="0" err="1" smtClean="0"/>
              <a:t>Н.Г.Кузнецову</a:t>
            </a:r>
            <a:r>
              <a:rPr lang="ru-RU" sz="2400" dirty="0" smtClean="0"/>
              <a:t> первому в СССР было присвоено высшее воинское звание на флоте “Адмирал флота”, и он единственный носил погоны с четырьмя звездами, </a:t>
            </a:r>
          </a:p>
          <a:p>
            <a:r>
              <a:rPr lang="ru-RU" sz="2400" dirty="0" smtClean="0"/>
              <a:t>а 31 мая 1944 г. – звание “Адмирал флота” с маршальскими звездами на погонах, приравненное к званию Маршала Советского Союза. </a:t>
            </a:r>
            <a:endParaRPr lang="ru-RU" sz="2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804" y="3074894"/>
            <a:ext cx="2122537" cy="295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4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7" y="188640"/>
            <a:ext cx="913819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"В Великой Отечественной войне советского народа против фашистской Германии Военно-Морской Флот нашего государства был верным помощником Красной Армии.</a:t>
            </a:r>
          </a:p>
          <a:p>
            <a:endParaRPr lang="ru-RU" sz="2000" dirty="0" smtClean="0"/>
          </a:p>
          <a:p>
            <a:r>
              <a:rPr lang="ru-RU" sz="2000" dirty="0" smtClean="0"/>
              <a:t>…Как известно, на суше и на море планы германских стратегов полностью провалились...</a:t>
            </a:r>
          </a:p>
          <a:p>
            <a:endParaRPr lang="ru-RU" sz="2000" dirty="0" smtClean="0"/>
          </a:p>
          <a:p>
            <a:r>
              <a:rPr lang="ru-RU" sz="2000" dirty="0" smtClean="0"/>
              <a:t>...Боевая деятельность советских моряков отличалась беззаветной стойкостью и мужеством, высокой боевой активностью и воинским мастерством.</a:t>
            </a:r>
          </a:p>
          <a:p>
            <a:endParaRPr lang="ru-RU" sz="2000" dirty="0" smtClean="0"/>
          </a:p>
          <a:p>
            <a:r>
              <a:rPr lang="ru-RU" sz="2000" dirty="0" smtClean="0"/>
              <a:t>Моряки подводных лодок, надводных кораблей, морские летчики, артиллеристы и пехотинцы восприняли и развили все ценное из вековых традиций русского флота.</a:t>
            </a:r>
          </a:p>
          <a:p>
            <a:endParaRPr lang="ru-RU" sz="2000" dirty="0" smtClean="0"/>
          </a:p>
          <a:p>
            <a:r>
              <a:rPr lang="ru-RU" sz="2000" dirty="0" smtClean="0"/>
              <a:t>Советские моряки за четыре года войны вписали новые страницы в книгу русской морской славы. Флот до конца выполнил свой долг перед Советской Родиной.</a:t>
            </a:r>
          </a:p>
          <a:p>
            <a:endParaRPr lang="ru-RU" sz="2000" dirty="0" smtClean="0"/>
          </a:p>
          <a:p>
            <a:r>
              <a:rPr lang="ru-RU" sz="2000" dirty="0" smtClean="0"/>
              <a:t>Советский народ хочет видеть свой флот еще более сильным и могучим".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01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главкома ВМС, Адмирала флота </a:t>
            </a:r>
            <a:r>
              <a:rPr lang="ru-RU" sz="2400" dirty="0" err="1" smtClean="0"/>
              <a:t>Н.Г.Кузнецова</a:t>
            </a:r>
            <a:r>
              <a:rPr lang="ru-RU" sz="2400" dirty="0" smtClean="0"/>
              <a:t> война не закончилась 9 мая 1945 г. Он отправился на Дальний Восток для организации взаимодействия сил Тихоокеанского флота и Амурской флотилии с частями Красной Армии в войне с Японией.</a:t>
            </a:r>
          </a:p>
          <a:p>
            <a:endParaRPr lang="ru-RU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" y="3340735"/>
            <a:ext cx="1317862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3311972"/>
            <a:ext cx="66247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период Великой Отечественной войны </a:t>
            </a:r>
            <a:r>
              <a:rPr lang="ru-RU" sz="2400" dirty="0" err="1"/>
              <a:t>Н.Г.Кузнецов</a:t>
            </a:r>
            <a:r>
              <a:rPr lang="ru-RU" sz="2400" dirty="0"/>
              <a:t> проявил себя выдающимся организатором взаимодействия флота с сухопутными войсками. За вклад Николая Герасимовича в победу и проявленные в годы войны мужество и героизм 14 сентября 1945 г. он был удостоен высокого звания </a:t>
            </a:r>
            <a:r>
              <a:rPr lang="ru-RU" sz="2400" u="sng" dirty="0"/>
              <a:t>Героя Советского Союза.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1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754232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Скончался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6 декабря 1974 года в 1 час 15 минут и был похоронен на Новодевичьем кладбище в Москве.</a:t>
            </a:r>
          </a:p>
          <a:p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3178"/>
            <a:ext cx="194108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345849"/>
            <a:ext cx="84249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Н.Г.Кузнецов</a:t>
            </a:r>
            <a:r>
              <a:rPr lang="ru-RU" sz="2400" dirty="0"/>
              <a:t> был "отстранен от флота" в 1956 году. До самой кончины он писал в различные инстанции с просьбой вызвать его, разобраться с ним, он хотел понять, в чем он виноват и, если действительно виноват, готов был понести еще более суровое наказание.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4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836712"/>
            <a:ext cx="324036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55435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Памятник в Архангельске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238884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5147900"/>
            <a:ext cx="4777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Бюст Н. Г. Кузнецова в Великом Устюге</a:t>
            </a:r>
          </a:p>
        </p:txBody>
      </p:sp>
    </p:spTree>
    <p:extLst>
      <p:ext uri="{BB962C8B-B14F-4D97-AF65-F5344CB8AC3E}">
        <p14:creationId xmlns:p14="http://schemas.microsoft.com/office/powerpoint/2010/main" val="305582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44965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Дом-музей и памятник на месте где родился и жил Н.Г. Кузнецов в деревне Медведки </a:t>
            </a:r>
            <a:r>
              <a:rPr lang="ru-RU" sz="2400" dirty="0" err="1"/>
              <a:t>Котласского</a:t>
            </a:r>
            <a:r>
              <a:rPr lang="ru-RU" sz="2400" dirty="0"/>
              <a:t> района Архангельской </a:t>
            </a:r>
            <a:r>
              <a:rPr lang="ru-RU" sz="2400" dirty="0" smtClean="0"/>
              <a:t>области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02024"/>
            <a:ext cx="4680520" cy="366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18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54893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Тяжелый авианесущий крейсер "Адмирал Флота Советского Союза Кузнецов"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4744"/>
            <a:ext cx="475252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96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75" y="1193101"/>
            <a:ext cx="1944216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30" y="1211157"/>
            <a:ext cx="2047664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5285" y="3140968"/>
            <a:ext cx="2714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Мемориальная стена в городском парке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4314" y="11931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Бюст Н. Г. Кузнецова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390" y="2106344"/>
            <a:ext cx="1944216" cy="283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536996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Дата установки: октябрь 1977 года.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0930" y="469088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Дата установки: </a:t>
            </a:r>
            <a:endParaRPr lang="ru-RU" sz="2000" dirty="0" smtClean="0"/>
          </a:p>
          <a:p>
            <a:r>
              <a:rPr lang="ru-RU" sz="2000" dirty="0" smtClean="0"/>
              <a:t>9 </a:t>
            </a:r>
            <a:r>
              <a:rPr lang="ru-RU" sz="2000" dirty="0"/>
              <a:t>мая 1990 года.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3688" y="5321594"/>
            <a:ext cx="2662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Дата установки: </a:t>
            </a:r>
            <a:endParaRPr lang="ru-RU" sz="2000" dirty="0" smtClean="0"/>
          </a:p>
          <a:p>
            <a:r>
              <a:rPr lang="ru-RU" sz="2000" dirty="0" smtClean="0"/>
              <a:t>16 </a:t>
            </a:r>
            <a:r>
              <a:rPr lang="ru-RU" sz="2000" dirty="0"/>
              <a:t>июля 2004 года.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140968"/>
            <a:ext cx="2201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Мемориальная доска на ул. Кузнецова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428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05063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Родился </a:t>
            </a:r>
            <a:r>
              <a:rPr lang="ru-RU" sz="2800" dirty="0" err="1" smtClean="0"/>
              <a:t>Н.Г.Кузнецов</a:t>
            </a:r>
            <a:r>
              <a:rPr lang="ru-RU" sz="2800" dirty="0" smtClean="0"/>
              <a:t> 24 (11) июля 1904 года в деревне Медведки </a:t>
            </a:r>
            <a:r>
              <a:rPr lang="ru-RU" sz="2800" dirty="0" err="1" smtClean="0"/>
              <a:t>Котласского</a:t>
            </a:r>
            <a:r>
              <a:rPr lang="ru-RU" sz="2800" dirty="0" smtClean="0"/>
              <a:t> района Архангельской области в семье казенных крестьян Герасима Федоровича и Анны Ивановны Кузнецовых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96752"/>
            <a:ext cx="237626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3"/>
            <a:ext cx="17281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187220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0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6561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61293" y="84397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 сентября 1922 г. </a:t>
            </a:r>
            <a:r>
              <a:rPr lang="ru-RU" sz="2400" dirty="0" err="1" smtClean="0"/>
              <a:t>Н.Кузнецов</a:t>
            </a:r>
            <a:r>
              <a:rPr lang="ru-RU" sz="2400" dirty="0" smtClean="0"/>
              <a:t> был зачислен в училище командного состава флота, тогда же переименованное в Военно-морское училище им. </a:t>
            </a:r>
            <a:r>
              <a:rPr lang="ru-RU" sz="2400" dirty="0" err="1" smtClean="0"/>
              <a:t>М.В.Фрунзе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684819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октября 1924 г. курсант </a:t>
            </a:r>
            <a:r>
              <a:rPr lang="ru-RU" sz="2400" dirty="0" err="1" smtClean="0"/>
              <a:t>Н.Кузнецов</a:t>
            </a:r>
            <a:r>
              <a:rPr lang="ru-RU" sz="2400" dirty="0" smtClean="0"/>
              <a:t> был допущен к исполнению обязанностей командира отделения.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9632" y="422108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октябре 1925 г. он был назначен командиром взвода первого курса нового набора.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1321" y="5373216"/>
            <a:ext cx="8366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 октября 1926 г. Николай Кузнецов с отличием окончил военно-морское училище, с предоставлением права выбора флота.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27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216024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585387"/>
            <a:ext cx="6588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 1 октября 1927 г. по 4 мая 1932 г.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учился в Военно-морской академии, также окончил ее с отличием и с правом выбора флота.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429000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Вновь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избрал Черное море и отправился служить старшим помощником нового крейсера “Красный Кавказ”. За год команда корабля превратилась в дружный, сплоченный боевой коллектив, способный четко действовать в любых сложных условиях обстановки. </a:t>
            </a:r>
          </a:p>
          <a:p>
            <a:endParaRPr lang="ru-RU" sz="2400" dirty="0"/>
          </a:p>
          <a:p>
            <a:r>
              <a:rPr lang="ru-RU" sz="2400" dirty="0" smtClean="0"/>
              <a:t>В 1933 г. крейсер вошел в состав боевого ядра Черноморского флота.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75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ноябре 1933 г. капитан 2 ранга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назначается командиром крейсера “</a:t>
            </a:r>
            <a:r>
              <a:rPr lang="ru-RU" sz="2400" dirty="0" err="1" smtClean="0"/>
              <a:t>Червона</a:t>
            </a:r>
            <a:r>
              <a:rPr lang="ru-RU" sz="2400" dirty="0" smtClean="0"/>
              <a:t> Украина”.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814" y="1883733"/>
            <a:ext cx="2095674" cy="312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3081143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1935 г. крейсер “</a:t>
            </a:r>
            <a:r>
              <a:rPr lang="ru-RU" sz="2400" dirty="0" err="1" smtClean="0"/>
              <a:t>Червона</a:t>
            </a:r>
            <a:r>
              <a:rPr lang="ru-RU" sz="2400" dirty="0" smtClean="0"/>
              <a:t> Украина” занял первое место в Морских Силах СССР.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86916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газете “Красная звезда” появилась статья  “Капитан 1-го ранга” о Кузнецове. В ней Николай Герасимович был назван “самым молодым капитаном 1-го ранга всех морей мира”.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0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4"/>
            <a:ext cx="3312368" cy="319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80728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августе 1936 г. </a:t>
            </a:r>
            <a:r>
              <a:rPr lang="ru-RU" sz="2400" dirty="0" err="1" smtClean="0"/>
              <a:t>Н.Г.Кузнецову</a:t>
            </a:r>
            <a:r>
              <a:rPr lang="ru-RU" sz="2400" dirty="0" smtClean="0"/>
              <a:t> поручается ответственная миссия. Его направляют в объятую гражданской войной Испанию военно-морским атташе и главным военно-морским советником, а также руководителем советских моряков-добровольцев.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429309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366" y="3356991"/>
            <a:ext cx="51237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В июле 1937 г. </a:t>
            </a:r>
            <a:r>
              <a:rPr lang="ru-RU" sz="2400" dirty="0" err="1">
                <a:solidFill>
                  <a:prstClr val="black"/>
                </a:solidFill>
              </a:rPr>
              <a:t>Н.Г.Кузнецова</a:t>
            </a:r>
            <a:r>
              <a:rPr lang="ru-RU" sz="2400" dirty="0">
                <a:solidFill>
                  <a:prstClr val="black"/>
                </a:solidFill>
              </a:rPr>
              <a:t> отозвали на Родину и в августе назначили заместителем командующего Тихоокеанским флотом, а с 10 января 1938 г. по 28 марта 1939 г. он командующий Тихоокеанским флотом в звании флагман 2-го ранга. </a:t>
            </a:r>
          </a:p>
        </p:txBody>
      </p:sp>
    </p:spTree>
    <p:extLst>
      <p:ext uri="{BB962C8B-B14F-4D97-AF65-F5344CB8AC3E}">
        <p14:creationId xmlns:p14="http://schemas.microsoft.com/office/powerpoint/2010/main" val="4090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46741"/>
            <a:ext cx="252028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0" y="1196752"/>
            <a:ext cx="54726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январе 1939 г. Президиум Верховного Совета СССР утвердил новый текст военной присяги для Красной Армии и ВМФ и новое положение о порядке ее принятия. </a:t>
            </a:r>
          </a:p>
          <a:p>
            <a:endParaRPr lang="ru-RU" sz="2400" dirty="0"/>
          </a:p>
          <a:p>
            <a:r>
              <a:rPr lang="ru-RU" sz="2400" dirty="0" smtClean="0"/>
              <a:t>23 февраля командующий ТОФ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один из первых на флоте принял присягу и дал клятву защищать Родину “не щадя своей крови и самой жизни для победы над врагом”. Этой присяге он остался верен до конца своей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8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296" y="3861048"/>
            <a:ext cx="81521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28 марта 1939 г. </a:t>
            </a:r>
            <a:r>
              <a:rPr lang="ru-RU" sz="2400" dirty="0" err="1" smtClean="0"/>
              <a:t>Н.Г.Кузнецов</a:t>
            </a:r>
            <a:r>
              <a:rPr lang="ru-RU" sz="2400" dirty="0" smtClean="0"/>
              <a:t> был назначен заместителем наркома ВМФ, а уже 28 апреля 1939 г. он назначается народным комиссаром ВМФ. Ему было присвоено звание флагмана флота 2-го ранга (адмирала). </a:t>
            </a:r>
            <a:r>
              <a:rPr lang="ru-RU" sz="2400" dirty="0" err="1" smtClean="0"/>
              <a:t>Н.Г.Кузнецову</a:t>
            </a:r>
            <a:r>
              <a:rPr lang="ru-RU" sz="2400" dirty="0" smtClean="0"/>
              <a:t> в то время было немногим более 34 лет. Это был самый молодой нарком в Советском Союзе 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25922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2024383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3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149" y="83671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Благодаря созданной и отработанной на флоте накануне войны под руководством Кузнецова системе оперативных готовностей, флот не позволил застать себя врасплох и встретил удары авиации противника организованным огнем. На флотах в этот день не был потерян ни один корабль, ни один самолет морской авиации, не была взята с моря ни одна база.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717032"/>
            <a:ext cx="3675021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302433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910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Адмирал  флота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2014-08-31T12:15:44Z</dcterms:created>
  <dcterms:modified xsi:type="dcterms:W3CDTF">2014-10-11T17:04:43Z</dcterms:modified>
</cp:coreProperties>
</file>